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114800" cy="4114800"/>
          </a:xfrm>
          <a:prstGeom prst="ellipse">
            <a:avLst/>
          </a:prstGeom>
          <a:solidFill>
            <a:srgbClr val="1C3A5E"/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1C3A5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2743200"/>
            <a:ext cx="9875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Data Engineer…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892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Warin Wattanapornprom PhD.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62636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— closes the course by connecting Part 1–3 into one ML-ready pipeline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rotate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C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MLOps Basics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 model is trained, it needs the same operational discipline a data pipeline gets — a registry, a schedule, and monitoring.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VERSIONING WHAT YOU DEPLOY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registry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model registry stores trained model artifacts with a version, along with the metadata needed to reproduce them: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 snapshot / feature table version used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Hyperparameters and code commit that produced it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metrics at training time (so a regression is detectable later)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without a registry, “which model is in production right now, and what was it trained on?” has no reliable answer — the same reproducibility problem Part 1 solves for data with version-controlled DAGs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REUSING AIRFLOW SCHEDULING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Retraining, scheduled like any other DAG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286000"/>
          </a:xfrm>
          <a:prstGeom prst="roundRect">
            <a:avLst>
              <a:gd name="adj" fmla="val 2400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2066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DAG('retrain_model', default_args=default_arguments, schedule_interval='@weekly') as dag: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refresh_features = PythonOperator(task_id='refresh_features', python_callable=engineer_features)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train  = PythonOperator(task_id='train_model', python_callable=train_and_evaluate)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gate   = PythonOperator(task_id='quality_gate', python_callable=check_metric_not_worse)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deploy = PythonOperator(task_id='deploy_if_better', python_callable=promote_to_registry)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refresh_features &gt;&gt; train &gt;&gt; gate &gt;&gt; deploy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397764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schedule_interval, default_args, task dependencies — every mechanism is identical to the Airflow content in Part 1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quality_gate task is the ML-specific addition: never auto-deploy a model that scores worse than the one currently in production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DIFFERENT FAILURE MODES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Monitoring: data drift vs. model drift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074920" cy="3108960"/>
          </a:xfrm>
          <a:prstGeom prst="roundRect">
            <a:avLst>
              <a:gd name="adj" fmla="val 176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0078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chartLin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83154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30428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drift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70048"/>
            <a:ext cx="4562856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distribution of INPUT features shifts over time (e.g. average order value rises after a price change)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 by comparing feature statistics over time — the same kind of check a data-quality pipeline runs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943600" y="1463040"/>
            <a:ext cx="5074920" cy="3108960"/>
          </a:xfrm>
          <a:prstGeom prst="roundRect">
            <a:avLst>
              <a:gd name="adj" fmla="val 176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99632" y="1700784"/>
            <a:ext cx="502920" cy="502920"/>
          </a:xfrm>
          <a:prstGeom prst="ellipse">
            <a:avLst/>
          </a:prstGeom>
          <a:solidFill>
            <a:srgbClr val="F4A950"/>
          </a:solidFill>
          <a:ln/>
        </p:spPr>
      </p:sp>
      <p:pic>
        <p:nvPicPr>
          <p:cNvPr id="11" name="Image 1" descr="/tmp/build/icons/gaugeHigh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1" y="183154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199632" y="230428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drift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199632" y="2670048"/>
            <a:ext cx="4562856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RELATIONSHIP between inputs and the true outcome changes (e.g. customer behavior shifts)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 by tracking live prediction accuracy against ground truth as it becomes available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548640" y="470916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model can fail silently — no exception is raised, predictions just get worse. This is why monitoring is not optional the way it might feel optional for a dashboard refresh.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C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model registry does for models what version control does for a DAG: makes “what’s in production, and why” answerable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Retraining is just another Airflow DAG — with a quality gate before deploy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drift (inputs shift) and model drift (the input→outcome relationship shifts) are different failure modes needing different monitors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flagCheckered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D — CAPSTONE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Pipeline, Start to Finish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technique from Parts 1–4, assembled into a single case study instead of isolated exercises.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60704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build a daily pipeline that scrapes a public product listing site, stores clean history in a warehouse, and serves a “likely to sell out” feature for a simple model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Reuses, end to end: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scraping with BeautifulSoup — Part 2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pandas cleaning + ETL — Part 1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Airflow DAG, scheduling, sensors — Part 1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Star-schema warehouse load — Part 2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analytics query — Part 2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 processing if volume grows — Part 3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pipeline for the ML signal — Part 4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PART, ONE DIAGRAM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 architecture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8404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66928" y="1856232"/>
            <a:ext cx="384048" cy="384048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spid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80" y="1956084"/>
            <a:ext cx="184343" cy="18434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692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Scrape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BeautifulSoup (Part 2)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88366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202996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2212848" y="1856232"/>
            <a:ext cx="384048" cy="384048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12" name="Image 1" descr="/tmp/build/icons/cod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00" y="1956084"/>
            <a:ext cx="184343" cy="18434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21284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21284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pandas ETL (Part 1)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352958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367588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3858768" y="1856232"/>
            <a:ext cx="384048" cy="384048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8" name="Image 2" descr="/tmp/build/icons/gears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620" y="1956084"/>
            <a:ext cx="184343" cy="184343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85876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Orchestrate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385876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Airflow DAG (Part 1)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517550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2" name="Shape 17"/>
          <p:cNvSpPr/>
          <p:nvPr/>
        </p:nvSpPr>
        <p:spPr>
          <a:xfrm>
            <a:off x="532180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5504688" y="1856232"/>
            <a:ext cx="384048" cy="384048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24" name="Image 3" descr="/tmp/build/icons/table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540" y="1956084"/>
            <a:ext cx="184343" cy="184343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50468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Warehouse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50468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 schema (Part 2)</a:t>
            </a:r>
            <a:endParaRPr lang="en-US" sz="1000" dirty="0"/>
          </a:p>
        </p:txBody>
      </p:sp>
      <p:sp>
        <p:nvSpPr>
          <p:cNvPr id="27" name="Text 21"/>
          <p:cNvSpPr/>
          <p:nvPr/>
        </p:nvSpPr>
        <p:spPr>
          <a:xfrm>
            <a:off x="682142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8" name="Shape 22"/>
          <p:cNvSpPr/>
          <p:nvPr/>
        </p:nvSpPr>
        <p:spPr>
          <a:xfrm>
            <a:off x="696772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7150608" y="1856232"/>
            <a:ext cx="384048" cy="384048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30" name="Image 4" descr="/tmp/build/icons/database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460" y="1956084"/>
            <a:ext cx="184343" cy="184343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15060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715060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 query (Part 2)</a:t>
            </a:r>
            <a:endParaRPr lang="en-US" sz="1000" dirty="0"/>
          </a:p>
        </p:txBody>
      </p:sp>
      <p:sp>
        <p:nvSpPr>
          <p:cNvPr id="33" name="Text 26"/>
          <p:cNvSpPr/>
          <p:nvPr/>
        </p:nvSpPr>
        <p:spPr>
          <a:xfrm>
            <a:off x="846734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34" name="Shape 27"/>
          <p:cNvSpPr/>
          <p:nvPr/>
        </p:nvSpPr>
        <p:spPr>
          <a:xfrm>
            <a:off x="861364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8796528" y="1856232"/>
            <a:ext cx="384048" cy="384048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36" name="Image 5" descr="/tmp/build/icons/bolt_whit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6380" y="1956084"/>
            <a:ext cx="184343" cy="184343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79652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</a:t>
            </a:r>
            <a:endParaRPr lang="en-US" sz="1300" dirty="0"/>
          </a:p>
        </p:txBody>
      </p:sp>
      <p:sp>
        <p:nvSpPr>
          <p:cNvPr id="38" name="Text 30"/>
          <p:cNvSpPr/>
          <p:nvPr/>
        </p:nvSpPr>
        <p:spPr>
          <a:xfrm>
            <a:off x="879652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Spark, if needed (Part 3)</a:t>
            </a:r>
            <a:endParaRPr lang="en-US" sz="1000" dirty="0"/>
          </a:p>
        </p:txBody>
      </p:sp>
      <p:sp>
        <p:nvSpPr>
          <p:cNvPr id="39" name="Text 31"/>
          <p:cNvSpPr/>
          <p:nvPr/>
        </p:nvSpPr>
        <p:spPr>
          <a:xfrm>
            <a:off x="10113264" y="24003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40" name="Shape 32"/>
          <p:cNvSpPr/>
          <p:nvPr/>
        </p:nvSpPr>
        <p:spPr>
          <a:xfrm>
            <a:off x="10259568" y="1691640"/>
            <a:ext cx="1536192" cy="1783080"/>
          </a:xfrm>
          <a:prstGeom prst="roundRect">
            <a:avLst>
              <a:gd name="adj" fmla="val 3571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41" name="Shape 33"/>
          <p:cNvSpPr/>
          <p:nvPr/>
        </p:nvSpPr>
        <p:spPr>
          <a:xfrm>
            <a:off x="10442448" y="1856232"/>
            <a:ext cx="384048" cy="384048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42" name="Image 6" descr="/tmp/build/icons/flaskVial_whit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42300" y="1956084"/>
            <a:ext cx="184343" cy="184343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10442448" y="225856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</a:t>
            </a:r>
            <a:endParaRPr lang="en-US" sz="1300" dirty="0"/>
          </a:p>
        </p:txBody>
      </p:sp>
      <p:sp>
        <p:nvSpPr>
          <p:cNvPr id="44" name="Text 35"/>
          <p:cNvSpPr/>
          <p:nvPr/>
        </p:nvSpPr>
        <p:spPr>
          <a:xfrm>
            <a:off x="10442448" y="2551176"/>
            <a:ext cx="117043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sell-out signal (Part 4)</a:t>
            </a:r>
            <a:endParaRPr lang="en-US" sz="1000" dirty="0"/>
          </a:p>
        </p:txBody>
      </p:sp>
      <p:sp>
        <p:nvSpPr>
          <p:cNvPr id="45" name="Text 36"/>
          <p:cNvSpPr/>
          <p:nvPr/>
        </p:nvSpPr>
        <p:spPr>
          <a:xfrm>
            <a:off x="384048" y="3840480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box in this diagram is a technique already taught in an earlier slide deck — the capstone’s only new work is the wiring between them.</a:t>
            </a:r>
            <a:endParaRPr lang="en-US" sz="1450" dirty="0"/>
          </a:p>
        </p:txBody>
      </p:sp>
      <p:sp>
        <p:nvSpPr>
          <p:cNvPr id="46" name="Text 3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47" name="Text 38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ORCHESTRATION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DAG that ties it together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0607040" cy="2926080"/>
          </a:xfrm>
          <a:prstGeom prst="roundRect">
            <a:avLst>
              <a:gd name="adj" fmla="val 1875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27048"/>
            <a:ext cx="1027785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DAG('product_pipeline', default_args=default_arguments, schedule_interval='@daily') as dag: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wait_for_source = HttpSensor(task_id='site_reachable', endpoint='/listings')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scrape   = PythonOperator(task_id='scrape_listings', python_callable=scrape_site)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clean    = PythonOperator(task_id='clean_listings', python_callable=clean_data)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load_dw  = PythonOperator(task_id='load_star_schema', python_callable=load_warehouse)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features = PythonOperator(task_id='build_sellout_feature', python_callable=engineer_features)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notify   = EmailOperator(task_id='notify_analysts', to='team@example.com',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             subject='Daily product pipeline complete')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wait_for_source &gt;&gt; scrape &gt;&gt; clean &gt;&gt; load_dw &gt;&gt; features &gt;&gt; notify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4480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HttpSensor, PythonOperator, EmailOperator, bitshift dependencies — every operator here was introduced in Part 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RETROSPECTIVE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capstone still leaves out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 tests — no automated check that scraped fields are non-null, in range, or match the expected schema before loading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lineage / catalog documentation — no record of where each warehouse column came from or who owns it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control and PII handling — the pipeline assumes none of the scraped data is sensitive; a real deployment must verify that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monitoring — no tracking of what the scheduled Spark step (Part 3) actually costs to run daily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intentional: a capstone shows the shape of a production pipeline, not a finished one — knowing what is still missing is itself part of the skill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4 : Beyond data engineer…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1060704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Data Scientist + Data Engineer = Machine Learning Engineer — what actually changes when a pipeline feeds a model instead of a dashboard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Feature pipelines — extending the ETL pattern from Part 1 into features a model can train on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MLOps basics — model registry, retraining triggers, drift monitoring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Capstone — one end-to-end case study connecting scraping, ETL, orchestration, warehousing, SQL, and a feature pipeline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RECAP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we’ve learned — across the whole course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data engineer's role, workflows, ETL, and Apache Airflow (DAGs, operators, sensors, scheduling, SLAs, branching)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structured/semi/unstructured data, data lakes vs. warehouses, SQL, dimensional modeling, and data quality/governance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distributed processing (Spark), batch vs. stream, and running a pipeline on cloud infrastructure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feature pipelines, MLOps basics, and one capstone pipeline connecting every part end to end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throughline across all four parts: the same extract → transform → load → orchestrate pattern, applied at increasing scale and toward increasingly demanding consumers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brain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A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Data Engineer to ML Engineer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Scientist + Data Engineer = Machine Learning Engineer — but what does that equation actually require?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pipeline shape, different destination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074920" cy="4206240"/>
          </a:xfrm>
          <a:prstGeom prst="roundRect">
            <a:avLst>
              <a:gd name="adj" fmla="val 1304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65506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databas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78582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pipeline (Part 1–3)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24328"/>
            <a:ext cx="4562856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Destination: a table in a warehouse, read by dashboards/analysts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Correctness = matches the source, on schedule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 late run means a stale report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Consumers can tolerate minor schema drift if documented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943600" y="1417320"/>
            <a:ext cx="5074920" cy="4206240"/>
          </a:xfrm>
          <a:prstGeom prst="roundRect">
            <a:avLst>
              <a:gd name="adj" fmla="val 1304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99632" y="1655064"/>
            <a:ext cx="502920" cy="502920"/>
          </a:xfrm>
          <a:prstGeom prst="ellipse">
            <a:avLst/>
          </a:prstGeom>
          <a:solidFill>
            <a:srgbClr val="F4A950"/>
          </a:solidFill>
          <a:ln/>
        </p:spPr>
      </p:sp>
      <p:pic>
        <p:nvPicPr>
          <p:cNvPr id="11" name="Image 1" descr="/tmp/build/icons/brain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1" y="178582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19963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ML feature pipeline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199632" y="2624328"/>
            <a:ext cx="4562856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Destination: a training set AND a serving path that must match it exactly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Correctness = train/serve consistency, not just freshness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 late run can silently degrade model accuracy, not just delay a report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Any schema drift can break the model without an obvious error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NEW CONSTRAINT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training / serving split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 — computed in batch, often over months/years of history, used to fit the model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Serving data — computed for one entity (one user, one transaction) at the moment of a prediction request, usually within milliseconds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Training/serving skew: if the two paths compute a feature differently (e.g. training averages over 30 days, serving over 7 by mistake), the model sees different inputs than it learned from — accuracy drops with no code error to point to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why teams introduce a feature store: one definition of each feature, materialized for both training (batch) and serving (low-latency lookup)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flaskVial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B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 Pipelines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ETL pattern from Part 1, extended one step further: from “clean table” to “model-ready feature”.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MORE TRANSFORM STEP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ETL becomes feature engineering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743200"/>
          </a:xfrm>
          <a:prstGeom prst="roundRect">
            <a:avLst>
              <a:gd name="adj" fmla="val 2000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2523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Part 1 ETL: extract -&gt; clean -&gt; load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pd.read_csv('sample_data.csv')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data.dropna()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data['column'] = data['column'].str.lower()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data.to_sql('cleaned_data', conn, if_exists='replace')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Feature pipeline: clean -&gt; engineer -&gt; feature table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features = data.copy()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features['days_since_signup'] = (today - data['signup_date']).dt.days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features['is_high_value'] = (data['lifetime_spend'] &gt; 1000).astype(int)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features.to_sql('user_features', conn, if_exists='replace')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443484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extra step is feature engineering: turning cleaned columns into signals a model can use (ratios, time-deltas, categorical encodings, aggregates over a time window)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from Part 1 still applies: validate inputs/outputs, log each step, keep functions modular, handle errors gracefully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REUSING PART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Orchestrating a feature pipeline in Airflow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194560"/>
          </a:xfrm>
          <a:prstGeom prst="roundRect">
            <a:avLst>
              <a:gd name="adj" fmla="val 2500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DAG('feature_pipeline', default_args=default_arguments, schedule_interval='@daily') as dag: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extract = PythonOperator(task_id='extract', python_callable=extract_raw_events)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clean   = PythonOperator(task_id='clean', python_callable=clean_events)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build_features = PythonOperator(task_id='build_features', python_callable=engineer_features)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load_to_store  = PythonOperator(task_id='load_to_feature_store', python_callable=write_feature_table)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extract &gt;&gt; clean &gt;&gt; build_features &gt;&gt; load_to_store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393192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DAG mechanics as Part 1: PythonOperator tasks, bitshift dependencies, a schedule_interval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new idea is what the last task writes to — a feature table other systems (a model, an API) will read from, not just a warehouse table for a dashboard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A+B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feature pipeline is an ETL pipeline (Part 1) with one more transform: raw/clean columns → model-ready features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constraint is not freshness alone but train/serve consistency — the same feature computed the same way in both paths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Airflow orchestrates a feature pipeline exactly as it orchestrates any other DAG from Part 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2026-08-23T18:47:16Z</dcterms:created>
  <dcterms:modified xsi:type="dcterms:W3CDTF">2026-08-23T18:47:16Z</dcterms:modified>
</cp:coreProperties>
</file>