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1.png"/><Relationship Id="rId5" Type="http://schemas.openxmlformats.org/officeDocument/2006/relationships/image" Target="../media/image-1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9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463040"/>
            <a:ext cx="4114800" cy="4114800"/>
          </a:xfrm>
          <a:prstGeom prst="ellipse">
            <a:avLst/>
          </a:prstGeom>
          <a:solidFill>
            <a:srgbClr val="1C3A5E"/>
          </a:solidFill>
          <a:ln/>
        </p:spPr>
      </p:sp>
      <p:sp>
        <p:nvSpPr>
          <p:cNvPr id="3" name="Shape 1"/>
          <p:cNvSpPr/>
          <p:nvPr/>
        </p:nvSpPr>
        <p:spPr>
          <a:xfrm>
            <a:off x="-1280160" y="5120640"/>
            <a:ext cx="3291840" cy="3291840"/>
          </a:xfrm>
          <a:prstGeom prst="ellipse">
            <a:avLst/>
          </a:prstGeom>
          <a:solidFill>
            <a:srgbClr val="1C3A5E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28600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22960" y="2743200"/>
            <a:ext cx="98755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Move and Process Data?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22960" y="48920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4F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Warin Wattanapornprom PhD.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22960" y="626364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— continues from Part 1 (workflow, ETL, Airflow) and Part 2 (storage, SQL, warehousing)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GUIDE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When do you actually need Spark?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3383280" cy="3017520"/>
          </a:xfrm>
          <a:prstGeom prst="roundRect">
            <a:avLst>
              <a:gd name="adj" fmla="val 1818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1700784"/>
            <a:ext cx="502920" cy="502920"/>
          </a:xfrm>
          <a:prstGeom prst="ellipse">
            <a:avLst/>
          </a:prstGeom>
          <a:solidFill>
            <a:srgbClr val="1B98A0"/>
          </a:solidFill>
          <a:ln/>
        </p:spPr>
      </p:sp>
      <p:pic>
        <p:nvPicPr>
          <p:cNvPr id="6" name="Image 0" descr="/tmp/build/icons/checkDouble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5431" y="1831543"/>
            <a:ext cx="241402" cy="24140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4672" y="2304288"/>
            <a:ext cx="2871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Stay with pandas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04672" y="2670048"/>
            <a:ext cx="2871216" cy="1700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fits comfortably in memory (roughly &lt; 5–10 GB)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machine, simple deploy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already knows pandas from Part 1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206240" y="1463040"/>
            <a:ext cx="3383280" cy="3017520"/>
          </a:xfrm>
          <a:prstGeom prst="roundRect">
            <a:avLst>
              <a:gd name="adj" fmla="val 1818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462272" y="1700784"/>
            <a:ext cx="502920" cy="502920"/>
          </a:xfrm>
          <a:prstGeom prst="ellipse">
            <a:avLst/>
          </a:prstGeom>
          <a:solidFill>
            <a:srgbClr val="F4A950"/>
          </a:solidFill>
          <a:ln/>
        </p:spPr>
      </p:sp>
      <p:pic>
        <p:nvPicPr>
          <p:cNvPr id="11" name="Image 1" descr="/tmp/build/icons/bolt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3031" y="1831543"/>
            <a:ext cx="241402" cy="24140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462272" y="2304288"/>
            <a:ext cx="2871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Move to Spark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4462272" y="2670048"/>
            <a:ext cx="2871216" cy="1700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exceeds one machine’s memory, or grows unpredictably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is compute-heavy (large joins, aggregations)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 to share compute across many pipelines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7863840" y="1463040"/>
            <a:ext cx="3383280" cy="3017520"/>
          </a:xfrm>
          <a:prstGeom prst="roundRect">
            <a:avLst>
              <a:gd name="adj" fmla="val 1818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119872" y="1700784"/>
            <a:ext cx="502920" cy="502920"/>
          </a:xfrm>
          <a:prstGeom prst="ellipse">
            <a:avLst/>
          </a:prstGeom>
          <a:solidFill>
            <a:srgbClr val="0F2942"/>
          </a:solidFill>
          <a:ln/>
        </p:spPr>
      </p:sp>
      <p:pic>
        <p:nvPicPr>
          <p:cNvPr id="16" name="Image 2" descr="/tmp/build/icons/water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0631" y="1831543"/>
            <a:ext cx="241402" cy="24140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119872" y="2304288"/>
            <a:ext cx="2871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Consider streaming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8119872" y="2670048"/>
            <a:ext cx="2871216" cy="1700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needs an answer in seconds, not hours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tools: Kafka for the event log, Spark Structured Streaming or Flink to process it</a:t>
            </a:r>
            <a:endParaRPr lang="en-US" sz="1150" dirty="0"/>
          </a:p>
        </p:txBody>
      </p:sp>
      <p:sp>
        <p:nvSpPr>
          <p:cNvPr id="19" name="Text 14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3</a:t>
            </a:r>
            <a:endParaRPr lang="en-US" sz="900" dirty="0"/>
          </a:p>
        </p:txBody>
      </p:sp>
      <p:sp>
        <p:nvSpPr>
          <p:cNvPr id="20" name="Text 15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Section A summary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51560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pandas alone eventually breaks down: memory and single-core compute are both finite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Batch (scheduled, high-throughput) vs. stream (continuous, low-latency) processing, and when to reach for each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split → distribute → combine idea underneath every distributed processing tool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Apache Spark: what it adds over classic MapReduce, and how its DataFrame API mirrors pandas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concrete decision guide for pandas vs. Spark vs. streaming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29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uild/icons/cloud_te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822960"/>
            <a:ext cx="1005840" cy="10058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23317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B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822960" y="269748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Cloud Computing for Data Pipelines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822960" y="397764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E4F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Taking the Part 1 pipeline (CSV → pandas → SQLite → Airflow) and running it on managed cloud infrastructure.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ELASTICITY OVER OWNERSHIP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data engineers use the cloud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074920" cy="2834640"/>
          </a:xfrm>
          <a:prstGeom prst="roundRect">
            <a:avLst>
              <a:gd name="adj" fmla="val 1935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1655064"/>
            <a:ext cx="502920" cy="502920"/>
          </a:xfrm>
          <a:prstGeom prst="ellipse">
            <a:avLst/>
          </a:prstGeom>
          <a:solidFill>
            <a:srgbClr val="5A6B7A"/>
          </a:solidFill>
          <a:ln/>
        </p:spPr>
      </p:sp>
      <p:pic>
        <p:nvPicPr>
          <p:cNvPr id="6" name="Image 0" descr="/tmp/build/icons/server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5431" y="1785823"/>
            <a:ext cx="241402" cy="24140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4672" y="2258568"/>
            <a:ext cx="45628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On-premises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04672" y="2624328"/>
            <a:ext cx="4562856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Capital cost: buy servers up front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You size for peak load — idle capacity most of the time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You own maintenance, cooling, security, replacement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5943600" y="1417320"/>
            <a:ext cx="5074920" cy="2834640"/>
          </a:xfrm>
          <a:prstGeom prst="roundRect">
            <a:avLst>
              <a:gd name="adj" fmla="val 1935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199632" y="1655064"/>
            <a:ext cx="502920" cy="502920"/>
          </a:xfrm>
          <a:prstGeom prst="ellipse">
            <a:avLst/>
          </a:prstGeom>
          <a:solidFill>
            <a:srgbClr val="1B98A0"/>
          </a:solidFill>
          <a:ln/>
        </p:spPr>
      </p:sp>
      <p:pic>
        <p:nvPicPr>
          <p:cNvPr id="11" name="Image 1" descr="/tmp/build/icons/cloud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391" y="1785823"/>
            <a:ext cx="241402" cy="24140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199632" y="2258568"/>
            <a:ext cx="45628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Cloud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6199632" y="2624328"/>
            <a:ext cx="4562856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Operating cost: pay for what you use, by the hour/GB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Scale workers up for a big job, down to zero after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Provider handles hardware; you manage configuration</a:t>
            </a:r>
            <a:endParaRPr lang="en-US" sz="1150" dirty="0"/>
          </a:p>
        </p:txBody>
      </p:sp>
      <p:sp>
        <p:nvSpPr>
          <p:cNvPr id="14" name="Text 10"/>
          <p:cNvSpPr/>
          <p:nvPr/>
        </p:nvSpPr>
        <p:spPr>
          <a:xfrm>
            <a:off x="548640" y="4434840"/>
            <a:ext cx="10607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data engineering specifically: pipelines are naturally bursty (a nightly batch job needs 20 machines for 2 hours, then none) — this is exactly the workload elasticity is built for</a:t>
            </a:r>
            <a:endParaRPr lang="en-US" sz="1450" dirty="0"/>
          </a:p>
        </p:txBody>
      </p:sp>
      <p:sp>
        <p:nvSpPr>
          <p:cNvPr id="15" name="Text 1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3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IAAS, PAAS, SAAS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service models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3383280" cy="2926080"/>
          </a:xfrm>
          <a:prstGeom prst="roundRect">
            <a:avLst>
              <a:gd name="adj" fmla="val 1875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1700784"/>
            <a:ext cx="502920" cy="502920"/>
          </a:xfrm>
          <a:prstGeom prst="ellipse">
            <a:avLst/>
          </a:prstGeom>
          <a:solidFill>
            <a:srgbClr val="5A6B7A"/>
          </a:solidFill>
          <a:ln/>
        </p:spPr>
      </p:sp>
      <p:pic>
        <p:nvPicPr>
          <p:cNvPr id="6" name="Image 0" descr="/tmp/build/icons/server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5431" y="1831543"/>
            <a:ext cx="241402" cy="24140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4672" y="2304288"/>
            <a:ext cx="2871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IaaS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04672" y="2670048"/>
            <a:ext cx="2871216" cy="1609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as a Service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Raw virtual machines, storage, networking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install and manage everything above the OS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AWS EC2, Azure VMs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206240" y="1463040"/>
            <a:ext cx="3383280" cy="2926080"/>
          </a:xfrm>
          <a:prstGeom prst="roundRect">
            <a:avLst>
              <a:gd name="adj" fmla="val 1875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462272" y="1700784"/>
            <a:ext cx="502920" cy="502920"/>
          </a:xfrm>
          <a:prstGeom prst="ellipse">
            <a:avLst/>
          </a:prstGeom>
          <a:solidFill>
            <a:srgbClr val="1B98A0"/>
          </a:solidFill>
          <a:ln/>
        </p:spPr>
      </p:sp>
      <p:pic>
        <p:nvPicPr>
          <p:cNvPr id="11" name="Image 1" descr="/tmp/build/icons/gears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3031" y="1831543"/>
            <a:ext cx="241402" cy="24140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462272" y="2304288"/>
            <a:ext cx="2871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PaaS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4462272" y="2670048"/>
            <a:ext cx="2871216" cy="1609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as a Service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manages the runtime; you deploy code/config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Managed Airflow (MWAA, Cloud Composer), managed Spark (Databricks, EMR)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7863840" y="1463040"/>
            <a:ext cx="3383280" cy="2926080"/>
          </a:xfrm>
          <a:prstGeom prst="roundRect">
            <a:avLst>
              <a:gd name="adj" fmla="val 1875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119872" y="1700784"/>
            <a:ext cx="502920" cy="502920"/>
          </a:xfrm>
          <a:prstGeom prst="ellipse">
            <a:avLst/>
          </a:prstGeom>
          <a:solidFill>
            <a:srgbClr val="F4A950"/>
          </a:solidFill>
          <a:ln/>
        </p:spPr>
      </p:sp>
      <p:pic>
        <p:nvPicPr>
          <p:cNvPr id="16" name="Image 2" descr="/tmp/build/icons/database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0631" y="1831543"/>
            <a:ext cx="241402" cy="24140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119872" y="2304288"/>
            <a:ext cx="28712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SaaS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8119872" y="2670048"/>
            <a:ext cx="2871216" cy="1609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as a Service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managed product, no infrastructure to think about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a cloud data warehouse like Snowflake, BigQuery</a:t>
            </a:r>
            <a:endParaRPr lang="en-US" sz="1150" dirty="0"/>
          </a:p>
        </p:txBody>
      </p:sp>
      <p:sp>
        <p:nvSpPr>
          <p:cNvPr id="19" name="Text 14"/>
          <p:cNvSpPr/>
          <p:nvPr/>
        </p:nvSpPr>
        <p:spPr>
          <a:xfrm>
            <a:off x="548640" y="457200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data platforms mix all three: IaaS storage buckets, PaaS orchestration, SaaS warehouse.</a:t>
            </a:r>
            <a:endParaRPr lang="en-US" sz="1400" dirty="0"/>
          </a:p>
        </p:txBody>
      </p:sp>
      <p:sp>
        <p:nvSpPr>
          <p:cNvPr id="20" name="Text 1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3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ARCHITECTURE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Part 1 pipeline, running on the cloud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828800"/>
            <a:ext cx="2148840" cy="1371600"/>
          </a:xfrm>
          <a:prstGeom prst="roundRect">
            <a:avLst>
              <a:gd name="adj" fmla="val 4000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13232" y="2066544"/>
            <a:ext cx="502920" cy="502920"/>
          </a:xfrm>
          <a:prstGeom prst="ellipse">
            <a:avLst/>
          </a:prstGeom>
          <a:solidFill>
            <a:srgbClr val="1B98A0"/>
          </a:solidFill>
          <a:ln/>
        </p:spPr>
      </p:sp>
      <p:pic>
        <p:nvPicPr>
          <p:cNvPr id="6" name="Image 0" descr="/tmp/build/icons/database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3991" y="2197303"/>
            <a:ext cx="241402" cy="24140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13232" y="2670048"/>
            <a:ext cx="16367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Object storage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13232" y="3035808"/>
            <a:ext cx="1636776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raw CSV lands in S3 / Blob / GCS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2560320" y="2286000"/>
            <a:ext cx="411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2926080" y="1828800"/>
            <a:ext cx="2148840" cy="1371600"/>
          </a:xfrm>
          <a:prstGeom prst="roundRect">
            <a:avLst>
              <a:gd name="adj" fmla="val 4000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182112" y="2066544"/>
            <a:ext cx="502920" cy="502920"/>
          </a:xfrm>
          <a:prstGeom prst="ellipse">
            <a:avLst/>
          </a:prstGeom>
          <a:solidFill>
            <a:srgbClr val="0F2942"/>
          </a:solidFill>
          <a:ln/>
        </p:spPr>
      </p:sp>
      <p:pic>
        <p:nvPicPr>
          <p:cNvPr id="12" name="Image 1" descr="/tmp/build/icons/gears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871" y="2197303"/>
            <a:ext cx="241402" cy="24140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182112" y="2670048"/>
            <a:ext cx="16367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Managed Airflow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182112" y="3035808"/>
            <a:ext cx="1636776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MWAA / Cloud Composer runs the same DAG from Part 1</a:t>
            </a:r>
            <a:endParaRPr lang="en-US" sz="1150" dirty="0"/>
          </a:p>
        </p:txBody>
      </p:sp>
      <p:sp>
        <p:nvSpPr>
          <p:cNvPr id="15" name="Text 11"/>
          <p:cNvSpPr/>
          <p:nvPr/>
        </p:nvSpPr>
        <p:spPr>
          <a:xfrm>
            <a:off x="5029200" y="2286000"/>
            <a:ext cx="411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6" name="Shape 12"/>
          <p:cNvSpPr/>
          <p:nvPr/>
        </p:nvSpPr>
        <p:spPr>
          <a:xfrm>
            <a:off x="5394960" y="1828800"/>
            <a:ext cx="2148840" cy="1371600"/>
          </a:xfrm>
          <a:prstGeom prst="roundRect">
            <a:avLst>
              <a:gd name="adj" fmla="val 4000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5650992" y="2066544"/>
            <a:ext cx="502920" cy="502920"/>
          </a:xfrm>
          <a:prstGeom prst="ellipse">
            <a:avLst/>
          </a:prstGeom>
          <a:solidFill>
            <a:srgbClr val="1B98A0"/>
          </a:solidFill>
          <a:ln/>
        </p:spPr>
      </p:sp>
      <p:pic>
        <p:nvPicPr>
          <p:cNvPr id="18" name="Image 2" descr="/tmp/build/icons/bolt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1751" y="2197303"/>
            <a:ext cx="241402" cy="24140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5650992" y="2670048"/>
            <a:ext cx="16367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Managed Spark</a:t>
            </a:r>
            <a:endParaRPr lang="en-US" sz="1500" dirty="0"/>
          </a:p>
        </p:txBody>
      </p:sp>
      <p:sp>
        <p:nvSpPr>
          <p:cNvPr id="20" name="Text 15"/>
          <p:cNvSpPr/>
          <p:nvPr/>
        </p:nvSpPr>
        <p:spPr>
          <a:xfrm>
            <a:off x="5650992" y="3035808"/>
            <a:ext cx="1636776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 step scales out when the file is large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7498080" y="2286000"/>
            <a:ext cx="411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2" name="Shape 17"/>
          <p:cNvSpPr/>
          <p:nvPr/>
        </p:nvSpPr>
        <p:spPr>
          <a:xfrm>
            <a:off x="7863840" y="1828800"/>
            <a:ext cx="2148840" cy="1371600"/>
          </a:xfrm>
          <a:prstGeom prst="roundRect">
            <a:avLst>
              <a:gd name="adj" fmla="val 4000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8119872" y="2066544"/>
            <a:ext cx="502920" cy="502920"/>
          </a:xfrm>
          <a:prstGeom prst="ellipse">
            <a:avLst/>
          </a:prstGeom>
          <a:solidFill>
            <a:srgbClr val="0F2942"/>
          </a:solidFill>
          <a:ln/>
        </p:spPr>
      </p:sp>
      <p:pic>
        <p:nvPicPr>
          <p:cNvPr id="24" name="Image 3" descr="/tmp/build/icons/database_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631" y="2197303"/>
            <a:ext cx="241402" cy="241402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8119872" y="2670048"/>
            <a:ext cx="16367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Cloud warehouse</a:t>
            </a:r>
            <a:endParaRPr lang="en-US" sz="1500" dirty="0"/>
          </a:p>
        </p:txBody>
      </p:sp>
      <p:sp>
        <p:nvSpPr>
          <p:cNvPr id="26" name="Text 20"/>
          <p:cNvSpPr/>
          <p:nvPr/>
        </p:nvSpPr>
        <p:spPr>
          <a:xfrm>
            <a:off x="8119872" y="3035808"/>
            <a:ext cx="1636776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load into Redshift / BigQuery / Snowflake (Part 2)</a:t>
            </a:r>
            <a:endParaRPr lang="en-US" sz="1150" dirty="0"/>
          </a:p>
        </p:txBody>
      </p:sp>
      <p:sp>
        <p:nvSpPr>
          <p:cNvPr id="27" name="Text 21"/>
          <p:cNvSpPr/>
          <p:nvPr/>
        </p:nvSpPr>
        <p:spPr>
          <a:xfrm>
            <a:off x="9966960" y="2286000"/>
            <a:ext cx="411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8" name="Shape 22"/>
          <p:cNvSpPr/>
          <p:nvPr/>
        </p:nvSpPr>
        <p:spPr>
          <a:xfrm>
            <a:off x="10332720" y="1828800"/>
            <a:ext cx="2148840" cy="1371600"/>
          </a:xfrm>
          <a:prstGeom prst="roundRect">
            <a:avLst>
              <a:gd name="adj" fmla="val 4000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29" name="Shape 23"/>
          <p:cNvSpPr/>
          <p:nvPr/>
        </p:nvSpPr>
        <p:spPr>
          <a:xfrm>
            <a:off x="10588752" y="2066544"/>
            <a:ext cx="502920" cy="502920"/>
          </a:xfrm>
          <a:prstGeom prst="ellipse">
            <a:avLst/>
          </a:prstGeom>
          <a:solidFill>
            <a:srgbClr val="1B98A0"/>
          </a:solidFill>
          <a:ln/>
        </p:spPr>
      </p:sp>
      <p:pic>
        <p:nvPicPr>
          <p:cNvPr id="30" name="Image 4" descr="/tmp/build/icons/chartLine_whit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9511" y="2197303"/>
            <a:ext cx="241402" cy="241402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10588752" y="2670048"/>
            <a:ext cx="16367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 / SQL</a:t>
            </a:r>
            <a:endParaRPr lang="en-US" sz="1500" dirty="0"/>
          </a:p>
        </p:txBody>
      </p:sp>
      <p:sp>
        <p:nvSpPr>
          <p:cNvPr id="32" name="Text 25"/>
          <p:cNvSpPr/>
          <p:nvPr/>
        </p:nvSpPr>
        <p:spPr>
          <a:xfrm>
            <a:off x="10588752" y="3035808"/>
            <a:ext cx="1636776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analysts query with the SQL from Part 2</a:t>
            </a:r>
            <a:endParaRPr lang="en-US" sz="1150" dirty="0"/>
          </a:p>
        </p:txBody>
      </p:sp>
      <p:sp>
        <p:nvSpPr>
          <p:cNvPr id="33" name="Text 26"/>
          <p:cNvSpPr/>
          <p:nvPr/>
        </p:nvSpPr>
        <p:spPr>
          <a:xfrm>
            <a:off x="457200" y="374904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about the pipeline’s logic changes — extract, transform, load, orchestrate, query are the same four ideas from Part 1 and Part 2. What changes is who operates each box.</a:t>
            </a:r>
            <a:endParaRPr lang="en-US" sz="1450" dirty="0"/>
          </a:p>
        </p:txBody>
      </p:sp>
      <p:sp>
        <p:nvSpPr>
          <p:cNvPr id="34" name="Text 27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3</a:t>
            </a:r>
            <a:endParaRPr lang="en-US" sz="900" dirty="0"/>
          </a:p>
        </p:txBody>
      </p:sp>
      <p:sp>
        <p:nvSpPr>
          <p:cNvPr id="35" name="Text 28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ACTUALLY PAY FOR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Storage tiers and cost basics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607040" cy="4663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storage is billed on three axes: capacity (GB stored), requests (GET/PUT operations), and egress (data leaving the provider’s network)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b="1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 tiers trade retrieval speed for price:</a:t>
            </a:r>
            <a:endParaRPr lang="en-US" sz="15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 — frequently accessed, most expensive per GB, cheapest to read</a:t>
            </a:r>
            <a:endParaRPr lang="en-US" sz="15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Cool / infrequent access — cheaper storage, small retrieval fee</a:t>
            </a:r>
            <a:endParaRPr lang="en-US" sz="15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Archive / cold — cheapest storage, retrieval can take hours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 follows the same logic: spot/preemptible instances are 60–90% cheaper but can be reclaimed — fine for a resumable batch job, risky for a live pipeline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CAN GO WRONG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Common cost and reliability pitfalls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60704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Egress fees — moving data out of a cloud (or between regions/providers) is often the least visible line item until the bill arrives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Forgetting to scale down — a cluster left running after a batch job finishes bills 24/7 for no work done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Under-provisioned retries — a failed job that auto-retries without a cap can multiply cost silently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lock-in and multicloud trade-offs — already covered in Part 2 (see “Multicloud”): the same pros/cons apply directly to where you run processing, not just where you store data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Section B summary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51560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elastic, pay-per-use infrastructure fits the bursty nature of data pipelines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IaaS vs. PaaS vs. SaaS, and which layer typical data tools live in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exact Part 1–Part 2 pipeline maps onto managed cloud services end to end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 tiers, spot compute, and the cost/reliability trade-offs behind them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common ways a cloud data pipeline quietly overspends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we’ve learned — Part 3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51560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and compute are the two limits that force data off a single machine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Batch vs. stream processing, and the split → distribute → combine model behind distributed engines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Apache Spark’s DataFrame API as the distributed-scale counterpart to the pandas pipeline from Part 1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IaaS / PaaS / SaaS, and how the full Part 1–Part 2 pipeline maps onto managed cloud services</a:t>
            </a:r>
            <a:endParaRPr lang="en-US" sz="1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mechanics: storage tiers, spot compute, egress, and where cloud bills usually go wrong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3 : How to move and process data?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1060704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Processing data — why a single machine stops being enough, and how distributed processing (Spark) solves it</a:t>
            </a:r>
            <a:endParaRPr lang="en-US" sz="17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Scheduling data — already covered in Part 1 (Airflow DAGs, cron, sensors); this part builds on that foundation</a:t>
            </a:r>
            <a:endParaRPr lang="en-US" sz="17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Parallel computing — the split / distribute / combine model behind every big-data tool</a:t>
            </a:r>
            <a:endParaRPr lang="en-US" sz="17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Cloud computing — running the Part 1 pipeline on managed cloud infrastructure, and what it costs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3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29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uild/icons/gears_te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822960"/>
            <a:ext cx="1005840" cy="10058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23317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4A9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A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822960" y="269748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Processing Data at Scale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822960" y="397764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E4F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 when the pandas + SQLite pipeline from Part 1 meets a dataset that no longer fits on one machine.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LIMIT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a single machine stops being enough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585216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pandas.read_csv() loads the entire file into RAM before you can touch it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typical laptop: 16–32 GB RAM. A day of clickstream or IoT sensor logs: often 50–500 GB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if it fits, a single CPU core processes rows one at a time — transform() on 500M rows can take hours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b="1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independent constraints to solve for: memory (does the data fit?) and compute (how fast can we transform it?)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6949440" y="1554480"/>
            <a:ext cx="4114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F4A9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16–32 GB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6949440" y="233172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laptop RAM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949440" y="2651760"/>
            <a:ext cx="4114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F4A9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50–500 GB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6949440" y="342900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day of log/sensor data at moderate scale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949440" y="3749040"/>
            <a:ext cx="4114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F4A9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core</a:t>
            </a:r>
            <a:endParaRPr lang="en-US" sz="4400" dirty="0"/>
          </a:p>
        </p:txBody>
      </p:sp>
      <p:sp>
        <p:nvSpPr>
          <p:cNvPr id="10" name="Text 8"/>
          <p:cNvSpPr/>
          <p:nvPr/>
        </p:nvSpPr>
        <p:spPr>
          <a:xfrm>
            <a:off x="6949440" y="452628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what a pandas .apply() loop actually uses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PROCESSING MODES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Batch vs. stream processing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074920" cy="2743200"/>
          </a:xfrm>
          <a:prstGeom prst="roundRect">
            <a:avLst>
              <a:gd name="adj" fmla="val 2000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1655064"/>
            <a:ext cx="502920" cy="502920"/>
          </a:xfrm>
          <a:prstGeom prst="ellipse">
            <a:avLst/>
          </a:prstGeom>
          <a:solidFill>
            <a:srgbClr val="1B98A0"/>
          </a:solidFill>
          <a:ln/>
        </p:spPr>
      </p:sp>
      <p:pic>
        <p:nvPicPr>
          <p:cNvPr id="6" name="Image 0" descr="/tmp/build/icons/layerGroup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5431" y="1785823"/>
            <a:ext cx="241402" cy="24140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4672" y="2258568"/>
            <a:ext cx="45628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Batch processing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04672" y="2624328"/>
            <a:ext cx="4562856" cy="1426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data in large, bounded chunks on a schedule.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High throughput, higher latency (minutes to hours)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Simple to reason about — same job, same data, reproducible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This is exactly what the Part 1 Airflow DAGs already do (daily ETL runs)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5943600" y="1417320"/>
            <a:ext cx="5074920" cy="2743200"/>
          </a:xfrm>
          <a:prstGeom prst="roundRect">
            <a:avLst>
              <a:gd name="adj" fmla="val 2000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199632" y="1655064"/>
            <a:ext cx="502920" cy="502920"/>
          </a:xfrm>
          <a:prstGeom prst="ellipse">
            <a:avLst/>
          </a:prstGeom>
          <a:solidFill>
            <a:srgbClr val="F4A950"/>
          </a:solidFill>
          <a:ln/>
        </p:spPr>
      </p:sp>
      <p:pic>
        <p:nvPicPr>
          <p:cNvPr id="11" name="Image 1" descr="/tmp/build/icons/water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391" y="1785823"/>
            <a:ext cx="241402" cy="24140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199632" y="2258568"/>
            <a:ext cx="45628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Stream processing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6199632" y="2624328"/>
            <a:ext cx="4562856" cy="1426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each event as it arrives, continuously.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Low latency (milliseconds to seconds), lower throughput per event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Harder: must handle out-of-order and late-arriving events</a:t>
            </a:r>
            <a:endParaRPr lang="en-US" sz="11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Needed for fraud detection, live dashboards, alerting</a:t>
            </a:r>
            <a:endParaRPr lang="en-US" sz="1150" dirty="0"/>
          </a:p>
        </p:txBody>
      </p:sp>
      <p:sp>
        <p:nvSpPr>
          <p:cNvPr id="14" name="Text 10"/>
          <p:cNvSpPr/>
          <p:nvPr/>
        </p:nvSpPr>
        <p:spPr>
          <a:xfrm>
            <a:off x="548640" y="4434840"/>
            <a:ext cx="106070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of thumb: start with batch — it is simpler and covers most reporting/analytics needs. Reach for streaming only when the business decision genuinely cannot wait for the next scheduled run.</a:t>
            </a:r>
            <a:endParaRPr lang="en-US" sz="1450" dirty="0"/>
          </a:p>
        </p:txBody>
      </p:sp>
      <p:sp>
        <p:nvSpPr>
          <p:cNvPr id="15" name="Text 1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3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→ DISTRIBUTE → COMBINE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distributed processing idea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3246120" cy="2377440"/>
          </a:xfrm>
          <a:prstGeom prst="roundRect">
            <a:avLst>
              <a:gd name="adj" fmla="val 2308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1792224"/>
            <a:ext cx="502920" cy="502920"/>
          </a:xfrm>
          <a:prstGeom prst="ellipse">
            <a:avLst/>
          </a:prstGeom>
          <a:solidFill>
            <a:srgbClr val="1B98A0"/>
          </a:solidFill>
          <a:ln/>
        </p:spPr>
      </p:sp>
      <p:pic>
        <p:nvPicPr>
          <p:cNvPr id="6" name="Image 0" descr="/tmp/build/icons/layerGroup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5431" y="1922983"/>
            <a:ext cx="241402" cy="24140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4672" y="2395728"/>
            <a:ext cx="27340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 Split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04672" y="2761488"/>
            <a:ext cx="2734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Partition the dataset into chunks small enough for one machine’s memory (e.g. by date, by hash of a key)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087368" y="1554480"/>
            <a:ext cx="3246120" cy="2377440"/>
          </a:xfrm>
          <a:prstGeom prst="roundRect">
            <a:avLst>
              <a:gd name="adj" fmla="val 2308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343400" y="1792224"/>
            <a:ext cx="502920" cy="502920"/>
          </a:xfrm>
          <a:prstGeom prst="ellipse">
            <a:avLst/>
          </a:prstGeom>
          <a:solidFill>
            <a:srgbClr val="1B98A0"/>
          </a:solidFill>
          <a:ln/>
        </p:spPr>
      </p:sp>
      <p:pic>
        <p:nvPicPr>
          <p:cNvPr id="11" name="Image 1" descr="/tmp/build/icons/networkWired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4159" y="1922983"/>
            <a:ext cx="241402" cy="24140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343400" y="2395728"/>
            <a:ext cx="27340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 Distribute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4343400" y="2761488"/>
            <a:ext cx="2734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each partition to a different worker machine; all workers run the same transformation code in parallel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7626096" y="1554480"/>
            <a:ext cx="3246120" cy="2377440"/>
          </a:xfrm>
          <a:prstGeom prst="roundRect">
            <a:avLst>
              <a:gd name="adj" fmla="val 2308"/>
            </a:avLst>
          </a:prstGeom>
          <a:solidFill>
            <a:srgbClr val="F7F9FA"/>
          </a:solidFill>
          <a:ln/>
          <a:effectLst>
            <a:outerShdw sx="100000" sy="100000" kx="0" ky="0" algn="bl" rotWithShape="0" blurRad="76200" dist="25400" dir="5400000">
              <a:srgbClr val="1A2733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7882128" y="1792224"/>
            <a:ext cx="502920" cy="502920"/>
          </a:xfrm>
          <a:prstGeom prst="ellipse">
            <a:avLst/>
          </a:prstGeom>
          <a:solidFill>
            <a:srgbClr val="1B98A0"/>
          </a:solidFill>
          <a:ln/>
        </p:spPr>
      </p:sp>
      <p:pic>
        <p:nvPicPr>
          <p:cNvPr id="16" name="Image 2" descr="/tmp/build/icons/checkDouble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2887" y="1922983"/>
            <a:ext cx="241402" cy="24140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882128" y="2395728"/>
            <a:ext cx="27340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 Combine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7882128" y="2761488"/>
            <a:ext cx="2734056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 (“reduce”) the partial results back into one answer — a sum, a joined table, a sorted file</a:t>
            </a:r>
            <a:endParaRPr lang="en-US" sz="1150" dirty="0"/>
          </a:p>
        </p:txBody>
      </p:sp>
      <p:sp>
        <p:nvSpPr>
          <p:cNvPr id="19" name="Text 14"/>
          <p:cNvSpPr/>
          <p:nvPr/>
        </p:nvSpPr>
        <p:spPr>
          <a:xfrm>
            <a:off x="548640" y="420624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same idea behind MapReduce (Hadoop), Spark, and every SQL query engine’s parallel execution plan — only the implementation details differ.</a:t>
            </a:r>
            <a:endParaRPr lang="en-US" sz="1450" dirty="0"/>
          </a:p>
        </p:txBody>
      </p:sp>
      <p:sp>
        <p:nvSpPr>
          <p:cNvPr id="20" name="Text 1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3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→ SHUFFLE → REDUCE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concrete example: word count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0607040" cy="2468880"/>
          </a:xfrm>
          <a:prstGeom prst="roundRect">
            <a:avLst>
              <a:gd name="adj" fmla="val 2222"/>
            </a:avLst>
          </a:prstGeom>
          <a:solidFill>
            <a:srgbClr val="EAF5EA"/>
          </a:solidFill>
          <a:ln/>
        </p:spPr>
      </p:sp>
      <p:sp>
        <p:nvSpPr>
          <p:cNvPr id="5" name="Text 3"/>
          <p:cNvSpPr/>
          <p:nvPr/>
        </p:nvSpPr>
        <p:spPr>
          <a:xfrm>
            <a:off x="713232" y="1572768"/>
            <a:ext cx="10277856" cy="2249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Map: each worker turns its chunk of text into (word, 1) pairs</a:t>
            </a: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"data engineers move data" -&gt; [("data",1), ("engineers",1), ("move",1), ("data",1)]</a:t>
            </a: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Shuffle: pairs with the same key are grouped together across workers</a:t>
            </a: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("data", [1, 1])   ("engineers", [1])   ("move", [1])</a:t>
            </a: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Reduce: sum the values per key</a:t>
            </a: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("data", 2)   ("engineers", 1)   ("move", 1)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548640" y="4160520"/>
            <a:ext cx="106070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and Reduce are just functions you write — the framework (Hadoop, Spark) handles splitting, distributing, and fault tolerance for you</a:t>
            </a:r>
            <a:endParaRPr lang="en-US" sz="15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 engines (Spark) generalize this into DataFrame operations, so you rarely write map/reduce by hand — but every .groupBy().agg() compiles down to this pattern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3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TOOL MOST TEAMS REACH FOR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Apache Spark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1060704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unified engine for distributed data processing — batch, streaming, SQL, and ML on the same cluster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Keeps intermediate data in memory across steps instead of writing to disk between stages (unlike classic Hadoop MapReduce) — often 10–100× faster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b="1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Cluster architecture:</a:t>
            </a:r>
            <a:endParaRPr lang="en-US" sz="15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Driver — the process running your script; builds the execution plan</a:t>
            </a:r>
            <a:endParaRPr lang="en-US" sz="15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Executors — worker processes that actually run tasks on partitions of the data</a:t>
            </a:r>
            <a:endParaRPr lang="en-US" sz="1550" dirty="0"/>
          </a:p>
          <a:p>
            <a:pPr lvl="1" marL="6858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Cluster manager — allocates machines to the driver/executors (e.g. Kubernetes, YARN, or a managed service)</a:t>
            </a:r>
            <a:endParaRPr lang="en-US" sz="15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PySpark exposes a DataFrame API deliberately similar to pandas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B9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FAMILIAR SYNTAX, DIFFERENT SCALE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9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Same ETL step, pandas vs. PySpark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349240" cy="2468880"/>
          </a:xfrm>
          <a:prstGeom prst="roundRect">
            <a:avLst>
              <a:gd name="adj" fmla="val 2222"/>
            </a:avLst>
          </a:prstGeom>
          <a:solidFill>
            <a:srgbClr val="EAF5EA"/>
          </a:solidFill>
          <a:ln/>
        </p:spPr>
      </p:sp>
      <p:sp>
        <p:nvSpPr>
          <p:cNvPr id="5" name="Text 3"/>
          <p:cNvSpPr/>
          <p:nvPr/>
        </p:nvSpPr>
        <p:spPr>
          <a:xfrm>
            <a:off x="713232" y="1527048"/>
            <a:ext cx="5020056" cy="2249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pandas (Part 1) — runs on ONE machine, whole file in RAM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import pandas as pd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data = pd.read_csv('sample_data.csv')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data = data.dropna()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data['column'] = data['column'].str.lower()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6035040" y="1417320"/>
            <a:ext cx="5349240" cy="2468880"/>
          </a:xfrm>
          <a:prstGeom prst="roundRect">
            <a:avLst>
              <a:gd name="adj" fmla="val 2222"/>
            </a:avLst>
          </a:prstGeom>
          <a:solidFill>
            <a:srgbClr val="EAF5EA"/>
          </a:solidFill>
          <a:ln/>
        </p:spPr>
      </p:sp>
      <p:sp>
        <p:nvSpPr>
          <p:cNvPr id="7" name="Text 5"/>
          <p:cNvSpPr/>
          <p:nvPr/>
        </p:nvSpPr>
        <p:spPr>
          <a:xfrm>
            <a:off x="6199632" y="1527048"/>
            <a:ext cx="5020056" cy="2249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PySpark — same logic, partitioned across a cluster</a:t>
            </a:r>
            <a:endParaRPr lang="en-US" sz="11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 pyspark.sql import SparkSession</a:t>
            </a:r>
            <a:endParaRPr lang="en-US" sz="11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 pyspark.sql.functions import lower</a:t>
            </a:r>
            <a:endParaRPr lang="en-US" sz="1130" dirty="0"/>
          </a:p>
          <a:p>
            <a:pPr indent="0" marL="0">
              <a:lnSpc>
                <a:spcPct val="115000"/>
              </a:lnSpc>
              <a:buNone/>
            </a:pPr>
            <a:endParaRPr lang="en-US" sz="11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spark = SparkSession.builder.appName("etl").getOrCreate()</a:t>
            </a:r>
            <a:endParaRPr lang="en-US" sz="11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data = spark.read.csv('sample_data.csv', header=True)</a:t>
            </a:r>
            <a:endParaRPr lang="en-US" sz="11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data = data.dropna()</a:t>
            </a:r>
            <a:endParaRPr lang="en-US" sz="113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30" dirty="0">
                <a:solidFill>
                  <a:srgbClr val="1A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data = data.withColumn('column', lower(data['column']))</a:t>
            </a:r>
            <a:endParaRPr lang="en-US" sz="1130" dirty="0"/>
          </a:p>
        </p:txBody>
      </p:sp>
      <p:sp>
        <p:nvSpPr>
          <p:cNvPr id="8" name="Text 6"/>
          <p:cNvSpPr/>
          <p:nvPr/>
        </p:nvSpPr>
        <p:spPr>
          <a:xfrm>
            <a:off x="548640" y="4114800"/>
            <a:ext cx="106070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Spark DataFrame operations are lazy: nothing runs until an action (e.g. .show(), .write()) is called — Spark first builds an optimized execution plan across all the partitions</a:t>
            </a:r>
            <a:endParaRPr lang="en-US" sz="14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1A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pipeline shape from Part 1 (extract → transform → load) does not change — only the execution engine underneath it does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Engineering – Part 3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430000" y="6510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2026-08-23T18:47:16Z</dcterms:created>
  <dcterms:modified xsi:type="dcterms:W3CDTF">2026-08-23T18:47:16Z</dcterms:modified>
</cp:coreProperties>
</file>