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00" r:id="rId9"/>
    <p:sldId id="301" r:id="rId10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02" r:id="rId11"/>
    <p:sldId id="303" r:id="rId12"/>
    <p:sldId id="304" r:id="rId13"/>
    <p:sldId id="305" r:id="rId14"/>
    <p:sldId id="306" r:id="rId15"/>
    <p:sldId id="307" r:id="rId16"/>
    <p:sldId id="312" r:id="rId17"/>
    <p:sldId id="313" r:id="rId18"/>
    <p:sldId id="314" r:id="rId19"/>
    <p:sldId id="315" r:id="rId20"/>
    <p:sldId id="316" r:id="rId21"/>
    <p:sldId id="263" r:id="rId22"/>
    <p:sldId id="318" r:id="rId23"/>
    <p:sldId id="319" r:id="rId24"/>
    <p:sldId id="284" r:id="rId25"/>
    <p:sldId id="285" r:id="rId26"/>
    <p:sldId id="288" r:id="rId27"/>
    <p:sldId id="321" r:id="rId28"/>
    <p:sldId id="341" r:id="rId85"/>
    <p:sldId id="342" r:id="rId86"/>
    <p:sldId id="343" r:id="rId87"/>
    <p:sldId id="344" r:id="rId88"/>
    <p:sldId id="345" r:id="rId89"/>
    <p:sldId id="346" r:id="rId90"/>
    <p:sldId id="347" r:id="rId91"/>
    <p:sldId id="308" r:id="rId29"/>
    <p:sldId id="309" r:id="rId30"/>
    <p:sldId id="310" r:id="rId31"/>
    <p:sldId id="311" r:id="rId32"/>
    <p:sldId id="265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  <p:sldId id="274" r:id="rId42"/>
    <p:sldId id="275" r:id="rId43"/>
    <p:sldId id="276" r:id="rId44"/>
    <p:sldId id="277" r:id="rId45"/>
    <p:sldId id="278" r:id="rId46"/>
    <p:sldId id="279" r:id="rId47"/>
    <p:sldId id="280" r:id="rId48"/>
    <p:sldId id="281" r:id="rId49"/>
    <p:sldId id="289" r:id="rId50"/>
    <p:sldId id="290" r:id="rId51"/>
    <p:sldId id="291" r:id="rId52"/>
    <p:sldId id="292" r:id="rId53"/>
    <p:sldId id="293" r:id="rId54"/>
    <p:sldId id="294" r:id="rId55"/>
    <p:sldId id="295" r:id="rId56"/>
    <p:sldId id="296" r:id="rId57"/>
    <p:sldId id="297" r:id="rId58"/>
    <p:sldId id="298" r:id="rId59"/>
    <p:sldId id="299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4" y="1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notesMaster" Target="notesMasters/notesMaster1.xml"/><Relationship Id="rId62" Type="http://schemas.openxmlformats.org/officeDocument/2006/relationships/presProps" Target="presProps.xml"/><Relationship Id="rId63" Type="http://schemas.openxmlformats.org/officeDocument/2006/relationships/viewProps" Target="viewProps.xml"/><Relationship Id="rId64" Type="http://schemas.openxmlformats.org/officeDocument/2006/relationships/theme" Target="theme/theme1.xml"/><Relationship Id="rId65" Type="http://schemas.openxmlformats.org/officeDocument/2006/relationships/tableStyles" Target="tableStyles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Relationship Id="rId90" Type="http://schemas.openxmlformats.org/officeDocument/2006/relationships/slide" Target="slides/slide84.xml"/><Relationship Id="rId91" Type="http://schemas.openxmlformats.org/officeDocument/2006/relationships/slide" Target="slides/slide8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81AC-99C0-4483-8701-023A12D52A5A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8B54EE-B10F-449F-9DF6-0A03AEE2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048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13A17-6AB5-4F10-A9F9-5DC607C39F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60485-23F1-43C4-AB6E-0D86400051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C84E6D-5F76-48EC-8545-4F27B376D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3116-DB95-4AAA-B3F3-258C1E692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F2786-2D81-4E48-9D66-509C66A6B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59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91BBC-627F-47C5-BA40-994A6CB40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3EF08E-5BBC-4B6D-B05F-D5CDDB674F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B4804-B971-48FB-BBD5-8F5834D9F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B912D-EBFF-4288-B5B3-37C581610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B231F-4BFF-442C-AFBA-A63F819BF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58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069AAB-6D61-49B9-B20E-E2DD029461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EFAD2F-740F-4EE4-A78E-C23BD04572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1B25D-3D12-408F-AEB3-8A76C6495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C6DEE-AF27-44AF-B340-DA215CBFB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0FF35-BF65-4AEA-A3AF-3EFB3E776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277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50C0F-7EC6-4469-AF7D-36F8852C1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98B1E-22B4-4826-ABDD-2006019241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638EC-CA3D-41E9-8BB3-13E0E00F8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4C5327-E1CC-4B91-BAF2-CA1A1F2DC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2C805-06D1-434F-B702-249369D8B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552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95EC9-95F4-4395-BFEC-871ED350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52F28-6C4A-414E-87BD-0CD15177D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A03BE9-7607-4F82-8209-C3B53BDFD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89AAE-B9D6-4FE2-881B-E7650A3EF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AC983-A8F1-4DB0-953E-1ED8E887B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641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0E605-8FAE-4D63-9467-1257FDD81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3AC0B-68FF-4174-A651-62E87BBE09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2E6E1E-8FAA-4972-BDDA-0E31E8C38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761758-9BA1-483A-8ED7-866D054FF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80C70F-E991-40E6-A3FD-E29A6E546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50AAB8-5CD4-4643-8873-263F684E9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753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F34D8-F7F0-4255-AEE1-69330B72E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969E3-2624-4A73-948F-B0CA20745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E52329-7362-4712-9535-B6FF407F10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B0FDE-3A16-46CA-900C-D4FE384E23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064D30-A0FB-4B8B-B504-C4066A5738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B6F009-128D-4B96-B8C6-C6B42E4D0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7A8456-791D-4C85-A87A-067EBBBBA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56262-E184-420B-B537-D05C0A5F9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09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D74FA-0CC3-45E0-A822-04C49900F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4C501C-2F77-4329-9E5D-33893D4C2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F5BE8E-0762-407E-8C58-24823F0B9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AD46E6-DE79-4365-9958-8AD858307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92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F944F1-4C37-4963-85AB-02A0D8988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B1E3D5-3C74-4601-A399-E1E6A33FE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93F655-FAA8-4140-BB2E-B1EA6BFA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040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E5141-2D87-40A2-867E-9353FDD9C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8E20E-798D-4764-80ED-0F527AFE5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028AAC-51DC-46C4-B0F9-D1D61A094E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7EA7FF-D757-4568-B6F8-DDA382C08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6EB4A3-4E4E-49A7-B372-F77823993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B81DB7-0A22-405D-9AA4-61CAA485A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60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31321-D079-4DEB-A41F-D65690250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888BFB-019E-4AE4-86CE-F442BCF8E0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CDA33D-F2D7-4D19-BBF3-96F19D456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41B168-6DE2-4930-9EAA-299DF66E8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861C-7FD6-4A6A-8FFF-49FE7E541F27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15818-61CE-4436-92DB-4E6F780A9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61328C-AD57-4EE7-81B8-AA0C34A2D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16660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AE8455-BA45-41A2-905F-BF4DC87D7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E86700-79BD-40EC-8735-2EC740A21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7B232-4AD7-4698-9BD3-136A3F6DE2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3861C-7FD6-4A6A-8FFF-49FE7E541F27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731D6-D39B-4087-A680-B1AC2084E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23EE12-035C-4A24-B82D-BB7A651F9E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DFD20-B908-4431-8BE1-A0537A66F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38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f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tiff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microsoft.com/office/2007/relationships/hdphoto" Target="../media/hdphoto1.wdp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f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7BCDB-1998-447B-B5E4-F7F8023144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Data Engineering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BFE758-26A5-4223-98AB-CB155F24F1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Warin Wattanapornprom PhD.</a:t>
            </a:r>
          </a:p>
        </p:txBody>
      </p:sp>
    </p:spTree>
    <p:extLst>
      <p:ext uri="{BB962C8B-B14F-4D97-AF65-F5344CB8AC3E}">
        <p14:creationId xmlns:p14="http://schemas.microsoft.com/office/powerpoint/2010/main" val="3464114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53B21-8B5F-4C6F-BDD8-1DEF27E71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vs. data warehouse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DAE3EA6-B1A5-4FDD-9A17-CA09CC93B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Database:</a:t>
            </a:r>
          </a:p>
          <a:p>
            <a:pPr lvl="1"/>
            <a:r>
              <a:rPr lang="en-US" dirty="0"/>
              <a:t>General term</a:t>
            </a:r>
          </a:p>
          <a:p>
            <a:pPr lvl="1"/>
            <a:r>
              <a:rPr lang="en-US" dirty="0"/>
              <a:t>Loosely defined as organized data stored and accessed on a computer</a:t>
            </a:r>
          </a:p>
          <a:p>
            <a:r>
              <a:rPr lang="en-US" dirty="0"/>
              <a:t>Data warehouse is a type of database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000" dirty="0"/>
              <a:t>https://blog.panoply.io/postgresql-data-warehouse</a:t>
            </a:r>
          </a:p>
          <a:p>
            <a:pPr marL="0" indent="0">
              <a:buNone/>
            </a:pPr>
            <a:r>
              <a:rPr lang="en-US" sz="2000" dirty="0"/>
              <a:t>https://medium.com/@fengruohang/postgres-is-eating-the-database-world-157c204dcfc4</a:t>
            </a:r>
          </a:p>
          <a:p>
            <a:pPr marL="0" indent="0">
              <a:buNone/>
            </a:pPr>
            <a:r>
              <a:rPr lang="en-US" sz="2000" dirty="0"/>
              <a:t>https://www.hydra.so/blog-posts/2022-12-13-how-we-built-fastest-postgres-db-for-analytics</a:t>
            </a:r>
          </a:p>
          <a:p>
            <a:pPr marL="0" indent="0">
              <a:buNone/>
            </a:pPr>
            <a:r>
              <a:rPr lang="en-US" sz="2000" dirty="0"/>
              <a:t>https://www.hydra.so/blog-posts/2022-12-13-how-we-built-fastest-postgres-db-for-analytics</a:t>
            </a:r>
          </a:p>
          <a:p>
            <a:pPr marL="0" indent="0">
              <a:buNone/>
            </a:pPr>
            <a:r>
              <a:rPr lang="en-US" sz="2000" dirty="0"/>
              <a:t>https://medium.com/@wasiualhasib/postgresql-hybrid-transactional-analytical-processing-using-25292f106239</a:t>
            </a:r>
          </a:p>
        </p:txBody>
      </p:sp>
    </p:spTree>
    <p:extLst>
      <p:ext uri="{BB962C8B-B14F-4D97-AF65-F5344CB8AC3E}">
        <p14:creationId xmlns:p14="http://schemas.microsoft.com/office/powerpoint/2010/main" val="322100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C8697-8811-409B-BAB2-E1F6F1BEC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processing value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DADD4C-F7AB-4869-93D2-934BDEF9C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Remove unwanted data</a:t>
            </a:r>
          </a:p>
          <a:p>
            <a:r>
              <a:rPr lang="en-US" dirty="0"/>
              <a:t>To save memory</a:t>
            </a:r>
          </a:p>
          <a:p>
            <a:r>
              <a:rPr lang="en-US" dirty="0"/>
              <a:t>Convert data from one type to another</a:t>
            </a:r>
          </a:p>
          <a:p>
            <a:r>
              <a:rPr lang="en-US" dirty="0"/>
              <a:t>Organize data</a:t>
            </a:r>
          </a:p>
          <a:p>
            <a:r>
              <a:rPr lang="en-US" dirty="0"/>
              <a:t>To fit into a schema/structure</a:t>
            </a:r>
          </a:p>
          <a:p>
            <a:r>
              <a:rPr lang="en-US" dirty="0"/>
              <a:t>Increase productivity</a:t>
            </a:r>
          </a:p>
        </p:txBody>
      </p:sp>
    </p:spTree>
    <p:extLst>
      <p:ext uri="{BB962C8B-B14F-4D97-AF65-F5344CB8AC3E}">
        <p14:creationId xmlns:p14="http://schemas.microsoft.com/office/powerpoint/2010/main" val="923781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C8697-8811-409B-BAB2-E1F6F1BEC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data engineers process data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DADD4C-F7AB-4869-93D2-934BDEF9C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manipulation, cleaning, and tidying tasks</a:t>
            </a:r>
          </a:p>
          <a:p>
            <a:pPr lvl="1"/>
            <a:r>
              <a:rPr lang="en-US" dirty="0"/>
              <a:t>that can be automated</a:t>
            </a:r>
          </a:p>
          <a:p>
            <a:pPr lvl="1"/>
            <a:r>
              <a:rPr lang="en-US" dirty="0"/>
              <a:t>that will always need to be done</a:t>
            </a:r>
          </a:p>
          <a:p>
            <a:r>
              <a:rPr lang="en-US" dirty="0"/>
              <a:t>Store data in a sanely structured database</a:t>
            </a:r>
          </a:p>
          <a:p>
            <a:r>
              <a:rPr lang="en-US" dirty="0"/>
              <a:t>Create views on top of the database tables</a:t>
            </a:r>
          </a:p>
          <a:p>
            <a:r>
              <a:rPr lang="en-US" dirty="0"/>
              <a:t>Optimizing the performance of the database</a:t>
            </a:r>
          </a:p>
        </p:txBody>
      </p:sp>
    </p:spTree>
    <p:extLst>
      <p:ext uri="{BB962C8B-B14F-4D97-AF65-F5344CB8AC3E}">
        <p14:creationId xmlns:p14="http://schemas.microsoft.com/office/powerpoint/2010/main" val="2527491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6FC6B7-B8F0-4D49-9C25-F3037F0BD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87"/>
            <a:ext cx="12192000" cy="682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95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9BA9D8-983A-4FA0-8334-0A1B82511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43"/>
            <a:ext cx="12192000" cy="682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44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DB630-C056-46DD-B9D7-92ED840B3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computing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86FC5-271A-468E-9E00-80ECE5050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Basis of modern data processing tools</a:t>
            </a:r>
          </a:p>
          <a:p>
            <a:r>
              <a:rPr lang="en-US" dirty="0"/>
              <a:t>Necessary:</a:t>
            </a:r>
          </a:p>
          <a:p>
            <a:pPr lvl="1"/>
            <a:r>
              <a:rPr lang="en-US" dirty="0"/>
              <a:t>Mainly because of memory</a:t>
            </a:r>
          </a:p>
          <a:p>
            <a:pPr lvl="1"/>
            <a:r>
              <a:rPr lang="en-US" dirty="0"/>
              <a:t>Also for processing power</a:t>
            </a:r>
          </a:p>
          <a:p>
            <a:r>
              <a:rPr lang="en-US" dirty="0"/>
              <a:t>How it works:</a:t>
            </a:r>
          </a:p>
          <a:p>
            <a:pPr lvl="1"/>
            <a:r>
              <a:rPr lang="en-US" dirty="0"/>
              <a:t>Split tasks up into several smaller subtasks</a:t>
            </a:r>
          </a:p>
          <a:p>
            <a:pPr lvl="1"/>
            <a:r>
              <a:rPr lang="en-US" dirty="0"/>
              <a:t>Distribute these subtasks over several computers</a:t>
            </a:r>
          </a:p>
        </p:txBody>
      </p:sp>
    </p:spTree>
    <p:extLst>
      <p:ext uri="{BB962C8B-B14F-4D97-AF65-F5344CB8AC3E}">
        <p14:creationId xmlns:p14="http://schemas.microsoft.com/office/powerpoint/2010/main" val="692640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D7F8EDD-CDEC-4789-9A16-89F417D18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609600"/>
            <a:ext cx="8153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OLAP Conceptual Data Model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AB1C7C9-A4FE-45E0-86BE-ECE64B832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209800"/>
            <a:ext cx="79248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altLang="en-US" sz="2400"/>
              <a:t>Goal of OLAP is to support ad-hoc querying for the business analyst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400"/>
              <a:t>Business analysts are familiar with spreadsheets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400"/>
              <a:t>Extend spreadsheet analysis model to work with warehouse data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400" i="1"/>
              <a:t>Multidimensional </a:t>
            </a:r>
            <a:r>
              <a:rPr lang="en-US" altLang="en-US" sz="2400"/>
              <a:t> view of data is the foundation of OLAP</a:t>
            </a:r>
            <a:endParaRPr lang="en-US" altLang="en-US" sz="2800"/>
          </a:p>
          <a:p>
            <a:pPr>
              <a:buFontTx/>
              <a:buNone/>
            </a:pPr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939606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22FE667-48C6-4EAB-8EFA-DFDDDD09C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533400"/>
            <a:ext cx="6934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OLTP vs. OLAP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FDA4CDD-F958-41FD-8404-CEC32C7E5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524000"/>
            <a:ext cx="79248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800"/>
              <a:t>On-Line Transaction Processing (OLTP):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technology used to perform updates on operational or transactional systems (e.g., point of sale systems)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n-US" altLang="en-US" sz="280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800"/>
              <a:t>On-Line Analytical Processing (OLAP): 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technology used to perform complex analysis of the data in a data warehouse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altLang="en-US" sz="1600" i="1"/>
              <a:t>	</a:t>
            </a:r>
            <a:r>
              <a:rPr lang="en-US" altLang="en-US" sz="1800" i="1"/>
              <a:t>OLAP is a category of software technology that enables analysts, managers, and executives to gain insight into data through fast, consistent, interactive access to a wide variety of possible views of information that has been transformed from raw data to reflect the dimensionality of the enterprise as understood by the user.</a:t>
            </a:r>
            <a:r>
              <a:rPr lang="en-US" altLang="en-US"/>
              <a:t> </a:t>
            </a:r>
            <a:r>
              <a:rPr lang="en-US" altLang="en-US" sz="1800"/>
              <a:t>[source: OLAP Council: www.olapcouncil.org]</a:t>
            </a:r>
          </a:p>
        </p:txBody>
      </p:sp>
    </p:spTree>
    <p:extLst>
      <p:ext uri="{BB962C8B-B14F-4D97-AF65-F5344CB8AC3E}">
        <p14:creationId xmlns:p14="http://schemas.microsoft.com/office/powerpoint/2010/main" val="2800193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EEC7C5C9-47F2-4FEF-BF5E-E5CF1FDEB6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62200" y="0"/>
            <a:ext cx="7778750" cy="1104900"/>
          </a:xfrm>
        </p:spPr>
        <p:txBody>
          <a:bodyPr/>
          <a:lstStyle/>
          <a:p>
            <a:r>
              <a:rPr lang="en-US" altLang="en-US"/>
              <a:t>OLTP vs. OLAP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CA120D67-3494-4288-8AD1-390498886B8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343400" y="1905000"/>
            <a:ext cx="2743200" cy="4495800"/>
          </a:xfrm>
        </p:spPr>
        <p:txBody>
          <a:bodyPr/>
          <a:lstStyle/>
          <a:p>
            <a:r>
              <a:rPr lang="en-US" altLang="en-US" sz="1400"/>
              <a:t>Clerk, IT Professional</a:t>
            </a:r>
          </a:p>
          <a:p>
            <a:r>
              <a:rPr lang="en-US" altLang="en-US" sz="1400"/>
              <a:t>Day to day operations</a:t>
            </a:r>
          </a:p>
          <a:p>
            <a:pPr>
              <a:spcBef>
                <a:spcPct val="55000"/>
              </a:spcBef>
            </a:pPr>
            <a:r>
              <a:rPr lang="en-US" altLang="en-US" sz="1400"/>
              <a:t>Application-oriented (E-R based)</a:t>
            </a:r>
          </a:p>
          <a:p>
            <a:r>
              <a:rPr lang="en-US" altLang="en-US" sz="1400"/>
              <a:t>Current, Isolated</a:t>
            </a:r>
          </a:p>
          <a:p>
            <a:r>
              <a:rPr lang="en-US" altLang="en-US" sz="1400"/>
              <a:t>Detailed, Flat relational</a:t>
            </a:r>
          </a:p>
          <a:p>
            <a:r>
              <a:rPr lang="en-US" altLang="en-US" sz="1400"/>
              <a:t>Structured, Repetitive</a:t>
            </a:r>
          </a:p>
          <a:p>
            <a:r>
              <a:rPr lang="en-US" altLang="en-US" sz="1400"/>
              <a:t>Short, Simple transaction</a:t>
            </a:r>
          </a:p>
          <a:p>
            <a:r>
              <a:rPr lang="en-US" altLang="en-US" sz="1400"/>
              <a:t>Read/write</a:t>
            </a:r>
          </a:p>
          <a:p>
            <a:r>
              <a:rPr lang="en-US" altLang="en-US" sz="1400"/>
              <a:t>Index/hash on prim. Key</a:t>
            </a:r>
          </a:p>
          <a:p>
            <a:r>
              <a:rPr lang="en-US" altLang="en-US" sz="1400"/>
              <a:t>Tens</a:t>
            </a:r>
          </a:p>
          <a:p>
            <a:r>
              <a:rPr lang="en-US" altLang="en-US" sz="1400"/>
              <a:t>Thousands</a:t>
            </a:r>
          </a:p>
          <a:p>
            <a:r>
              <a:rPr lang="en-US" altLang="en-US" sz="1400"/>
              <a:t>100 MB-GB</a:t>
            </a:r>
          </a:p>
          <a:p>
            <a:r>
              <a:rPr lang="en-US" altLang="en-US" sz="1400"/>
              <a:t>Trans. throughput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7999A8D7-D719-4018-BE23-69B18B9A5D0F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934200" y="1905000"/>
            <a:ext cx="3276600" cy="4495800"/>
          </a:xfrm>
        </p:spPr>
        <p:txBody>
          <a:bodyPr/>
          <a:lstStyle/>
          <a:p>
            <a:r>
              <a:rPr lang="en-US" altLang="en-US" sz="1400"/>
              <a:t>Knowledge worker</a:t>
            </a:r>
          </a:p>
          <a:p>
            <a:r>
              <a:rPr lang="en-US" altLang="en-US" sz="1400"/>
              <a:t>Decision support</a:t>
            </a:r>
          </a:p>
          <a:p>
            <a:pPr>
              <a:spcBef>
                <a:spcPct val="45000"/>
              </a:spcBef>
            </a:pPr>
            <a:r>
              <a:rPr lang="en-US" altLang="en-US" sz="1400"/>
              <a:t>Subject-oriented (Star, snowflake)</a:t>
            </a:r>
          </a:p>
          <a:p>
            <a:endParaRPr lang="en-US" altLang="en-US" sz="1400"/>
          </a:p>
          <a:p>
            <a:r>
              <a:rPr lang="en-US" altLang="en-US" sz="1400"/>
              <a:t>Historical, Consolidated</a:t>
            </a:r>
          </a:p>
          <a:p>
            <a:r>
              <a:rPr lang="en-US" altLang="en-US" sz="1400"/>
              <a:t>Summarized, Multidimensional</a:t>
            </a:r>
          </a:p>
          <a:p>
            <a:r>
              <a:rPr lang="en-US" altLang="en-US" sz="1400"/>
              <a:t>Ad hoc</a:t>
            </a:r>
          </a:p>
          <a:p>
            <a:r>
              <a:rPr lang="en-US" altLang="en-US" sz="1400"/>
              <a:t>Complex query</a:t>
            </a:r>
          </a:p>
          <a:p>
            <a:r>
              <a:rPr lang="en-US" altLang="en-US" sz="1400"/>
              <a:t>Read Mostly</a:t>
            </a:r>
          </a:p>
          <a:p>
            <a:r>
              <a:rPr lang="en-US" altLang="en-US" sz="1400"/>
              <a:t>Lots of Scans</a:t>
            </a:r>
          </a:p>
          <a:p>
            <a:r>
              <a:rPr lang="en-US" altLang="en-US" sz="1400"/>
              <a:t>Millions</a:t>
            </a:r>
          </a:p>
          <a:p>
            <a:r>
              <a:rPr lang="en-US" altLang="en-US" sz="1400"/>
              <a:t>Hundreds</a:t>
            </a:r>
          </a:p>
          <a:p>
            <a:r>
              <a:rPr lang="en-US" altLang="en-US" sz="1400"/>
              <a:t>100GB-TB</a:t>
            </a:r>
          </a:p>
          <a:p>
            <a:r>
              <a:rPr lang="en-US" altLang="en-US" sz="1400"/>
              <a:t>Query throughput, response</a:t>
            </a:r>
          </a:p>
        </p:txBody>
      </p:sp>
      <p:sp>
        <p:nvSpPr>
          <p:cNvPr id="6149" name="Text Box 5">
            <a:extLst>
              <a:ext uri="{FF2B5EF4-FFF2-40B4-BE49-F238E27FC236}">
                <a16:creationId xmlns:a16="http://schemas.microsoft.com/office/drawing/2014/main" id="{C3E3DECA-2589-43F7-A4F0-C9836869B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905001"/>
            <a:ext cx="1905000" cy="3927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altLang="en-US" sz="1400" b="1">
                <a:latin typeface="Times New Roman" panose="02020603050405020304" pitchFamily="18" charset="0"/>
              </a:rPr>
              <a:t>User</a:t>
            </a:r>
          </a:p>
          <a:p>
            <a:pPr eaLnBrk="0" hangingPunct="0">
              <a:spcBef>
                <a:spcPct val="20000"/>
              </a:spcBef>
            </a:pPr>
            <a:r>
              <a:rPr lang="en-US" altLang="en-US" sz="1400" b="1">
                <a:latin typeface="Times New Roman" panose="02020603050405020304" pitchFamily="18" charset="0"/>
              </a:rPr>
              <a:t>Function</a:t>
            </a:r>
          </a:p>
          <a:p>
            <a:pPr eaLnBrk="0" hangingPunct="0">
              <a:spcBef>
                <a:spcPct val="20000"/>
              </a:spcBef>
            </a:pPr>
            <a:r>
              <a:rPr lang="en-US" altLang="en-US" sz="1400" b="1">
                <a:latin typeface="Times New Roman" panose="02020603050405020304" pitchFamily="18" charset="0"/>
              </a:rPr>
              <a:t>DB Design    </a:t>
            </a:r>
          </a:p>
          <a:p>
            <a:pPr eaLnBrk="0" hangingPunct="0">
              <a:spcBef>
                <a:spcPct val="20000"/>
              </a:spcBef>
            </a:pPr>
            <a:endParaRPr lang="en-US" altLang="en-US" sz="1400" b="1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20000"/>
              </a:spcBef>
            </a:pPr>
            <a:r>
              <a:rPr lang="en-US" altLang="en-US" sz="1400" b="1">
                <a:latin typeface="Times New Roman" panose="02020603050405020304" pitchFamily="18" charset="0"/>
              </a:rPr>
              <a:t>Data </a:t>
            </a:r>
          </a:p>
          <a:p>
            <a:pPr eaLnBrk="0" hangingPunct="0">
              <a:spcBef>
                <a:spcPct val="20000"/>
              </a:spcBef>
            </a:pPr>
            <a:r>
              <a:rPr lang="en-US" altLang="en-US" sz="1400" b="1">
                <a:latin typeface="Times New Roman" panose="02020603050405020304" pitchFamily="18" charset="0"/>
              </a:rPr>
              <a:t>View</a:t>
            </a:r>
          </a:p>
          <a:p>
            <a:pPr eaLnBrk="0" hangingPunct="0">
              <a:spcBef>
                <a:spcPct val="20000"/>
              </a:spcBef>
            </a:pPr>
            <a:r>
              <a:rPr lang="en-US" altLang="en-US" sz="1400" b="1">
                <a:latin typeface="Times New Roman" panose="02020603050405020304" pitchFamily="18" charset="0"/>
              </a:rPr>
              <a:t>Usage</a:t>
            </a:r>
          </a:p>
          <a:p>
            <a:pPr eaLnBrk="0" hangingPunct="0">
              <a:spcBef>
                <a:spcPct val="20000"/>
              </a:spcBef>
            </a:pPr>
            <a:r>
              <a:rPr lang="en-US" altLang="en-US" sz="1400" b="1">
                <a:latin typeface="Times New Roman" panose="02020603050405020304" pitchFamily="18" charset="0"/>
              </a:rPr>
              <a:t>Unit of work</a:t>
            </a:r>
          </a:p>
          <a:p>
            <a:pPr eaLnBrk="0" hangingPunct="0">
              <a:spcBef>
                <a:spcPct val="20000"/>
              </a:spcBef>
            </a:pPr>
            <a:r>
              <a:rPr lang="en-US" altLang="en-US" sz="1400" b="1">
                <a:latin typeface="Times New Roman" panose="02020603050405020304" pitchFamily="18" charset="0"/>
              </a:rPr>
              <a:t>Access</a:t>
            </a:r>
          </a:p>
          <a:p>
            <a:pPr eaLnBrk="0" hangingPunct="0">
              <a:spcBef>
                <a:spcPct val="20000"/>
              </a:spcBef>
            </a:pPr>
            <a:r>
              <a:rPr lang="en-US" altLang="en-US" sz="1400" b="1">
                <a:latin typeface="Times New Roman" panose="02020603050405020304" pitchFamily="18" charset="0"/>
              </a:rPr>
              <a:t>Operations</a:t>
            </a:r>
          </a:p>
          <a:p>
            <a:pPr eaLnBrk="0" hangingPunct="0">
              <a:spcBef>
                <a:spcPct val="20000"/>
              </a:spcBef>
            </a:pPr>
            <a:r>
              <a:rPr lang="en-US" altLang="en-US" sz="1400" b="1">
                <a:latin typeface="Times New Roman" panose="02020603050405020304" pitchFamily="18" charset="0"/>
              </a:rPr>
              <a:t># Records accessed</a:t>
            </a:r>
          </a:p>
          <a:p>
            <a:pPr eaLnBrk="0" hangingPunct="0">
              <a:spcBef>
                <a:spcPct val="20000"/>
              </a:spcBef>
            </a:pPr>
            <a:r>
              <a:rPr lang="en-US" altLang="en-US" sz="1400" b="1">
                <a:latin typeface="Times New Roman" panose="02020603050405020304" pitchFamily="18" charset="0"/>
              </a:rPr>
              <a:t>#Users</a:t>
            </a:r>
          </a:p>
          <a:p>
            <a:pPr eaLnBrk="0" hangingPunct="0">
              <a:spcBef>
                <a:spcPct val="20000"/>
              </a:spcBef>
            </a:pPr>
            <a:r>
              <a:rPr lang="en-US" altLang="en-US" sz="1400" b="1">
                <a:latin typeface="Times New Roman" panose="02020603050405020304" pitchFamily="18" charset="0"/>
              </a:rPr>
              <a:t>Db size</a:t>
            </a:r>
          </a:p>
          <a:p>
            <a:pPr eaLnBrk="0" hangingPunct="0">
              <a:spcBef>
                <a:spcPct val="20000"/>
              </a:spcBef>
            </a:pPr>
            <a:r>
              <a:rPr lang="en-US" altLang="en-US" sz="1400" b="1">
                <a:latin typeface="Times New Roman" panose="02020603050405020304" pitchFamily="18" charset="0"/>
              </a:rPr>
              <a:t>Metric</a:t>
            </a:r>
          </a:p>
          <a:p>
            <a:pPr eaLnBrk="0" hangingPunct="0">
              <a:spcBef>
                <a:spcPct val="20000"/>
              </a:spcBef>
            </a:pPr>
            <a:endParaRPr lang="en-US" altLang="en-US" sz="1400" b="1">
              <a:latin typeface="Times New Roman" panose="02020603050405020304" pitchFamily="18" charset="0"/>
            </a:endParaRPr>
          </a:p>
        </p:txBody>
      </p:sp>
      <p:sp>
        <p:nvSpPr>
          <p:cNvPr id="6150" name="Text Box 6">
            <a:extLst>
              <a:ext uri="{FF2B5EF4-FFF2-40B4-BE49-F238E27FC236}">
                <a16:creationId xmlns:a16="http://schemas.microsoft.com/office/drawing/2014/main" id="{8A8F5DC1-366F-4DA8-B200-ACAC437F2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295400"/>
            <a:ext cx="2209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kumimoji="1" lang="en-US" altLang="en-US" sz="1400"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OLTP</a:t>
            </a:r>
          </a:p>
        </p:txBody>
      </p:sp>
      <p:sp>
        <p:nvSpPr>
          <p:cNvPr id="6151" name="Text Box 7">
            <a:extLst>
              <a:ext uri="{FF2B5EF4-FFF2-40B4-BE49-F238E27FC236}">
                <a16:creationId xmlns:a16="http://schemas.microsoft.com/office/drawing/2014/main" id="{2DD85F97-9989-4167-BB5A-8B4A1E5A28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1295400"/>
            <a:ext cx="2209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kumimoji="1" lang="en-US" altLang="en-US" sz="1400"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OLAP</a:t>
            </a:r>
          </a:p>
        </p:txBody>
      </p:sp>
      <p:sp>
        <p:nvSpPr>
          <p:cNvPr id="6152" name="Text Box 8">
            <a:extLst>
              <a:ext uri="{FF2B5EF4-FFF2-40B4-BE49-F238E27FC236}">
                <a16:creationId xmlns:a16="http://schemas.microsoft.com/office/drawing/2014/main" id="{ECED32A5-1A94-4F2F-8083-31D6EB35D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5713413"/>
            <a:ext cx="2408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>
                <a:latin typeface="Times New Roman" panose="02020603050405020304" pitchFamily="18" charset="0"/>
              </a:rPr>
              <a:t>Source: Datta, GT</a:t>
            </a:r>
          </a:p>
        </p:txBody>
      </p:sp>
    </p:spTree>
    <p:extLst>
      <p:ext uri="{BB962C8B-B14F-4D97-AF65-F5344CB8AC3E}">
        <p14:creationId xmlns:p14="http://schemas.microsoft.com/office/powerpoint/2010/main" val="2283744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CB99047-F5F4-4A80-9684-09F6600006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827087"/>
          </a:xfrm>
        </p:spPr>
        <p:txBody>
          <a:bodyPr/>
          <a:lstStyle/>
          <a:p>
            <a:r>
              <a:rPr lang="en-US" altLang="en-US" sz="4000"/>
              <a:t>Approaches to OLAP Servers</a:t>
            </a:r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86D6BCB2-2075-446B-9EEA-5A8CA88B4B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524000"/>
            <a:ext cx="7772400" cy="4648200"/>
          </a:xfrm>
        </p:spPr>
        <p:txBody>
          <a:bodyPr/>
          <a:lstStyle/>
          <a:p>
            <a:r>
              <a:rPr lang="en-US" altLang="en-US" sz="2000"/>
              <a:t>Multidimensional OLAP (MOLAP)</a:t>
            </a:r>
          </a:p>
          <a:p>
            <a:pPr lvl="1"/>
            <a:r>
              <a:rPr lang="en-US" altLang="en-US" sz="2000"/>
              <a:t>Array-based storage structures</a:t>
            </a:r>
          </a:p>
          <a:p>
            <a:pPr lvl="1"/>
            <a:r>
              <a:rPr lang="en-US" altLang="en-US" sz="2000"/>
              <a:t>Direct access to array data structures</a:t>
            </a:r>
          </a:p>
          <a:p>
            <a:pPr lvl="1"/>
            <a:r>
              <a:rPr lang="en-US" altLang="en-US" sz="2000"/>
              <a:t>Example:  Essbase (Arbor)</a:t>
            </a:r>
          </a:p>
          <a:p>
            <a:r>
              <a:rPr lang="en-US" altLang="en-US" sz="2400"/>
              <a:t>Relational OLAP (ROLAP)</a:t>
            </a:r>
          </a:p>
          <a:p>
            <a:pPr lvl="1"/>
            <a:r>
              <a:rPr lang="en-US" altLang="en-US" sz="2000"/>
              <a:t>Relational and Specialized Relational DBMS to store and manage warehouse data</a:t>
            </a:r>
          </a:p>
          <a:p>
            <a:pPr lvl="1"/>
            <a:r>
              <a:rPr lang="en-US" altLang="en-US" sz="2000"/>
              <a:t>OLAP middleware to support missing pieces</a:t>
            </a:r>
          </a:p>
          <a:p>
            <a:pPr lvl="2"/>
            <a:r>
              <a:rPr lang="en-US" altLang="en-US"/>
              <a:t>Optimize for each DBMS backend</a:t>
            </a:r>
          </a:p>
          <a:p>
            <a:pPr lvl="2"/>
            <a:r>
              <a:rPr lang="en-US" altLang="en-US"/>
              <a:t>Aggregation Navigation Logic</a:t>
            </a:r>
          </a:p>
          <a:p>
            <a:pPr lvl="2"/>
            <a:r>
              <a:rPr lang="en-US" altLang="en-US"/>
              <a:t>Additional tools and services</a:t>
            </a:r>
          </a:p>
          <a:p>
            <a:pPr lvl="1"/>
            <a:r>
              <a:rPr lang="en-US" altLang="en-US" sz="2000"/>
              <a:t>Example:  Microstrategy, MetaCube (Informix)</a:t>
            </a:r>
          </a:p>
        </p:txBody>
      </p:sp>
    </p:spTree>
    <p:extLst>
      <p:ext uri="{BB962C8B-B14F-4D97-AF65-F5344CB8AC3E}">
        <p14:creationId xmlns:p14="http://schemas.microsoft.com/office/powerpoint/2010/main" val="1754540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533B0-E984-4FC1-A66E-2575BC33F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 2 : How data storage works?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82C5B-E048-4147-884E-088F4D86F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Structured vs unstructured data</a:t>
            </a:r>
          </a:p>
          <a:p>
            <a:pPr marL="0" indent="0">
              <a:buNone/>
            </a:pPr>
            <a:r>
              <a:rPr lang="en-US" dirty="0"/>
              <a:t>2. SQL</a:t>
            </a:r>
          </a:p>
          <a:p>
            <a:pPr marL="0" indent="0">
              <a:buNone/>
            </a:pPr>
            <a:r>
              <a:rPr lang="en-US" dirty="0"/>
              <a:t>3. Data warehouse and data lakes</a:t>
            </a:r>
          </a:p>
        </p:txBody>
      </p:sp>
    </p:spTree>
    <p:extLst>
      <p:ext uri="{BB962C8B-B14F-4D97-AF65-F5344CB8AC3E}">
        <p14:creationId xmlns:p14="http://schemas.microsoft.com/office/powerpoint/2010/main" val="10071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47A5DB3-F119-4E6C-972E-27D4D14DE6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MOLAP</a:t>
            </a:r>
          </a:p>
        </p:txBody>
      </p:sp>
    </p:spTree>
    <p:extLst>
      <p:ext uri="{BB962C8B-B14F-4D97-AF65-F5344CB8AC3E}">
        <p14:creationId xmlns:p14="http://schemas.microsoft.com/office/powerpoint/2010/main" val="301112505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6EB7B8D5-C374-4A7C-9C60-FE8C40E744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Multidimensional Data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9BB42A16-298C-4B47-BE24-57E116FB8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352800"/>
            <a:ext cx="1981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3FC4231B-AB36-4236-BF02-C47A7CC33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438400"/>
            <a:ext cx="15240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9F027A93-C2FB-4F5A-8557-FF848EB95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2667000"/>
            <a:ext cx="2590800" cy="2286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Line 6">
            <a:extLst>
              <a:ext uri="{FF2B5EF4-FFF2-40B4-BE49-F238E27FC236}">
                <a16:creationId xmlns:a16="http://schemas.microsoft.com/office/drawing/2014/main" id="{8AC1C892-C671-4423-B993-479A7ACBC3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58000" y="1981200"/>
            <a:ext cx="762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Line 7">
            <a:extLst>
              <a:ext uri="{FF2B5EF4-FFF2-40B4-BE49-F238E27FC236}">
                <a16:creationId xmlns:a16="http://schemas.microsoft.com/office/drawing/2014/main" id="{A55A87B6-F66F-44B4-BD51-CBA9D6E497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7200" y="1981200"/>
            <a:ext cx="762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4" name="Line 8">
            <a:extLst>
              <a:ext uri="{FF2B5EF4-FFF2-40B4-BE49-F238E27FC236}">
                <a16:creationId xmlns:a16="http://schemas.microsoft.com/office/drawing/2014/main" id="{7734FB80-5E2A-435E-80EC-B712D76B73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58000" y="4267200"/>
            <a:ext cx="762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5" name="Line 9">
            <a:extLst>
              <a:ext uri="{FF2B5EF4-FFF2-40B4-BE49-F238E27FC236}">
                <a16:creationId xmlns:a16="http://schemas.microsoft.com/office/drawing/2014/main" id="{823F014B-47DA-46A4-B0EA-222BC46132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2667000"/>
            <a:ext cx="0" cy="76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>
            <a:extLst>
              <a:ext uri="{FF2B5EF4-FFF2-40B4-BE49-F238E27FC236}">
                <a16:creationId xmlns:a16="http://schemas.microsoft.com/office/drawing/2014/main" id="{D4B1CCBA-247E-4AE5-934B-8FCBE96337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62600" y="1981200"/>
            <a:ext cx="609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Rectangle 11">
            <a:extLst>
              <a:ext uri="{FF2B5EF4-FFF2-40B4-BE49-F238E27FC236}">
                <a16:creationId xmlns:a16="http://schemas.microsoft.com/office/drawing/2014/main" id="{F59D6CF7-2A31-462B-9217-5D893FEE9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2667000"/>
            <a:ext cx="1295400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Rectangle 12">
            <a:extLst>
              <a:ext uri="{FF2B5EF4-FFF2-40B4-BE49-F238E27FC236}">
                <a16:creationId xmlns:a16="http://schemas.microsoft.com/office/drawing/2014/main" id="{83AA8CB4-2363-453F-B610-F91A89E95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2667000"/>
            <a:ext cx="259080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Rectangle 13">
            <a:extLst>
              <a:ext uri="{FF2B5EF4-FFF2-40B4-BE49-F238E27FC236}">
                <a16:creationId xmlns:a16="http://schemas.microsoft.com/office/drawing/2014/main" id="{F1392B2C-5EFB-498A-93B5-C7424F4A6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954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>
            <a:extLst>
              <a:ext uri="{FF2B5EF4-FFF2-40B4-BE49-F238E27FC236}">
                <a16:creationId xmlns:a16="http://schemas.microsoft.com/office/drawing/2014/main" id="{38F55380-E27D-44A8-9A15-0A5781A6EFBD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26670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>
            <a:extLst>
              <a:ext uri="{FF2B5EF4-FFF2-40B4-BE49-F238E27FC236}">
                <a16:creationId xmlns:a16="http://schemas.microsoft.com/office/drawing/2014/main" id="{600BBD9B-2CCF-4B0F-81F7-99D748A0B812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26670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>
            <a:extLst>
              <a:ext uri="{FF2B5EF4-FFF2-40B4-BE49-F238E27FC236}">
                <a16:creationId xmlns:a16="http://schemas.microsoft.com/office/drawing/2014/main" id="{B670E820-4CA9-4958-893E-7C0892B12012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19812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>
            <a:extLst>
              <a:ext uri="{FF2B5EF4-FFF2-40B4-BE49-F238E27FC236}">
                <a16:creationId xmlns:a16="http://schemas.microsoft.com/office/drawing/2014/main" id="{D61AB975-BCE9-44C7-B0E5-97CBB4FE7E80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19812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Rectangle 18">
            <a:extLst>
              <a:ext uri="{FF2B5EF4-FFF2-40B4-BE49-F238E27FC236}">
                <a16:creationId xmlns:a16="http://schemas.microsoft.com/office/drawing/2014/main" id="{C3031D9C-42EE-42D2-BFCD-3BA22FF8C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276600"/>
            <a:ext cx="2590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5" name="Rectangle 19">
            <a:extLst>
              <a:ext uri="{FF2B5EF4-FFF2-40B4-BE49-F238E27FC236}">
                <a16:creationId xmlns:a16="http://schemas.microsoft.com/office/drawing/2014/main" id="{2541BEE4-3C83-40C5-86ED-46FDDDB35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276600"/>
            <a:ext cx="25908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6" name="Text Box 20">
            <a:extLst>
              <a:ext uri="{FF2B5EF4-FFF2-40B4-BE49-F238E27FC236}">
                <a16:creationId xmlns:a16="http://schemas.microsoft.com/office/drawing/2014/main" id="{9C927706-6CA0-4452-9C3D-59236B7C9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2803526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10</a:t>
            </a:r>
          </a:p>
        </p:txBody>
      </p:sp>
      <p:sp>
        <p:nvSpPr>
          <p:cNvPr id="9237" name="Text Box 21">
            <a:extLst>
              <a:ext uri="{FF2B5EF4-FFF2-40B4-BE49-F238E27FC236}">
                <a16:creationId xmlns:a16="http://schemas.microsoft.com/office/drawing/2014/main" id="{98FA6B23-480A-4CD0-B6AF-AEBF1593B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429001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47</a:t>
            </a:r>
          </a:p>
        </p:txBody>
      </p:sp>
      <p:sp>
        <p:nvSpPr>
          <p:cNvPr id="9238" name="Text Box 22">
            <a:extLst>
              <a:ext uri="{FF2B5EF4-FFF2-40B4-BE49-F238E27FC236}">
                <a16:creationId xmlns:a16="http://schemas.microsoft.com/office/drawing/2014/main" id="{AC0EC40A-EF76-4A5E-9F5D-16A8740E7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962401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30</a:t>
            </a:r>
          </a:p>
        </p:txBody>
      </p:sp>
      <p:sp>
        <p:nvSpPr>
          <p:cNvPr id="9239" name="Text Box 23">
            <a:extLst>
              <a:ext uri="{FF2B5EF4-FFF2-40B4-BE49-F238E27FC236}">
                <a16:creationId xmlns:a16="http://schemas.microsoft.com/office/drawing/2014/main" id="{FA17A284-D83F-4A71-9D3E-53F7F79A2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4495801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12</a:t>
            </a:r>
          </a:p>
        </p:txBody>
      </p:sp>
      <p:sp>
        <p:nvSpPr>
          <p:cNvPr id="9240" name="Text Box 24">
            <a:extLst>
              <a:ext uri="{FF2B5EF4-FFF2-40B4-BE49-F238E27FC236}">
                <a16:creationId xmlns:a16="http://schemas.microsoft.com/office/drawing/2014/main" id="{E728CA8F-1E10-46F2-88A3-0AE23FB4F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643605"/>
            <a:ext cx="10668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Juice</a:t>
            </a:r>
          </a:p>
          <a:p>
            <a:pPr eaLnBrk="0" hangingPunct="0">
              <a:spcBef>
                <a:spcPct val="50000"/>
              </a:spcBef>
            </a:pPr>
            <a:r>
              <a:rPr kumimoji="1"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Cola</a:t>
            </a:r>
          </a:p>
          <a:p>
            <a:pPr eaLnBrk="0" hangingPunct="0">
              <a:spcBef>
                <a:spcPct val="50000"/>
              </a:spcBef>
            </a:pPr>
            <a:r>
              <a:rPr kumimoji="1"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Milk </a:t>
            </a:r>
          </a:p>
          <a:p>
            <a:pPr eaLnBrk="0" hangingPunct="0">
              <a:spcBef>
                <a:spcPct val="50000"/>
              </a:spcBef>
            </a:pPr>
            <a:r>
              <a:rPr kumimoji="1"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Cream</a:t>
            </a:r>
          </a:p>
        </p:txBody>
      </p:sp>
      <p:sp>
        <p:nvSpPr>
          <p:cNvPr id="9241" name="Line 25">
            <a:extLst>
              <a:ext uri="{FF2B5EF4-FFF2-40B4-BE49-F238E27FC236}">
                <a16:creationId xmlns:a16="http://schemas.microsoft.com/office/drawing/2014/main" id="{64F589E7-115F-467A-8E39-7BFCD9A09F77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2438400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2" name="Line 26">
            <a:extLst>
              <a:ext uri="{FF2B5EF4-FFF2-40B4-BE49-F238E27FC236}">
                <a16:creationId xmlns:a16="http://schemas.microsoft.com/office/drawing/2014/main" id="{D2122BD6-9488-4AD9-B162-D35C220E4E01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2209800"/>
            <a:ext cx="266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3" name="Line 27">
            <a:extLst>
              <a:ext uri="{FF2B5EF4-FFF2-40B4-BE49-F238E27FC236}">
                <a16:creationId xmlns:a16="http://schemas.microsoft.com/office/drawing/2014/main" id="{28FE42DC-DC61-472E-9B1D-3065E6DD550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76800" y="19812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4" name="Line 28">
            <a:extLst>
              <a:ext uri="{FF2B5EF4-FFF2-40B4-BE49-F238E27FC236}">
                <a16:creationId xmlns:a16="http://schemas.microsoft.com/office/drawing/2014/main" id="{38311A9A-0341-46DC-BAB6-56D5B46238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48400" y="1981200"/>
            <a:ext cx="533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5" name="Text Box 29">
            <a:extLst>
              <a:ext uri="{FF2B5EF4-FFF2-40B4-BE49-F238E27FC236}">
                <a16:creationId xmlns:a16="http://schemas.microsoft.com/office/drawing/2014/main" id="{B8E2FE8F-10DF-4AC6-90FD-1D0C6482362A}"/>
              </a:ext>
            </a:extLst>
          </p:cNvPr>
          <p:cNvSpPr txBox="1">
            <a:spLocks noChangeArrowheads="1"/>
          </p:cNvSpPr>
          <p:nvPr/>
        </p:nvSpPr>
        <p:spPr bwMode="auto">
          <a:xfrm rot="2891953">
            <a:off x="4183064" y="1873251"/>
            <a:ext cx="14255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NY</a:t>
            </a:r>
          </a:p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LA</a:t>
            </a:r>
          </a:p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SF</a:t>
            </a:r>
          </a:p>
        </p:txBody>
      </p:sp>
      <p:sp>
        <p:nvSpPr>
          <p:cNvPr id="9246" name="Text Box 30">
            <a:extLst>
              <a:ext uri="{FF2B5EF4-FFF2-40B4-BE49-F238E27FC236}">
                <a16:creationId xmlns:a16="http://schemas.microsoft.com/office/drawing/2014/main" id="{D3FB0A6C-B6E6-4091-9C21-FF72AF8EF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1489770"/>
            <a:ext cx="175260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3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Sales Volume as a function of time, city and product</a:t>
            </a:r>
          </a:p>
        </p:txBody>
      </p:sp>
      <p:sp>
        <p:nvSpPr>
          <p:cNvPr id="9247" name="Text Box 31">
            <a:extLst>
              <a:ext uri="{FF2B5EF4-FFF2-40B4-BE49-F238E27FC236}">
                <a16:creationId xmlns:a16="http://schemas.microsoft.com/office/drawing/2014/main" id="{0768BA47-DC59-44F3-9774-07AE45FA7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4967288"/>
            <a:ext cx="2514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3/1  3/2  3/3 3/4</a:t>
            </a:r>
          </a:p>
        </p:txBody>
      </p:sp>
      <p:sp>
        <p:nvSpPr>
          <p:cNvPr id="9248" name="Text Box 32">
            <a:extLst>
              <a:ext uri="{FF2B5EF4-FFF2-40B4-BE49-F238E27FC236}">
                <a16:creationId xmlns:a16="http://schemas.microsoft.com/office/drawing/2014/main" id="{902280F0-B877-4A87-B63A-EBC553EBF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5257800"/>
            <a:ext cx="1752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335901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EDE9624-F31B-48EC-A952-71BBA01812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62200" y="381000"/>
            <a:ext cx="7778750" cy="1104900"/>
          </a:xfrm>
        </p:spPr>
        <p:txBody>
          <a:bodyPr/>
          <a:lstStyle/>
          <a:p>
            <a:r>
              <a:rPr lang="en-US" altLang="en-US" sz="3600"/>
              <a:t>Operations in Multidimensional Data Model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96EF3D40-3A40-4DD5-9333-C6FC75B2CF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000"/>
              <a:t>Aggregation (</a:t>
            </a:r>
            <a:r>
              <a:rPr lang="en-US" altLang="en-US" sz="2000" i="1"/>
              <a:t>roll-up</a:t>
            </a:r>
            <a:r>
              <a:rPr lang="en-US" altLang="en-US" sz="2000"/>
              <a:t>)</a:t>
            </a:r>
          </a:p>
          <a:p>
            <a:pPr lvl="1"/>
            <a:r>
              <a:rPr lang="en-US" altLang="en-US" sz="2000"/>
              <a:t>dimension reduction:  e.g., total sales by city</a:t>
            </a:r>
          </a:p>
          <a:p>
            <a:pPr lvl="1"/>
            <a:r>
              <a:rPr lang="en-US" altLang="en-US" sz="2000"/>
              <a:t>summarization over aggregate hierarchy: e.g., total sales by city and year -&gt; total sales by region and by year</a:t>
            </a:r>
          </a:p>
          <a:p>
            <a:r>
              <a:rPr lang="en-US" altLang="en-US" sz="2000"/>
              <a:t>Selection (</a:t>
            </a:r>
            <a:r>
              <a:rPr lang="en-US" altLang="en-US" sz="2000" i="1"/>
              <a:t>slice</a:t>
            </a:r>
            <a:r>
              <a:rPr lang="en-US" altLang="en-US" sz="2000"/>
              <a:t>) defines a subcube</a:t>
            </a:r>
          </a:p>
          <a:p>
            <a:pPr lvl="1"/>
            <a:r>
              <a:rPr lang="en-US" altLang="en-US" sz="2000"/>
              <a:t>e.g., sales where city = Palo Alto and date = 1/15/96</a:t>
            </a:r>
          </a:p>
          <a:p>
            <a:r>
              <a:rPr lang="en-US" altLang="en-US" sz="2000"/>
              <a:t>Navigation to detailed data (</a:t>
            </a:r>
            <a:r>
              <a:rPr lang="en-US" altLang="en-US" sz="2000" i="1"/>
              <a:t>drill-down</a:t>
            </a:r>
            <a:r>
              <a:rPr lang="en-US" altLang="en-US" sz="2000"/>
              <a:t>)</a:t>
            </a:r>
          </a:p>
          <a:p>
            <a:pPr lvl="1"/>
            <a:r>
              <a:rPr lang="en-US" altLang="en-US" sz="2000"/>
              <a:t>e.g., (sales - expense) by city, top 3% of cities by average income</a:t>
            </a:r>
          </a:p>
          <a:p>
            <a:r>
              <a:rPr lang="en-US" altLang="en-US" sz="2000"/>
              <a:t>Visualization Operations (e.g., Pivot)</a:t>
            </a:r>
          </a:p>
        </p:txBody>
      </p:sp>
    </p:spTree>
    <p:extLst>
      <p:ext uri="{BB962C8B-B14F-4D97-AF65-F5344CB8AC3E}">
        <p14:creationId xmlns:p14="http://schemas.microsoft.com/office/powerpoint/2010/main" val="1485584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FCBCC8A8-539F-4602-9A69-95966DF837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Visual Operation:  Pivot (Rotate)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B321A212-7DDB-468F-91A9-78432EF17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3352800"/>
            <a:ext cx="1981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BF7925E0-8BBD-45B5-BFC2-C1674C509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2438400"/>
            <a:ext cx="15240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4C873998-8C2F-46CD-97F7-46881F6B9C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2590800"/>
            <a:ext cx="2590800" cy="2286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Line 6">
            <a:extLst>
              <a:ext uri="{FF2B5EF4-FFF2-40B4-BE49-F238E27FC236}">
                <a16:creationId xmlns:a16="http://schemas.microsoft.com/office/drawing/2014/main" id="{911A862C-62FA-40BC-96D4-268CF191A01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38800" y="1905000"/>
            <a:ext cx="762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Line 7">
            <a:extLst>
              <a:ext uri="{FF2B5EF4-FFF2-40B4-BE49-F238E27FC236}">
                <a16:creationId xmlns:a16="http://schemas.microsoft.com/office/drawing/2014/main" id="{90DD5AD7-D031-43C6-B57F-99886F06971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8000" y="1905000"/>
            <a:ext cx="762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Line 8">
            <a:extLst>
              <a:ext uri="{FF2B5EF4-FFF2-40B4-BE49-F238E27FC236}">
                <a16:creationId xmlns:a16="http://schemas.microsoft.com/office/drawing/2014/main" id="{EB4C1EA8-B4E0-4AED-80E5-C62CE7BC68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38800" y="4191000"/>
            <a:ext cx="762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3" name="Line 9">
            <a:extLst>
              <a:ext uri="{FF2B5EF4-FFF2-40B4-BE49-F238E27FC236}">
                <a16:creationId xmlns:a16="http://schemas.microsoft.com/office/drawing/2014/main" id="{B7A3D70A-A37F-4567-B98F-C2F89F3E6F6D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2667000"/>
            <a:ext cx="1588" cy="76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Line 10">
            <a:extLst>
              <a:ext uri="{FF2B5EF4-FFF2-40B4-BE49-F238E27FC236}">
                <a16:creationId xmlns:a16="http://schemas.microsoft.com/office/drawing/2014/main" id="{3E183D09-F989-4614-8F54-06DB5887DB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1905000"/>
            <a:ext cx="609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Rectangle 11">
            <a:extLst>
              <a:ext uri="{FF2B5EF4-FFF2-40B4-BE49-F238E27FC236}">
                <a16:creationId xmlns:a16="http://schemas.microsoft.com/office/drawing/2014/main" id="{C7C676A2-CBED-4AA9-84B9-E4768527A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2590800"/>
            <a:ext cx="1295400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Rectangle 12">
            <a:extLst>
              <a:ext uri="{FF2B5EF4-FFF2-40B4-BE49-F238E27FC236}">
                <a16:creationId xmlns:a16="http://schemas.microsoft.com/office/drawing/2014/main" id="{EF4C6147-5BEA-4CE7-A45D-2B535F6CD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2590800"/>
            <a:ext cx="259080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Line 13">
            <a:extLst>
              <a:ext uri="{FF2B5EF4-FFF2-40B4-BE49-F238E27FC236}">
                <a16:creationId xmlns:a16="http://schemas.microsoft.com/office/drawing/2014/main" id="{D2A6AA8F-F441-4592-BFC8-5CA633FDA7B2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2590800"/>
            <a:ext cx="1588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Line 14">
            <a:extLst>
              <a:ext uri="{FF2B5EF4-FFF2-40B4-BE49-F238E27FC236}">
                <a16:creationId xmlns:a16="http://schemas.microsoft.com/office/drawing/2014/main" id="{01DF6D12-F655-4AD6-B890-721E1C616E6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1905000"/>
            <a:ext cx="25908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Line 15">
            <a:extLst>
              <a:ext uri="{FF2B5EF4-FFF2-40B4-BE49-F238E27FC236}">
                <a16:creationId xmlns:a16="http://schemas.microsoft.com/office/drawing/2014/main" id="{8D94E463-C217-4EC9-BD35-305E1CDB695F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1905000"/>
            <a:ext cx="1588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0" name="Rectangle 16">
            <a:extLst>
              <a:ext uri="{FF2B5EF4-FFF2-40B4-BE49-F238E27FC236}">
                <a16:creationId xmlns:a16="http://schemas.microsoft.com/office/drawing/2014/main" id="{BD86904C-5836-4063-8A54-7D0F392A7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3276600"/>
            <a:ext cx="2590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Rectangle 17">
            <a:extLst>
              <a:ext uri="{FF2B5EF4-FFF2-40B4-BE49-F238E27FC236}">
                <a16:creationId xmlns:a16="http://schemas.microsoft.com/office/drawing/2014/main" id="{F3E3660F-BBB3-49D9-9CF9-20969ECEE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200400"/>
            <a:ext cx="25908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Text Box 18">
            <a:extLst>
              <a:ext uri="{FF2B5EF4-FFF2-40B4-BE49-F238E27FC236}">
                <a16:creationId xmlns:a16="http://schemas.microsoft.com/office/drawing/2014/main" id="{804FC3D9-0E13-4AAC-BF91-C8CB870D3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743201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10</a:t>
            </a:r>
          </a:p>
        </p:txBody>
      </p:sp>
      <p:sp>
        <p:nvSpPr>
          <p:cNvPr id="11283" name="Text Box 19">
            <a:extLst>
              <a:ext uri="{FF2B5EF4-FFF2-40B4-BE49-F238E27FC236}">
                <a16:creationId xmlns:a16="http://schemas.microsoft.com/office/drawing/2014/main" id="{06F4A45B-AAA3-49D3-8819-6F88A5529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276601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47</a:t>
            </a:r>
          </a:p>
        </p:txBody>
      </p:sp>
      <p:sp>
        <p:nvSpPr>
          <p:cNvPr id="11284" name="Text Box 20">
            <a:extLst>
              <a:ext uri="{FF2B5EF4-FFF2-40B4-BE49-F238E27FC236}">
                <a16:creationId xmlns:a16="http://schemas.microsoft.com/office/drawing/2014/main" id="{7F05E588-2F5C-4A20-9077-D9F1EB670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886201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30</a:t>
            </a:r>
          </a:p>
        </p:txBody>
      </p:sp>
      <p:sp>
        <p:nvSpPr>
          <p:cNvPr id="11285" name="Text Box 21">
            <a:extLst>
              <a:ext uri="{FF2B5EF4-FFF2-40B4-BE49-F238E27FC236}">
                <a16:creationId xmlns:a16="http://schemas.microsoft.com/office/drawing/2014/main" id="{6850363F-22C3-40C6-A352-03563472D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4343401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12</a:t>
            </a:r>
          </a:p>
        </p:txBody>
      </p:sp>
      <p:sp>
        <p:nvSpPr>
          <p:cNvPr id="11286" name="Text Box 22">
            <a:extLst>
              <a:ext uri="{FF2B5EF4-FFF2-40B4-BE49-F238E27FC236}">
                <a16:creationId xmlns:a16="http://schemas.microsoft.com/office/drawing/2014/main" id="{2F292B0C-00F1-4341-B727-8964F2875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643605"/>
            <a:ext cx="10668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Juice</a:t>
            </a:r>
          </a:p>
          <a:p>
            <a:pPr eaLnBrk="0" hangingPunct="0">
              <a:spcBef>
                <a:spcPct val="50000"/>
              </a:spcBef>
            </a:pPr>
            <a:r>
              <a:rPr kumimoji="1"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Cola</a:t>
            </a:r>
          </a:p>
          <a:p>
            <a:pPr eaLnBrk="0" hangingPunct="0">
              <a:spcBef>
                <a:spcPct val="50000"/>
              </a:spcBef>
            </a:pPr>
            <a:r>
              <a:rPr kumimoji="1"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Milk </a:t>
            </a:r>
          </a:p>
          <a:p>
            <a:pPr eaLnBrk="0" hangingPunct="0">
              <a:spcBef>
                <a:spcPct val="50000"/>
              </a:spcBef>
            </a:pPr>
            <a:r>
              <a:rPr kumimoji="1"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Cream</a:t>
            </a:r>
          </a:p>
        </p:txBody>
      </p:sp>
      <p:sp>
        <p:nvSpPr>
          <p:cNvPr id="11287" name="Line 23">
            <a:extLst>
              <a:ext uri="{FF2B5EF4-FFF2-40B4-BE49-F238E27FC236}">
                <a16:creationId xmlns:a16="http://schemas.microsoft.com/office/drawing/2014/main" id="{38A4BCA0-7A7A-4435-805C-C8BF23EB408F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2362200"/>
            <a:ext cx="25146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8" name="Line 24">
            <a:extLst>
              <a:ext uri="{FF2B5EF4-FFF2-40B4-BE49-F238E27FC236}">
                <a16:creationId xmlns:a16="http://schemas.microsoft.com/office/drawing/2014/main" id="{888DC3F3-7458-49AA-9C85-93D4447E8676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2133600"/>
            <a:ext cx="2667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9" name="Line 25">
            <a:extLst>
              <a:ext uri="{FF2B5EF4-FFF2-40B4-BE49-F238E27FC236}">
                <a16:creationId xmlns:a16="http://schemas.microsoft.com/office/drawing/2014/main" id="{3D8BF755-3273-49C0-8F97-9639D6EA41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67200" y="19050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0" name="Line 26">
            <a:extLst>
              <a:ext uri="{FF2B5EF4-FFF2-40B4-BE49-F238E27FC236}">
                <a16:creationId xmlns:a16="http://schemas.microsoft.com/office/drawing/2014/main" id="{88854CAA-F22D-4AE2-B605-44467D991E7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1905000"/>
            <a:ext cx="762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1" name="Text Box 27">
            <a:extLst>
              <a:ext uri="{FF2B5EF4-FFF2-40B4-BE49-F238E27FC236}">
                <a16:creationId xmlns:a16="http://schemas.microsoft.com/office/drawing/2014/main" id="{E1BE1B23-04CF-46E9-974C-CDADD4507B8F}"/>
              </a:ext>
            </a:extLst>
          </p:cNvPr>
          <p:cNvSpPr txBox="1">
            <a:spLocks noChangeArrowheads="1"/>
          </p:cNvSpPr>
          <p:nvPr/>
        </p:nvSpPr>
        <p:spPr bwMode="auto">
          <a:xfrm rot="2891953">
            <a:off x="2838451" y="1657351"/>
            <a:ext cx="1425575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NY</a:t>
            </a:r>
          </a:p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LA</a:t>
            </a:r>
          </a:p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SF</a:t>
            </a:r>
          </a:p>
          <a:p>
            <a:pPr eaLnBrk="0" hangingPunct="0">
              <a:spcBef>
                <a:spcPct val="50000"/>
              </a:spcBef>
            </a:pPr>
            <a:endParaRPr kumimoji="1" lang="en-US" altLang="en-US" sz="20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11292" name="Text Box 28">
            <a:extLst>
              <a:ext uri="{FF2B5EF4-FFF2-40B4-BE49-F238E27FC236}">
                <a16:creationId xmlns:a16="http://schemas.microsoft.com/office/drawing/2014/main" id="{1C0BBD82-0FAB-4877-9601-5206C9622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953001"/>
            <a:ext cx="2514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3/1  3/2  3/3 3/4</a:t>
            </a:r>
          </a:p>
        </p:txBody>
      </p:sp>
      <p:sp>
        <p:nvSpPr>
          <p:cNvPr id="11293" name="Text Box 29">
            <a:extLst>
              <a:ext uri="{FF2B5EF4-FFF2-40B4-BE49-F238E27FC236}">
                <a16:creationId xmlns:a16="http://schemas.microsoft.com/office/drawing/2014/main" id="{939E2992-9A19-4076-8EDB-60140D501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5334000"/>
            <a:ext cx="1752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Date</a:t>
            </a:r>
          </a:p>
        </p:txBody>
      </p:sp>
      <p:sp>
        <p:nvSpPr>
          <p:cNvPr id="11294" name="Rectangle 30">
            <a:extLst>
              <a:ext uri="{FF2B5EF4-FFF2-40B4-BE49-F238E27FC236}">
                <a16:creationId xmlns:a16="http://schemas.microsoft.com/office/drawing/2014/main" id="{2C7D05F0-37EC-428B-AA11-33384A30C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4800" y="2057400"/>
            <a:ext cx="22098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5" name="Rectangle 31">
            <a:extLst>
              <a:ext uri="{FF2B5EF4-FFF2-40B4-BE49-F238E27FC236}">
                <a16:creationId xmlns:a16="http://schemas.microsoft.com/office/drawing/2014/main" id="{F8010755-E5B6-412E-A967-22AE92956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2286000"/>
            <a:ext cx="22098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6" name="Rectangle 32">
            <a:extLst>
              <a:ext uri="{FF2B5EF4-FFF2-40B4-BE49-F238E27FC236}">
                <a16:creationId xmlns:a16="http://schemas.microsoft.com/office/drawing/2014/main" id="{9BA4D551-B59A-4F6F-B329-3279DF43A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2514600"/>
            <a:ext cx="22098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7" name="Rectangle 33">
            <a:extLst>
              <a:ext uri="{FF2B5EF4-FFF2-40B4-BE49-F238E27FC236}">
                <a16:creationId xmlns:a16="http://schemas.microsoft.com/office/drawing/2014/main" id="{8C83C97F-52E5-4D92-BE37-2B1F7DC42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2743200"/>
            <a:ext cx="22098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8" name="Rectangle 34">
            <a:extLst>
              <a:ext uri="{FF2B5EF4-FFF2-40B4-BE49-F238E27FC236}">
                <a16:creationId xmlns:a16="http://schemas.microsoft.com/office/drawing/2014/main" id="{092E80E6-B5F8-4D1D-B826-05E0E41FE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971800"/>
            <a:ext cx="22098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9" name="Text Box 35">
            <a:extLst>
              <a:ext uri="{FF2B5EF4-FFF2-40B4-BE49-F238E27FC236}">
                <a16:creationId xmlns:a16="http://schemas.microsoft.com/office/drawing/2014/main" id="{CD4AF57D-BA38-4227-9246-BA4907B541F6}"/>
              </a:ext>
            </a:extLst>
          </p:cNvPr>
          <p:cNvSpPr txBox="1">
            <a:spLocks noChangeArrowheads="1"/>
          </p:cNvSpPr>
          <p:nvPr/>
        </p:nvSpPr>
        <p:spPr bwMode="auto">
          <a:xfrm rot="19359504">
            <a:off x="6553201" y="2057401"/>
            <a:ext cx="142557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Month</a:t>
            </a:r>
          </a:p>
          <a:p>
            <a:pPr eaLnBrk="0" hangingPunct="0">
              <a:spcBef>
                <a:spcPct val="50000"/>
              </a:spcBef>
            </a:pPr>
            <a:endParaRPr kumimoji="1" lang="en-US" altLang="en-US" sz="20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11300" name="Text Box 36">
            <a:extLst>
              <a:ext uri="{FF2B5EF4-FFF2-40B4-BE49-F238E27FC236}">
                <a16:creationId xmlns:a16="http://schemas.microsoft.com/office/drawing/2014/main" id="{D491EC38-1694-4269-9393-FC0B717EA713}"/>
              </a:ext>
            </a:extLst>
          </p:cNvPr>
          <p:cNvSpPr txBox="1">
            <a:spLocks noChangeArrowheads="1"/>
          </p:cNvSpPr>
          <p:nvPr/>
        </p:nvSpPr>
        <p:spPr bwMode="auto">
          <a:xfrm rot="16198579">
            <a:off x="5811044" y="3104357"/>
            <a:ext cx="1423988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Region</a:t>
            </a:r>
          </a:p>
          <a:p>
            <a:pPr eaLnBrk="0" hangingPunct="0">
              <a:spcBef>
                <a:spcPct val="50000"/>
              </a:spcBef>
            </a:pPr>
            <a:endParaRPr kumimoji="1" lang="en-US" altLang="en-US" sz="20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11301" name="Text Box 37">
            <a:extLst>
              <a:ext uri="{FF2B5EF4-FFF2-40B4-BE49-F238E27FC236}">
                <a16:creationId xmlns:a16="http://schemas.microsoft.com/office/drawing/2014/main" id="{E97CD928-C445-433F-B60E-740157C55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4403726"/>
            <a:ext cx="2057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Product</a:t>
            </a:r>
          </a:p>
        </p:txBody>
      </p:sp>
      <p:sp>
        <p:nvSpPr>
          <p:cNvPr id="11302" name="Rectangle 38">
            <a:extLst>
              <a:ext uri="{FF2B5EF4-FFF2-40B4-BE49-F238E27FC236}">
                <a16:creationId xmlns:a16="http://schemas.microsoft.com/office/drawing/2014/main" id="{B5856E90-267C-42E1-9A5E-D62F20B26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429000"/>
            <a:ext cx="2209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3" name="Rectangle 39">
            <a:extLst>
              <a:ext uri="{FF2B5EF4-FFF2-40B4-BE49-F238E27FC236}">
                <a16:creationId xmlns:a16="http://schemas.microsoft.com/office/drawing/2014/main" id="{98EEC7DA-A901-4AC0-9383-F9EEFEF2B1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429000"/>
            <a:ext cx="914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4" name="Rectangle 40">
            <a:extLst>
              <a:ext uri="{FF2B5EF4-FFF2-40B4-BE49-F238E27FC236}">
                <a16:creationId xmlns:a16="http://schemas.microsoft.com/office/drawing/2014/main" id="{4D37016C-E9F9-4431-8558-D2AA5A6E7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2971800"/>
            <a:ext cx="4572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5" name="Rectangle 41">
            <a:extLst>
              <a:ext uri="{FF2B5EF4-FFF2-40B4-BE49-F238E27FC236}">
                <a16:creationId xmlns:a16="http://schemas.microsoft.com/office/drawing/2014/main" id="{9EFB9F19-4B33-43F3-9760-978AD4AC4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4800" y="2971800"/>
            <a:ext cx="3810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558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E686A568-9B4F-4B71-932E-515924988B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ROLAP</a:t>
            </a:r>
          </a:p>
        </p:txBody>
      </p:sp>
    </p:spTree>
    <p:extLst>
      <p:ext uri="{BB962C8B-B14F-4D97-AF65-F5344CB8AC3E}">
        <p14:creationId xmlns:p14="http://schemas.microsoft.com/office/powerpoint/2010/main" val="266132781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5B4C2954-0D46-44F9-8C83-C4C5A200DE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Relational DBMS as Warehouse Server</a:t>
            </a:r>
            <a:endParaRPr lang="en-US" altLang="en-US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88C48A74-36C9-4EC6-8172-81667EC188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0" y="1600200"/>
            <a:ext cx="7772400" cy="4495800"/>
          </a:xfrm>
        </p:spPr>
        <p:txBody>
          <a:bodyPr/>
          <a:lstStyle/>
          <a:p>
            <a:r>
              <a:rPr lang="en-US" altLang="en-US"/>
              <a:t>Schema design</a:t>
            </a:r>
          </a:p>
          <a:p>
            <a:r>
              <a:rPr lang="en-US" altLang="en-US"/>
              <a:t>Specialized scan, indexing and join techniques</a:t>
            </a:r>
          </a:p>
          <a:p>
            <a:r>
              <a:rPr lang="en-US" altLang="en-US"/>
              <a:t>Handling of aggregate views (querying and materialization)</a:t>
            </a:r>
          </a:p>
          <a:p>
            <a:r>
              <a:rPr lang="en-US" altLang="en-US"/>
              <a:t>Supporting query language extensions beyond SQL</a:t>
            </a:r>
          </a:p>
          <a:p>
            <a:r>
              <a:rPr lang="en-US" altLang="en-US"/>
              <a:t>Complex query processing and optimization</a:t>
            </a:r>
          </a:p>
          <a:p>
            <a:r>
              <a:rPr lang="en-US" altLang="en-US"/>
              <a:t>Data partitioning and parallelism</a:t>
            </a:r>
          </a:p>
        </p:txBody>
      </p:sp>
    </p:spTree>
    <p:extLst>
      <p:ext uri="{BB962C8B-B14F-4D97-AF65-F5344CB8AC3E}">
        <p14:creationId xmlns:p14="http://schemas.microsoft.com/office/powerpoint/2010/main" val="6465612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96F95CDD-28B3-47CF-9E9F-D4A7191F8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HOLAP Servers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3EA32A6-D7CE-455B-AE91-74BFA7788C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43200" y="22098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400"/>
              <a:t>Support multidimensional OLAP queries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400"/>
              <a:t>Often characterized by how the underlying data stored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400"/>
              <a:t>Relational OLAP (ROLAP) Servers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000"/>
              <a:t>Data stored in relational tables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000"/>
              <a:t>Examples:  Microstrategy Intelligence Server, MetaCube (Informix/IBM)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400"/>
              <a:t>Multidimensional OLAP (MOLAP) Servers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000"/>
              <a:t>Data stored in array-based structures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000"/>
              <a:t>Examples:  Hyperion Essbase, Fusion (Information Builders)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400"/>
              <a:t>Hybrid OLAP (HOLAP)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000"/>
              <a:t>Examples: PowerPlay (Cognos), Brio, Microsoft Analysis Services, Oracle Advanced Analytic Services</a:t>
            </a:r>
          </a:p>
        </p:txBody>
      </p:sp>
    </p:spTree>
    <p:extLst>
      <p:ext uri="{BB962C8B-B14F-4D97-AF65-F5344CB8AC3E}">
        <p14:creationId xmlns:p14="http://schemas.microsoft.com/office/powerpoint/2010/main" val="2089463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BA99D503-0C49-4694-B76F-9355E88DAE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Tools:  Extraction, Transformation, &amp; Load (ETL)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AA0E2C5A-50E5-44FC-A817-C8A43B9CED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43200" y="2057400"/>
            <a:ext cx="7772400" cy="4800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/>
              <a:t>Cognos Accelerator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/>
              <a:t>Copy Manager, Data Migrator for SAP, PeopleSoft (Information Builders)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/>
              <a:t>DataPropagator (IBM)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/>
              <a:t>ETI Extract (Evolutionary Technologies)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/>
              <a:t>Sagent Solution (Sagent Technology)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/>
              <a:t>PowerMart (Informatica)…</a:t>
            </a:r>
          </a:p>
        </p:txBody>
      </p:sp>
    </p:spTree>
    <p:extLst>
      <p:ext uri="{BB962C8B-B14F-4D97-AF65-F5344CB8AC3E}">
        <p14:creationId xmlns:p14="http://schemas.microsoft.com/office/powerpoint/2010/main" val="15668550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9937F-1B50-4E5C-80D7-F055B87F9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computing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31CA3D-1DF7-4A18-B73F-662B03D4F9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Servers on premises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816AF4-DF9B-48A7-951D-5D8DEDAD394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Bought</a:t>
            </a:r>
          </a:p>
          <a:p>
            <a:r>
              <a:rPr lang="en-US" dirty="0"/>
              <a:t>Need space</a:t>
            </a:r>
          </a:p>
          <a:p>
            <a:r>
              <a:rPr lang="en-US" dirty="0"/>
              <a:t>Electrical and maintenance cost</a:t>
            </a:r>
          </a:p>
          <a:p>
            <a:r>
              <a:rPr lang="en-US" dirty="0"/>
              <a:t>Enough power for peak moments</a:t>
            </a:r>
          </a:p>
          <a:p>
            <a:r>
              <a:rPr lang="en-US" dirty="0"/>
              <a:t>Processing power unused at quieter times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FB8523D-230E-48D9-860F-F83C907B79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0" dirty="0"/>
              <a:t>Servers on the cloud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07FE2D-57EC-4B43-A3B6-7BE074E39F4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Rented</a:t>
            </a:r>
          </a:p>
          <a:p>
            <a:r>
              <a:rPr lang="en-US" dirty="0"/>
              <a:t>Don't need space</a:t>
            </a:r>
          </a:p>
          <a:p>
            <a:r>
              <a:rPr lang="en-US" dirty="0"/>
              <a:t>Use just the resources we need</a:t>
            </a:r>
          </a:p>
          <a:p>
            <a:r>
              <a:rPr lang="en-US" dirty="0"/>
              <a:t>When we need them</a:t>
            </a:r>
          </a:p>
          <a:p>
            <a:r>
              <a:rPr lang="en-US" dirty="0"/>
              <a:t>The closer to the user the better</a:t>
            </a:r>
          </a:p>
        </p:txBody>
      </p:sp>
    </p:spTree>
    <p:extLst>
      <p:ext uri="{BB962C8B-B14F-4D97-AF65-F5344CB8AC3E}">
        <p14:creationId xmlns:p14="http://schemas.microsoft.com/office/powerpoint/2010/main" val="2637961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9BA03FE-E597-4482-B960-9406B491B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computing for data storage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2D8EA93-C2CD-485A-9475-153BB6058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Database reliability: data replication</a:t>
            </a:r>
          </a:p>
          <a:p>
            <a:r>
              <a:rPr lang="en-US" dirty="0"/>
              <a:t>Risk with sensitive data</a:t>
            </a:r>
          </a:p>
        </p:txBody>
      </p:sp>
    </p:spTree>
    <p:extLst>
      <p:ext uri="{BB962C8B-B14F-4D97-AF65-F5344CB8AC3E}">
        <p14:creationId xmlns:p14="http://schemas.microsoft.com/office/powerpoint/2010/main" val="341633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51421-ACB4-4A11-9A8E-208123620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Structured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80FCE-9C7D-414B-8DFD-F6AEE90AD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Easy to search and organize</a:t>
            </a:r>
          </a:p>
          <a:p>
            <a:r>
              <a:rPr lang="en-US" dirty="0"/>
              <a:t>Consistent model, rows and columns</a:t>
            </a:r>
          </a:p>
          <a:p>
            <a:r>
              <a:rPr lang="en-US" dirty="0"/>
              <a:t>Defined types</a:t>
            </a:r>
          </a:p>
          <a:p>
            <a:r>
              <a:rPr lang="en-US" dirty="0"/>
              <a:t>Can be grouped to form relations</a:t>
            </a:r>
          </a:p>
          <a:p>
            <a:r>
              <a:rPr lang="en-US" dirty="0"/>
              <a:t>Stored in relational databases</a:t>
            </a:r>
          </a:p>
          <a:p>
            <a:r>
              <a:rPr lang="en-US" dirty="0"/>
              <a:t>Created and queried using SQL</a:t>
            </a:r>
          </a:p>
        </p:txBody>
      </p:sp>
    </p:spTree>
    <p:extLst>
      <p:ext uri="{BB962C8B-B14F-4D97-AF65-F5344CB8AC3E}">
        <p14:creationId xmlns:p14="http://schemas.microsoft.com/office/powerpoint/2010/main" val="34778570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077F2A-C78F-43CD-B143-4D295AB25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87"/>
            <a:ext cx="12192000" cy="682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7525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EBAB08-15F9-4476-AE5A-E74B7E4EB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Multicloud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14F168-5387-461C-8E4F-FC43FD26DE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Pros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6EE71B-E807-460D-8142-8581FBEC4EA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Reducing reliance on a single vendor</a:t>
            </a:r>
          </a:p>
          <a:p>
            <a:r>
              <a:rPr lang="en-US" dirty="0"/>
              <a:t>Cost-efficiencies</a:t>
            </a:r>
          </a:p>
          <a:p>
            <a:r>
              <a:rPr lang="en-US" dirty="0"/>
              <a:t>Local laws requiring certain data to be</a:t>
            </a:r>
          </a:p>
          <a:p>
            <a:r>
              <a:rPr lang="en-US" dirty="0"/>
              <a:t>physically present within the country</a:t>
            </a:r>
          </a:p>
          <a:p>
            <a:r>
              <a:rPr lang="en-US" dirty="0"/>
              <a:t>Mitigating against disasters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1D8557-74F8-4327-9330-F2793D83F5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0" dirty="0"/>
              <a:t>Cons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0FBDC16-CF11-4F3E-BA86-69549AC452A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Cloud providers try to lock in consumers</a:t>
            </a:r>
          </a:p>
          <a:p>
            <a:r>
              <a:rPr lang="en-US" dirty="0"/>
              <a:t>Incompatibility</a:t>
            </a:r>
          </a:p>
          <a:p>
            <a:r>
              <a:rPr lang="en-US" dirty="0"/>
              <a:t>Security and governance</a:t>
            </a:r>
          </a:p>
        </p:txBody>
      </p:sp>
    </p:spTree>
    <p:extLst>
      <p:ext uri="{BB962C8B-B14F-4D97-AF65-F5344CB8AC3E}">
        <p14:creationId xmlns:p14="http://schemas.microsoft.com/office/powerpoint/2010/main" val="9377087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2EA26-ECD1-4B34-AF24-A48A22ACE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E4DF5-F6E5-4B73-8674-61CF168F7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engineer features from the web?</a:t>
            </a:r>
          </a:p>
          <a:p>
            <a:r>
              <a:rPr lang="en-US" dirty="0"/>
              <a:t>What is a relational Database?</a:t>
            </a:r>
          </a:p>
          <a:p>
            <a:r>
              <a:rPr lang="en-US" dirty="0"/>
              <a:t>What is the Grammar of Data?</a:t>
            </a:r>
          </a:p>
          <a:p>
            <a:r>
              <a:rPr lang="en-US" dirty="0"/>
              <a:t>How is this grammar implemented in Pandas?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4428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45788-0B68-47CB-A3FF-C0C9F1484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Engineering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B1CE5-F79E-49B5-833D-65CC1A9EA6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b="1" dirty="0"/>
              <a:t>data</a:t>
            </a:r>
            <a:r>
              <a:rPr lang="en-US" dirty="0"/>
              <a:t>: scraping, API, feature engineering, all part of EDA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b="1" dirty="0"/>
              <a:t>compute</a:t>
            </a:r>
            <a:r>
              <a:rPr lang="en-US" dirty="0"/>
              <a:t>: code, python, R, </a:t>
            </a:r>
            <a:r>
              <a:rPr lang="en-US" dirty="0" err="1"/>
              <a:t>julia</a:t>
            </a:r>
            <a:r>
              <a:rPr lang="en-US" dirty="0"/>
              <a:t>, spark, </a:t>
            </a:r>
            <a:r>
              <a:rPr lang="en-US" dirty="0" err="1"/>
              <a:t>hadoop</a:t>
            </a:r>
            <a:endParaRPr lang="en-US" dirty="0"/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b="1" dirty="0"/>
              <a:t>storage/database</a:t>
            </a:r>
            <a:r>
              <a:rPr lang="en-US" dirty="0"/>
              <a:t>: pandas, SQL, NoSQL, HBase, disk, memory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b="1" dirty="0" err="1"/>
              <a:t>devops</a:t>
            </a:r>
            <a:r>
              <a:rPr lang="en-US" dirty="0"/>
              <a:t>: AWS, docker, </a:t>
            </a:r>
            <a:r>
              <a:rPr lang="en-US" dirty="0" err="1"/>
              <a:t>mesos</a:t>
            </a:r>
            <a:r>
              <a:rPr lang="en-US" dirty="0"/>
              <a:t>, repeatability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b="1" dirty="0"/>
              <a:t>product</a:t>
            </a:r>
            <a:r>
              <a:rPr lang="en-US" dirty="0"/>
              <a:t>: database, web, API, viz, UI, story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47CF09-D501-4A41-A28F-768B22AEDF17}"/>
              </a:ext>
            </a:extLst>
          </p:cNvPr>
          <p:cNvSpPr txBox="1"/>
          <p:nvPr/>
        </p:nvSpPr>
        <p:spPr>
          <a:xfrm>
            <a:off x="2934717" y="5128055"/>
            <a:ext cx="6322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Karla" charset="0"/>
                <a:ea typeface="Karla" charset="0"/>
                <a:cs typeface="Karla" charset="0"/>
              </a:rPr>
              <a:t>Different at different scales....</a:t>
            </a:r>
          </a:p>
        </p:txBody>
      </p:sp>
    </p:spTree>
    <p:extLst>
      <p:ext uri="{BB962C8B-B14F-4D97-AF65-F5344CB8AC3E}">
        <p14:creationId xmlns:p14="http://schemas.microsoft.com/office/powerpoint/2010/main" val="292302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C1B28-EDBC-4462-B8EA-C3BE2907A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basic EDA workflow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C61FF-D417-4ECB-B592-25D7D9E98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000" b="1" dirty="0"/>
              <a:t>Build</a:t>
            </a:r>
            <a:r>
              <a:rPr lang="en-US" sz="2000" dirty="0"/>
              <a:t> a </a:t>
            </a:r>
            <a:r>
              <a:rPr lang="en-US" sz="2000" dirty="0" err="1"/>
              <a:t>DataFrame</a:t>
            </a:r>
            <a:r>
              <a:rPr lang="en-US" sz="2000" dirty="0"/>
              <a:t> from the data (ideally, put all data in this object)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000" b="1" dirty="0"/>
              <a:t>Clean</a:t>
            </a:r>
            <a:r>
              <a:rPr lang="en-US" sz="2000" dirty="0"/>
              <a:t> the </a:t>
            </a:r>
            <a:r>
              <a:rPr lang="en-US" sz="2000" dirty="0" err="1"/>
              <a:t>DataFrame</a:t>
            </a:r>
            <a:r>
              <a:rPr lang="en-US" sz="2000" dirty="0"/>
              <a:t>. It should have the following properties:</a:t>
            </a:r>
          </a:p>
          <a:p>
            <a:pPr marL="1257270" lvl="1" indent="-514350">
              <a:spcAft>
                <a:spcPts val="1200"/>
              </a:spcAft>
            </a:pPr>
            <a:r>
              <a:rPr lang="en-US" sz="1800" dirty="0"/>
              <a:t>Each row describes a single object</a:t>
            </a:r>
          </a:p>
          <a:p>
            <a:pPr marL="1257270" lvl="1" indent="-514350">
              <a:spcAft>
                <a:spcPts val="1200"/>
              </a:spcAft>
            </a:pPr>
            <a:r>
              <a:rPr lang="en-US" sz="1800" dirty="0"/>
              <a:t>Each column describes a property of that object</a:t>
            </a:r>
          </a:p>
          <a:p>
            <a:pPr marL="1257270" lvl="1" indent="-514350">
              <a:spcAft>
                <a:spcPts val="1200"/>
              </a:spcAft>
            </a:pPr>
            <a:r>
              <a:rPr lang="en-US" sz="1800" dirty="0"/>
              <a:t>Columns are numeric whenever appropriate</a:t>
            </a:r>
          </a:p>
          <a:p>
            <a:pPr marL="1257270" lvl="1" indent="-514350">
              <a:spcAft>
                <a:spcPts val="1200"/>
              </a:spcAft>
            </a:pPr>
            <a:r>
              <a:rPr lang="en-US" sz="1800" dirty="0"/>
              <a:t>Columns contain atomic properties that cannot be further decomposed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000" b="1" dirty="0"/>
              <a:t>Explore</a:t>
            </a:r>
            <a:r>
              <a:rPr lang="en-US" sz="2000" dirty="0"/>
              <a:t> </a:t>
            </a:r>
            <a:r>
              <a:rPr lang="en-US" sz="2000" b="1" dirty="0"/>
              <a:t>global properties</a:t>
            </a:r>
            <a:r>
              <a:rPr lang="en-US" sz="2000" dirty="0"/>
              <a:t>. Use histograms, scatter plots, and aggregation functions to summarize the data.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000" b="1" dirty="0"/>
              <a:t>Explore group properties</a:t>
            </a:r>
            <a:r>
              <a:rPr lang="en-US" sz="2000" dirty="0"/>
              <a:t>. Use </a:t>
            </a:r>
            <a:r>
              <a:rPr lang="en-US" sz="2000" dirty="0" err="1"/>
              <a:t>groupby</a:t>
            </a:r>
            <a:r>
              <a:rPr lang="en-US" sz="2000" dirty="0"/>
              <a:t>, queries, and small multiples to compare subsets of the data.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5251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73CEC-FF27-49C3-B75A-B0BC744AC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7D008-ADAE-43CE-9262-24433DE18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800"/>
              </a:spcAft>
              <a:buFont typeface="Arial" charset="0"/>
              <a:buChar char="•"/>
            </a:pPr>
            <a:r>
              <a:rPr lang="en-US" dirty="0"/>
              <a:t>Don't say: seek 20 bytes onto disk and pick up from there. The next row is 50 bytes hence</a:t>
            </a:r>
            <a:r>
              <a:rPr lang="mr-IN" dirty="0"/>
              <a:t>…</a:t>
            </a:r>
            <a:endParaRPr lang="en-US" dirty="0"/>
          </a:p>
          <a:p>
            <a:pPr marL="457200" indent="-457200">
              <a:spcAft>
                <a:spcPts val="1800"/>
              </a:spcAft>
              <a:buFont typeface="Arial" charset="0"/>
              <a:buChar char="•"/>
            </a:pPr>
            <a:r>
              <a:rPr lang="en-US" dirty="0"/>
              <a:t>Say: select data from </a:t>
            </a:r>
            <a:r>
              <a:rPr lang="en-US" b="1" dirty="0">
                <a:solidFill>
                  <a:srgbClr val="FF0000"/>
                </a:solidFill>
              </a:rPr>
              <a:t>a set</a:t>
            </a:r>
            <a:r>
              <a:rPr lang="en-US" dirty="0"/>
              <a:t>. I don't care where it is, just get the row to me.</a:t>
            </a:r>
          </a:p>
        </p:txBody>
      </p:sp>
    </p:spTree>
    <p:extLst>
      <p:ext uri="{BB962C8B-B14F-4D97-AF65-F5344CB8AC3E}">
        <p14:creationId xmlns:p14="http://schemas.microsoft.com/office/powerpoint/2010/main" val="11716557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CEB05-638B-4E07-84E1-8251BCC83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DB0AA-5D02-4EE4-B1B6-4A4BF8D33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A collection of tables related to each other through common data values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Rows represent attributes of something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Everything in a column is values of </a:t>
            </a:r>
            <a:r>
              <a:rPr lang="en-US" i="1" dirty="0"/>
              <a:t>one</a:t>
            </a:r>
            <a:r>
              <a:rPr lang="en-US" dirty="0"/>
              <a:t> attributes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A cell is expected to be atomic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Tables are related to each other if they have columns, called keys, which represent the same values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2324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AFD23-E112-4BBE-A66B-A6EAC44C8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Scales of Measurement</a:t>
            </a:r>
            <a:r>
              <a:rPr lang="en-US" baseline="30000" dirty="0"/>
              <a:t>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92385-E1A9-4313-9C08-B01598586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Quantitative (Interval and Ratio) 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Ordinal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Nominal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F32992-5BAB-45AE-8243-D9824D47A4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53" y="2239860"/>
            <a:ext cx="8686847" cy="39371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7F04C3-1734-4F97-B3C7-41DC730BE7A9}"/>
              </a:ext>
            </a:extLst>
          </p:cNvPr>
          <p:cNvSpPr txBox="1"/>
          <p:nvPr/>
        </p:nvSpPr>
        <p:spPr>
          <a:xfrm>
            <a:off x="2886691" y="6176963"/>
            <a:ext cx="6638356" cy="523220"/>
          </a:xfrm>
          <a:prstGeom prst="rect">
            <a:avLst/>
          </a:prstGeom>
          <a:solidFill>
            <a:srgbClr val="F9F9F9"/>
          </a:solidFill>
        </p:spPr>
        <p:txBody>
          <a:bodyPr wrap="none" rtlCol="0">
            <a:spAutoFit/>
          </a:bodyPr>
          <a:lstStyle/>
          <a:p>
            <a:r>
              <a:rPr lang="en-US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Karla" charset="0"/>
                <a:ea typeface="Karla" charset="0"/>
                <a:cs typeface="Karla" charset="0"/>
              </a:rPr>
              <a:t>1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Karla" charset="0"/>
                <a:ea typeface="Karla" charset="0"/>
                <a:cs typeface="Karla" charset="0"/>
              </a:rPr>
              <a:t>S. S. Stevens, Science, New Series, Vol. 103, No. 2684 (Jun. 7, 1946), pp. 677-680</a:t>
            </a: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Karla" charset="0"/>
              <a:ea typeface="Karla" charset="0"/>
              <a:cs typeface="Karl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645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C0F99F-DCB6-4870-8008-EFF6CA452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Grammar of Data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AB6141-67AE-4355-BB82-69288C0B3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8793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82D79-4E8C-4D36-903C-07E42DAFF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Grammar of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5ACAF-CF70-45E8-B864-D9AA1E126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Been there for a while (SQL, Pandas), formalized in dplyr</a:t>
            </a:r>
            <a:r>
              <a:rPr lang="en-US" baseline="30000" dirty="0"/>
              <a:t>2</a:t>
            </a:r>
          </a:p>
          <a:p>
            <a:pPr marL="1200120" lvl="1" indent="-457200">
              <a:spcAft>
                <a:spcPts val="1200"/>
              </a:spcAft>
              <a:buFont typeface="Arial" charset="0"/>
              <a:buChar char="•"/>
            </a:pPr>
            <a:endParaRPr lang="en-US" dirty="0"/>
          </a:p>
          <a:p>
            <a:pPr marL="1200120" lvl="1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provide simple verbs for simple things. These are functions corresponding to common data manipulation tasks.</a:t>
            </a:r>
          </a:p>
          <a:p>
            <a:pPr marL="1200120" lvl="1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second idea is that </a:t>
            </a:r>
            <a:r>
              <a:rPr lang="en-US" dirty="0">
                <a:solidFill>
                  <a:srgbClr val="FF0000"/>
                </a:solidFill>
              </a:rPr>
              <a:t>backend does not matter</a:t>
            </a:r>
            <a:r>
              <a:rPr lang="en-US" dirty="0"/>
              <a:t>. Here we constrain ourselves to Pandas.</a:t>
            </a:r>
          </a:p>
          <a:p>
            <a:pPr marL="1200120" lvl="1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multiple backends implemented in Pandas, Spark, Impala, Pig, </a:t>
            </a:r>
            <a:r>
              <a:rPr lang="en-US" dirty="0" err="1"/>
              <a:t>dplyr</a:t>
            </a:r>
            <a:r>
              <a:rPr lang="en-US" dirty="0"/>
              <a:t>, ibis, blaze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804A49-80E1-4302-9953-44134E29F476}"/>
              </a:ext>
            </a:extLst>
          </p:cNvPr>
          <p:cNvSpPr txBox="1"/>
          <p:nvPr/>
        </p:nvSpPr>
        <p:spPr>
          <a:xfrm>
            <a:off x="1161535" y="5708822"/>
            <a:ext cx="10120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Karla" charset="0"/>
                <a:ea typeface="Karla" charset="0"/>
                <a:cs typeface="Karla" charset="0"/>
              </a:rPr>
              <a:t>2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Karla" charset="0"/>
                <a:ea typeface="Karla" charset="0"/>
                <a:cs typeface="Karla" charset="0"/>
              </a:rPr>
              <a:t> Hadley Wickham: https://dplyr.tidyverse.org/</a:t>
            </a:r>
          </a:p>
        </p:txBody>
      </p:sp>
    </p:spTree>
    <p:extLst>
      <p:ext uri="{BB962C8B-B14F-4D97-AF65-F5344CB8AC3E}">
        <p14:creationId xmlns:p14="http://schemas.microsoft.com/office/powerpoint/2010/main" val="923357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8A0F3-2ACC-4B51-B28B-B7D7BF34F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Semi-structured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4E488-B9DF-42AE-B0E5-74671133C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Relatively easy to search and organize</a:t>
            </a:r>
          </a:p>
          <a:p>
            <a:r>
              <a:rPr lang="en-US" dirty="0"/>
              <a:t>Consistent model, less-rigid implementation: different observations have different sizes</a:t>
            </a:r>
          </a:p>
          <a:p>
            <a:r>
              <a:rPr lang="en-US" dirty="0"/>
              <a:t>Different types</a:t>
            </a:r>
          </a:p>
          <a:p>
            <a:r>
              <a:rPr lang="en-US" dirty="0"/>
              <a:t>Can be grouped, but needs more work</a:t>
            </a:r>
          </a:p>
          <a:p>
            <a:r>
              <a:rPr lang="en-US" dirty="0"/>
              <a:t>NoSQL databases: JSON, XML, YAML</a:t>
            </a:r>
          </a:p>
        </p:txBody>
      </p:sp>
    </p:spTree>
    <p:extLst>
      <p:ext uri="{BB962C8B-B14F-4D97-AF65-F5344CB8AC3E}">
        <p14:creationId xmlns:p14="http://schemas.microsoft.com/office/powerpoint/2010/main" val="2761568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F4836-A1E1-4E24-A417-25B08330D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Grammar of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25DD5-4D8C-4038-8D02-05F96AE77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Why bother?</a:t>
            </a:r>
          </a:p>
          <a:p>
            <a:pPr marL="457200" indent="-457200">
              <a:spcAft>
                <a:spcPts val="1800"/>
              </a:spcAft>
              <a:buFont typeface="Arial" charset="0"/>
              <a:buChar char="•"/>
            </a:pPr>
            <a:r>
              <a:rPr lang="en-US" dirty="0"/>
              <a:t>learn how to do core data manipulations, no matter what the system is.</a:t>
            </a:r>
          </a:p>
          <a:p>
            <a:pPr marL="457200" indent="-457200">
              <a:spcAft>
                <a:spcPts val="1800"/>
              </a:spcAft>
              <a:buFont typeface="Arial" charset="0"/>
              <a:buChar char="•"/>
            </a:pPr>
            <a:r>
              <a:rPr lang="en-US" dirty="0"/>
              <a:t>relational databases critical for non-memory fits. </a:t>
            </a:r>
          </a:p>
          <a:p>
            <a:pPr marL="457200" indent="-457200">
              <a:spcAft>
                <a:spcPts val="1800"/>
              </a:spcAft>
              <a:buFont typeface="Arial" charset="0"/>
              <a:buChar char="•"/>
            </a:pPr>
            <a:r>
              <a:rPr lang="en-US" dirty="0"/>
              <a:t>one off questions: google, stack-overflow, http://chrisalbon.com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8523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5B794-697C-4DA4-BBB4-DE32BE007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http://chrisalbon.com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2A758-3DAE-4A62-A4A9-95BF95CE9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cleaning and for transformation: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07CAFA-7FC6-4596-A761-64C11B791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26442"/>
            <a:ext cx="10606539" cy="378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1750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E118A-F3F2-4CA9-967E-30A4D6F47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Grammar of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D242A-61AE-42D6-9357-650F94840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 Candidates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660ECB-100D-4F29-8DE4-7E0C70028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450" y="2466975"/>
            <a:ext cx="7023100" cy="402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7781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C6A00-7B2E-486E-894A-65099E627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Grammar of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77F35-4EBD-4A78-ACBA-E7318EB7B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Contributors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063B55-96AC-4685-ADB4-94FD9EA62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697" y="2834220"/>
            <a:ext cx="10429103" cy="303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166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EE323-160D-42E3-9910-7216A7E37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Grammar of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54C1-275A-4034-A34D-E89A36CAF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sz="2000" dirty="0"/>
              <a:t>Operations: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sz="2000" dirty="0"/>
              <a:t>QUERY: </a:t>
            </a:r>
            <a:r>
              <a:rPr lang="en-US" sz="2000" dirty="0" err="1">
                <a:latin typeface="Consolas" panose="020B0609020204030204" pitchFamily="49" charset="0"/>
              </a:rPr>
              <a:t>dfcwci</a:t>
            </a:r>
            <a:r>
              <a:rPr lang="en-US" sz="2000" dirty="0">
                <a:latin typeface="Consolas" panose="020B0609020204030204" pitchFamily="49" charset="0"/>
              </a:rPr>
              <a:t>[(</a:t>
            </a:r>
            <a:r>
              <a:rPr lang="en-US" sz="2000" dirty="0" err="1">
                <a:latin typeface="Consolas" panose="020B0609020204030204" pitchFamily="49" charset="0"/>
              </a:rPr>
              <a:t>dfcwci.state</a:t>
            </a:r>
            <a:r>
              <a:rPr lang="en-US" sz="2000" dirty="0">
                <a:latin typeface="Consolas" panose="020B0609020204030204" pitchFamily="49" charset="0"/>
              </a:rPr>
              <a:t>=='VA') &amp; (</a:t>
            </a:r>
            <a:r>
              <a:rPr lang="en-US" sz="2000" dirty="0" err="1">
                <a:latin typeface="Consolas" panose="020B0609020204030204" pitchFamily="49" charset="0"/>
              </a:rPr>
              <a:t>dfcwci.amount</a:t>
            </a:r>
            <a:r>
              <a:rPr lang="en-US" sz="2000" dirty="0">
                <a:latin typeface="Consolas" panose="020B0609020204030204" pitchFamily="49" charset="0"/>
              </a:rPr>
              <a:t> &lt; 400)]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sz="2000" dirty="0"/>
              <a:t>SORT: </a:t>
            </a:r>
            <a:r>
              <a:rPr lang="en-US" sz="2000" dirty="0" err="1">
                <a:latin typeface="Consolas" panose="020B0609020204030204" pitchFamily="49" charset="0"/>
              </a:rPr>
              <a:t>dfcwci.sort_values</a:t>
            </a:r>
            <a:r>
              <a:rPr lang="en-US" sz="2000" dirty="0">
                <a:latin typeface="Consolas" panose="020B0609020204030204" pitchFamily="49" charset="0"/>
              </a:rPr>
              <a:t>(by="amount", ascending=False)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sz="2000" dirty="0"/>
              <a:t>SELECT-COLUMNS: </a:t>
            </a:r>
            <a:r>
              <a:rPr lang="en-US" sz="2000" dirty="0" err="1">
                <a:latin typeface="Consolas" panose="020B0609020204030204" pitchFamily="49" charset="0"/>
              </a:rPr>
              <a:t>dfcwci</a:t>
            </a:r>
            <a:r>
              <a:rPr lang="en-US" sz="2000" dirty="0">
                <a:latin typeface="Consolas" panose="020B0609020204030204" pitchFamily="49" charset="0"/>
              </a:rPr>
              <a:t>[['</a:t>
            </a:r>
            <a:r>
              <a:rPr lang="en-US" sz="2000" dirty="0" err="1">
                <a:latin typeface="Consolas" panose="020B0609020204030204" pitchFamily="49" charset="0"/>
              </a:rPr>
              <a:t>first_name</a:t>
            </a:r>
            <a:r>
              <a:rPr lang="en-US" sz="2000" dirty="0">
                <a:latin typeface="Consolas" panose="020B0609020204030204" pitchFamily="49" charset="0"/>
              </a:rPr>
              <a:t>', 'amount']]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sz="2000" dirty="0"/>
              <a:t>SELECT-DISTINCT: </a:t>
            </a:r>
            <a:r>
              <a:rPr lang="en-US" sz="2000" dirty="0" err="1">
                <a:latin typeface="Consolas" panose="020B0609020204030204" pitchFamily="49" charset="0"/>
              </a:rPr>
              <a:t>dfcwci</a:t>
            </a:r>
            <a:r>
              <a:rPr lang="en-US" sz="2000" dirty="0">
                <a:latin typeface="Consolas" panose="020B0609020204030204" pitchFamily="49" charset="0"/>
              </a:rPr>
              <a:t>[['last_name','</a:t>
            </a:r>
            <a:r>
              <a:rPr lang="en-US" sz="2000" dirty="0" err="1">
                <a:latin typeface="Consolas" panose="020B0609020204030204" pitchFamily="49" charset="0"/>
              </a:rPr>
              <a:t>first_name</a:t>
            </a:r>
            <a:r>
              <a:rPr lang="en-US" sz="2000" dirty="0">
                <a:latin typeface="Consolas" panose="020B0609020204030204" pitchFamily="49" charset="0"/>
              </a:rPr>
              <a:t>']].</a:t>
            </a:r>
            <a:r>
              <a:rPr lang="en-US" sz="2000" dirty="0" err="1">
                <a:latin typeface="Consolas" panose="020B0609020204030204" pitchFamily="49" charset="0"/>
              </a:rPr>
              <a:t>drop_duplicates</a:t>
            </a:r>
            <a:r>
              <a:rPr lang="en-US" sz="2000" dirty="0">
                <a:latin typeface="Consolas" panose="020B0609020204030204" pitchFamily="49" charset="0"/>
              </a:rPr>
              <a:t>()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sz="2000" dirty="0"/>
              <a:t>ASSIGN: </a:t>
            </a:r>
            <a:r>
              <a:rPr lang="en-US" sz="2000" dirty="0" err="1">
                <a:latin typeface="Consolas" panose="020B0609020204030204" pitchFamily="49" charset="0"/>
              </a:rPr>
              <a:t>dfcwci</a:t>
            </a:r>
            <a:r>
              <a:rPr lang="en-US" sz="2000" dirty="0">
                <a:latin typeface="Consolas" panose="020B0609020204030204" pitchFamily="49" charset="0"/>
              </a:rPr>
              <a:t>['name']=</a:t>
            </a:r>
            <a:r>
              <a:rPr lang="en-US" sz="2000" dirty="0" err="1">
                <a:latin typeface="Consolas" panose="020B0609020204030204" pitchFamily="49" charset="0"/>
              </a:rPr>
              <a:t>dfcwci</a:t>
            </a:r>
            <a:r>
              <a:rPr lang="en-US" sz="2000" dirty="0">
                <a:latin typeface="Consolas" panose="020B0609020204030204" pitchFamily="49" charset="0"/>
              </a:rPr>
              <a:t>['</a:t>
            </a:r>
            <a:r>
              <a:rPr lang="en-US" sz="2000" dirty="0" err="1">
                <a:latin typeface="Consolas" panose="020B0609020204030204" pitchFamily="49" charset="0"/>
              </a:rPr>
              <a:t>last_name</a:t>
            </a:r>
            <a:r>
              <a:rPr lang="en-US" sz="2000" dirty="0">
                <a:latin typeface="Consolas" panose="020B0609020204030204" pitchFamily="49" charset="0"/>
              </a:rPr>
              <a:t>']+", "+</a:t>
            </a:r>
            <a:r>
              <a:rPr lang="en-US" sz="2000" dirty="0" err="1">
                <a:latin typeface="Consolas" panose="020B0609020204030204" pitchFamily="49" charset="0"/>
              </a:rPr>
              <a:t>dfcwci</a:t>
            </a:r>
            <a:r>
              <a:rPr lang="en-US" sz="2000" dirty="0">
                <a:latin typeface="Consolas" panose="020B0609020204030204" pitchFamily="49" charset="0"/>
              </a:rPr>
              <a:t>['</a:t>
            </a:r>
            <a:r>
              <a:rPr lang="en-US" sz="2000" dirty="0" err="1">
                <a:latin typeface="Consolas" panose="020B0609020204030204" pitchFamily="49" charset="0"/>
              </a:rPr>
              <a:t>first_name</a:t>
            </a:r>
            <a:r>
              <a:rPr lang="en-US" sz="2000" dirty="0">
                <a:latin typeface="Consolas" panose="020B0609020204030204" pitchFamily="49" charset="0"/>
              </a:rPr>
              <a:t>']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sz="2000" dirty="0"/>
              <a:t>ASSIGN(in-place): </a:t>
            </a:r>
            <a:r>
              <a:rPr lang="en-US" sz="2000" dirty="0" err="1">
                <a:latin typeface="Consolas" panose="020B0609020204030204" pitchFamily="49" charset="0"/>
              </a:rPr>
              <a:t>dfcwci.loc</a:t>
            </a:r>
            <a:r>
              <a:rPr lang="en-US" sz="2000" dirty="0">
                <a:latin typeface="Consolas" panose="020B0609020204030204" pitchFamily="49" charset="0"/>
              </a:rPr>
              <a:t>[</a:t>
            </a:r>
            <a:r>
              <a:rPr lang="en-US" sz="2000" dirty="0" err="1">
                <a:latin typeface="Consolas" panose="020B0609020204030204" pitchFamily="49" charset="0"/>
              </a:rPr>
              <a:t>dfcwci.state</a:t>
            </a:r>
            <a:r>
              <a:rPr lang="en-US" sz="2000" dirty="0">
                <a:latin typeface="Consolas" panose="020B0609020204030204" pitchFamily="49" charset="0"/>
              </a:rPr>
              <a:t>=='VA', 'name']="junk”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sz="2000" dirty="0"/>
              <a:t>AGGREGATE: </a:t>
            </a:r>
            <a:r>
              <a:rPr lang="en-US" sz="2000" dirty="0" err="1">
                <a:latin typeface="Consolas" panose="020B0609020204030204" pitchFamily="49" charset="0"/>
              </a:rPr>
              <a:t>dfcwci.amount.max</a:t>
            </a:r>
            <a:r>
              <a:rPr lang="en-US" sz="2000" dirty="0">
                <a:latin typeface="Consolas" panose="020B0609020204030204" pitchFamily="49" charset="0"/>
              </a:rPr>
              <a:t>(), </a:t>
            </a:r>
            <a:r>
              <a:rPr lang="en-US" sz="2000" dirty="0" err="1">
                <a:latin typeface="Consolas" panose="020B0609020204030204" pitchFamily="49" charset="0"/>
              </a:rPr>
              <a:t>dfcwci.describe</a:t>
            </a:r>
            <a:r>
              <a:rPr lang="en-US" sz="2000" dirty="0">
                <a:latin typeface="Consolas" panose="020B0609020204030204" pitchFamily="49" charset="0"/>
              </a:rPr>
              <a:t>() 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sz="2000" dirty="0"/>
              <a:t>DELETE: </a:t>
            </a:r>
            <a:r>
              <a:rPr lang="en-US" sz="2000" dirty="0">
                <a:latin typeface="Consolas" panose="020B0609020204030204" pitchFamily="49" charset="0"/>
              </a:rPr>
              <a:t>del </a:t>
            </a:r>
            <a:r>
              <a:rPr lang="en-US" sz="2000" dirty="0" err="1">
                <a:latin typeface="Consolas" panose="020B0609020204030204" pitchFamily="49" charset="0"/>
              </a:rPr>
              <a:t>dfcwci</a:t>
            </a:r>
            <a:r>
              <a:rPr lang="en-US" sz="2000" dirty="0">
                <a:latin typeface="Consolas" panose="020B0609020204030204" pitchFamily="49" charset="0"/>
              </a:rPr>
              <a:t>['name'] (DROPCOLUMN)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84934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29D80-A30C-4BB8-8F8A-A9BECDB74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Grammar of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899A5-DEC5-4FEC-A014-D38580C86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48200" cy="4351338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Split-Apply-Combine: 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GROUP-AGG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splitting the data into groups based on some criteria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applying a function to each group independently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combining the results into a data structure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E1107F-EE3F-4858-80D8-0223FDCF9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530" y="1757363"/>
            <a:ext cx="63627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543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FEFF-AD3D-4FD1-ACED-831A2E9C5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Grammar of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B5F5B-8AD8-420E-B3C1-3B53847C0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RELATIONSHIPS (in addition to rubric)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we usually need to combine data from multiple sources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different systems have different ways, most copy SQL (pandas)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sub-select:</a:t>
            </a:r>
          </a:p>
          <a:p>
            <a:pPr marL="457200" lvl="1" indent="0">
              <a:buNone/>
            </a:pPr>
            <a:r>
              <a:rPr lang="en-US" sz="2000" dirty="0" err="1">
                <a:latin typeface="Consolas" panose="020B0609020204030204" pitchFamily="49" charset="0"/>
                <a:ea typeface="Courier New" charset="0"/>
                <a:cs typeface="Courier New" charset="0"/>
              </a:rPr>
              <a:t>obamaid</a:t>
            </a:r>
            <a:r>
              <a:rPr lang="en-US" sz="2000" dirty="0">
                <a:latin typeface="Consolas" panose="020B0609020204030204" pitchFamily="49" charset="0"/>
                <a:ea typeface="Courier New" charset="0"/>
                <a:cs typeface="Courier New" charset="0"/>
              </a:rPr>
              <a:t>=</a:t>
            </a:r>
            <a:r>
              <a:rPr lang="en-US" sz="2000" dirty="0" err="1">
                <a:latin typeface="Consolas" panose="020B0609020204030204" pitchFamily="49" charset="0"/>
                <a:ea typeface="Courier New" charset="0"/>
                <a:cs typeface="Courier New" charset="0"/>
              </a:rPr>
              <a:t>dfcand.query</a:t>
            </a:r>
            <a:r>
              <a:rPr lang="en-US" sz="2000" dirty="0">
                <a:solidFill>
                  <a:schemeClr val="tx2"/>
                </a:solidFill>
                <a:latin typeface="Consolas" panose="020B0609020204030204" pitchFamily="49" charset="0"/>
                <a:ea typeface="Courier New" charset="0"/>
                <a:cs typeface="Courier New" charset="0"/>
              </a:rPr>
              <a:t>("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ea typeface="Courier New" charset="0"/>
                <a:cs typeface="Courier New" charset="0"/>
              </a:rPr>
              <a:t>last_name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ea typeface="Courier New" charset="0"/>
                <a:cs typeface="Courier New" charset="0"/>
              </a:rPr>
              <a:t>=='Obama</a:t>
            </a:r>
            <a:r>
              <a:rPr lang="en-US" sz="2000" dirty="0">
                <a:solidFill>
                  <a:schemeClr val="tx2"/>
                </a:solidFill>
                <a:latin typeface="Consolas" panose="020B0609020204030204" pitchFamily="49" charset="0"/>
                <a:ea typeface="Courier New" charset="0"/>
                <a:cs typeface="Courier New" charset="0"/>
              </a:rPr>
              <a:t>'"</a:t>
            </a:r>
            <a:r>
              <a:rPr lang="en-US" sz="2000" dirty="0">
                <a:latin typeface="Consolas" panose="020B0609020204030204" pitchFamily="49" charset="0"/>
                <a:ea typeface="Courier New" charset="0"/>
                <a:cs typeface="Courier New" charset="0"/>
              </a:rPr>
              <a:t>)['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ea typeface="Courier New" charset="0"/>
                <a:cs typeface="Courier New" charset="0"/>
              </a:rPr>
              <a:t>id</a:t>
            </a:r>
            <a:r>
              <a:rPr lang="en-US" sz="2000" dirty="0">
                <a:latin typeface="Consolas" panose="020B0609020204030204" pitchFamily="49" charset="0"/>
                <a:ea typeface="Courier New" charset="0"/>
                <a:cs typeface="Courier New" charset="0"/>
              </a:rPr>
              <a:t>'].values[</a:t>
            </a:r>
            <a:r>
              <a:rPr lang="en-US" sz="2000" dirty="0">
                <a:solidFill>
                  <a:srgbClr val="FF0000"/>
                </a:solidFill>
                <a:latin typeface="Consolas" panose="020B0609020204030204" pitchFamily="49" charset="0"/>
                <a:ea typeface="Courier New" charset="0"/>
                <a:cs typeface="Courier New" charset="0"/>
              </a:rPr>
              <a:t>0</a:t>
            </a:r>
            <a:r>
              <a:rPr lang="en-US" sz="2000" dirty="0">
                <a:latin typeface="Consolas" panose="020B0609020204030204" pitchFamily="49" charset="0"/>
                <a:ea typeface="Courier New" charset="0"/>
                <a:cs typeface="Courier New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dirty="0" err="1">
                <a:latin typeface="Consolas" panose="020B0609020204030204" pitchFamily="49" charset="0"/>
                <a:ea typeface="Courier New" charset="0"/>
                <a:cs typeface="Courier New" charset="0"/>
              </a:rPr>
              <a:t>obamacontrib</a:t>
            </a:r>
            <a:r>
              <a:rPr lang="en-US" sz="2000" dirty="0">
                <a:latin typeface="Consolas" panose="020B0609020204030204" pitchFamily="49" charset="0"/>
                <a:ea typeface="Courier New" charset="0"/>
                <a:cs typeface="Courier New" charset="0"/>
              </a:rPr>
              <a:t>=</a:t>
            </a:r>
            <a:r>
              <a:rPr lang="en-US" sz="2000" dirty="0" err="1">
                <a:latin typeface="Consolas" panose="020B0609020204030204" pitchFamily="49" charset="0"/>
                <a:ea typeface="Courier New" charset="0"/>
                <a:cs typeface="Courier New" charset="0"/>
              </a:rPr>
              <a:t>dfcwci.query</a:t>
            </a:r>
            <a:r>
              <a:rPr lang="en-US" sz="2000" dirty="0">
                <a:latin typeface="Consolas" panose="020B0609020204030204" pitchFamily="49" charset="0"/>
                <a:ea typeface="Courier New" charset="0"/>
                <a:cs typeface="Courier New" charset="0"/>
              </a:rPr>
              <a:t>("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ea typeface="Courier New" charset="0"/>
                <a:cs typeface="Courier New" charset="0"/>
              </a:rPr>
              <a:t>candidate_id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ea typeface="Courier New" charset="0"/>
                <a:cs typeface="Courier New" charset="0"/>
              </a:rPr>
              <a:t>==%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ea typeface="Courier New" charset="0"/>
                <a:cs typeface="Courier New" charset="0"/>
              </a:rPr>
              <a:t>i</a:t>
            </a:r>
            <a:r>
              <a:rPr lang="en-US" sz="2000" dirty="0">
                <a:latin typeface="Consolas" panose="020B0609020204030204" pitchFamily="49" charset="0"/>
                <a:ea typeface="Courier New" charset="0"/>
                <a:cs typeface="Courier New" charset="0"/>
              </a:rPr>
              <a:t>" % </a:t>
            </a:r>
            <a:r>
              <a:rPr lang="en-US" sz="2000" dirty="0" err="1">
                <a:latin typeface="Consolas" panose="020B0609020204030204" pitchFamily="49" charset="0"/>
                <a:ea typeface="Courier New" charset="0"/>
                <a:cs typeface="Courier New" charset="0"/>
              </a:rPr>
              <a:t>obamaid</a:t>
            </a:r>
            <a:r>
              <a:rPr lang="en-US" sz="2000" dirty="0">
                <a:latin typeface="Consolas" panose="020B0609020204030204" pitchFamily="49" charset="0"/>
                <a:ea typeface="Courier New" charset="0"/>
                <a:cs typeface="Courier New" charset="0"/>
              </a:rPr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2653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411EF-F208-400D-9ACC-B8CC935C8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Grammar of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07E19-2EA7-44D3-B76B-48FAFE7C6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JOINS: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combine tables on a common key-value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90% of the time, EXPLICIT INNER JOIN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410C10-9DEF-4046-8C7F-0D7218726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304904"/>
            <a:ext cx="10427556" cy="281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435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978152-392F-4D9C-B935-978539CCF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Python web scraping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D5D10A-4E89-49C0-A0A7-98ECF48AAE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3950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Python data scraping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800"/>
              </a:spcAft>
              <a:buFont typeface="Arial" charset="0"/>
              <a:buChar char="•"/>
            </a:pPr>
            <a:r>
              <a:rPr lang="en-US" dirty="0"/>
              <a:t>Why scrape the web?</a:t>
            </a:r>
          </a:p>
          <a:p>
            <a:pPr marL="457200" indent="-457200">
              <a:spcAft>
                <a:spcPts val="1800"/>
              </a:spcAft>
              <a:buFont typeface="Arial" charset="0"/>
              <a:buChar char="•"/>
            </a:pPr>
            <a:r>
              <a:rPr lang="en-US" dirty="0"/>
              <a:t>vast source of information, combine with other data sets</a:t>
            </a:r>
          </a:p>
          <a:p>
            <a:pPr marL="457200" indent="-457200">
              <a:spcAft>
                <a:spcPts val="1800"/>
              </a:spcAft>
              <a:buFont typeface="Arial" charset="0"/>
              <a:buChar char="•"/>
            </a:pPr>
            <a:r>
              <a:rPr lang="en-US" dirty="0"/>
              <a:t>companies have not provided APIs</a:t>
            </a:r>
          </a:p>
          <a:p>
            <a:pPr marL="457200" indent="-457200">
              <a:spcAft>
                <a:spcPts val="1800"/>
              </a:spcAft>
              <a:buFont typeface="Arial" charset="0"/>
              <a:buChar char="•"/>
            </a:pPr>
            <a:r>
              <a:rPr lang="en-US" dirty="0"/>
              <a:t>automate tasks</a:t>
            </a:r>
          </a:p>
          <a:p>
            <a:pPr marL="457200" indent="-457200">
              <a:spcAft>
                <a:spcPts val="1800"/>
              </a:spcAft>
              <a:buFont typeface="Arial" charset="0"/>
              <a:buChar char="•"/>
            </a:pPr>
            <a:r>
              <a:rPr lang="en-US" dirty="0"/>
              <a:t>keep up with sites</a:t>
            </a:r>
          </a:p>
          <a:p>
            <a:pPr marL="457200" indent="-457200">
              <a:spcAft>
                <a:spcPts val="1800"/>
              </a:spcAft>
              <a:buFont typeface="Arial" charset="0"/>
              <a:buChar char="•"/>
            </a:pPr>
            <a:r>
              <a:rPr lang="en-US" dirty="0"/>
              <a:t>fun!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1544F-19CE-AD4B-9577-F94DA30C85C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73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F0B7E-88B9-442A-932A-77D6CE76D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723C8-C419-42EE-BE5E-EF9CD82F4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dirty="0"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200" dirty="0">
                <a:latin typeface="Consolas" panose="020B0609020204030204" pitchFamily="49" charset="0"/>
              </a:rPr>
              <a:t>   {"user_1645156":</a:t>
            </a:r>
          </a:p>
          <a:p>
            <a:pPr marL="0" indent="0">
              <a:buNone/>
            </a:pPr>
            <a:r>
              <a:rPr lang="en-US" sz="1200" dirty="0">
                <a:latin typeface="Consolas" panose="020B0609020204030204" pitchFamily="49" charset="0"/>
              </a:rPr>
              <a:t>       "</a:t>
            </a:r>
            <a:r>
              <a:rPr lang="en-US" sz="1200" dirty="0" err="1">
                <a:latin typeface="Consolas" panose="020B0609020204030204" pitchFamily="49" charset="0"/>
              </a:rPr>
              <a:t>last_name</a:t>
            </a:r>
            <a:r>
              <a:rPr lang="en-US" sz="1200" dirty="0">
                <a:latin typeface="Consolas" panose="020B0609020204030204" pitchFamily="49" charset="0"/>
              </a:rPr>
              <a:t>": "Lacroix",</a:t>
            </a:r>
          </a:p>
          <a:p>
            <a:pPr marL="0" indent="0">
              <a:buNone/>
            </a:pPr>
            <a:r>
              <a:rPr lang="en-US" sz="1200" dirty="0">
                <a:latin typeface="Consolas" panose="020B0609020204030204" pitchFamily="49" charset="0"/>
              </a:rPr>
              <a:t>       "</a:t>
            </a:r>
            <a:r>
              <a:rPr lang="en-US" sz="1200" dirty="0" err="1">
                <a:latin typeface="Consolas" panose="020B0609020204030204" pitchFamily="49" charset="0"/>
              </a:rPr>
              <a:t>first_name</a:t>
            </a:r>
            <a:r>
              <a:rPr lang="en-US" sz="1200" dirty="0">
                <a:latin typeface="Consolas" panose="020B0609020204030204" pitchFamily="49" charset="0"/>
              </a:rPr>
              <a:t>: "</a:t>
            </a:r>
            <a:r>
              <a:rPr lang="en-US" sz="1200" dirty="0" err="1">
                <a:latin typeface="Consolas" panose="020B0609020204030204" pitchFamily="49" charset="0"/>
              </a:rPr>
              <a:t>Hadrien</a:t>
            </a:r>
            <a:r>
              <a:rPr lang="en-US" sz="1200" dirty="0">
                <a:latin typeface="Consolas" panose="020B0609020204030204" pitchFamily="49" charset="0"/>
              </a:rPr>
              <a:t>",</a:t>
            </a:r>
          </a:p>
          <a:p>
            <a:pPr marL="0" indent="0">
              <a:buNone/>
            </a:pPr>
            <a:r>
              <a:rPr lang="en-US" sz="1200" dirty="0">
                <a:latin typeface="Consolas" panose="020B0609020204030204" pitchFamily="49" charset="0"/>
              </a:rPr>
              <a:t>       "</a:t>
            </a:r>
            <a:r>
              <a:rPr lang="en-US" sz="1200" dirty="0" err="1">
                <a:latin typeface="Consolas" panose="020B0609020204030204" pitchFamily="49" charset="0"/>
              </a:rPr>
              <a:t>favorite_artists</a:t>
            </a:r>
            <a:r>
              <a:rPr lang="en-US" sz="1200" dirty="0">
                <a:latin typeface="Consolas" panose="020B0609020204030204" pitchFamily="49" charset="0"/>
              </a:rPr>
              <a:t>": ["Fools in Deed", "Gojira", "Pain", "</a:t>
            </a:r>
            <a:r>
              <a:rPr lang="en-US" sz="1200" dirty="0" err="1">
                <a:latin typeface="Consolas" panose="020B0609020204030204" pitchFamily="49" charset="0"/>
              </a:rPr>
              <a:t>Nanowar</a:t>
            </a:r>
            <a:r>
              <a:rPr lang="en-US" sz="1200" dirty="0">
                <a:latin typeface="Consolas" panose="020B0609020204030204" pitchFamily="49" charset="0"/>
              </a:rPr>
              <a:t> of Steel"]},</a:t>
            </a:r>
          </a:p>
          <a:p>
            <a:pPr marL="0" indent="0">
              <a:buNone/>
            </a:pPr>
            <a:r>
              <a:rPr lang="en-US" sz="1200" dirty="0">
                <a:latin typeface="Consolas" panose="020B0609020204030204" pitchFamily="49" charset="0"/>
              </a:rPr>
              <a:t>   {"user_5913764":</a:t>
            </a:r>
          </a:p>
          <a:p>
            <a:pPr marL="0" indent="0">
              <a:buNone/>
            </a:pPr>
            <a:r>
              <a:rPr lang="en-US" sz="1200" dirty="0">
                <a:latin typeface="Consolas" panose="020B0609020204030204" pitchFamily="49" charset="0"/>
              </a:rPr>
              <a:t>       "</a:t>
            </a:r>
            <a:r>
              <a:rPr lang="en-US" sz="1200" dirty="0" err="1">
                <a:latin typeface="Consolas" panose="020B0609020204030204" pitchFamily="49" charset="0"/>
              </a:rPr>
              <a:t>last_name</a:t>
            </a:r>
            <a:r>
              <a:rPr lang="en-US" sz="1200" dirty="0">
                <a:latin typeface="Consolas" panose="020B0609020204030204" pitchFamily="49" charset="0"/>
              </a:rPr>
              <a:t>": "</a:t>
            </a:r>
            <a:r>
              <a:rPr lang="en-US" sz="1200" dirty="0" err="1">
                <a:latin typeface="Consolas" panose="020B0609020204030204" pitchFamily="49" charset="0"/>
              </a:rPr>
              <a:t>Billen</a:t>
            </a:r>
            <a:r>
              <a:rPr lang="en-US" sz="1200" dirty="0">
                <a:latin typeface="Consolas" panose="020B0609020204030204" pitchFamily="49" charset="0"/>
              </a:rPr>
              <a:t>",</a:t>
            </a:r>
          </a:p>
          <a:p>
            <a:pPr marL="0" indent="0">
              <a:buNone/>
            </a:pPr>
            <a:r>
              <a:rPr lang="en-US" sz="1200" dirty="0">
                <a:latin typeface="Consolas" panose="020B0609020204030204" pitchFamily="49" charset="0"/>
              </a:rPr>
              <a:t>       "</a:t>
            </a:r>
            <a:r>
              <a:rPr lang="en-US" sz="1200" dirty="0" err="1">
                <a:latin typeface="Consolas" panose="020B0609020204030204" pitchFamily="49" charset="0"/>
              </a:rPr>
              <a:t>first_name</a:t>
            </a:r>
            <a:r>
              <a:rPr lang="en-US" sz="1200" dirty="0">
                <a:latin typeface="Consolas" panose="020B0609020204030204" pitchFamily="49" charset="0"/>
              </a:rPr>
              <a:t>: "Sara",</a:t>
            </a:r>
          </a:p>
          <a:p>
            <a:pPr marL="0" indent="0">
              <a:buNone/>
            </a:pPr>
            <a:r>
              <a:rPr lang="en-US" sz="1200" dirty="0">
                <a:latin typeface="Consolas" panose="020B0609020204030204" pitchFamily="49" charset="0"/>
              </a:rPr>
              <a:t>       "</a:t>
            </a:r>
            <a:r>
              <a:rPr lang="en-US" sz="1200" dirty="0" err="1">
                <a:latin typeface="Consolas" panose="020B0609020204030204" pitchFamily="49" charset="0"/>
              </a:rPr>
              <a:t>favorite_artists</a:t>
            </a:r>
            <a:r>
              <a:rPr lang="en-US" sz="1200" dirty="0">
                <a:latin typeface="Consolas" panose="020B0609020204030204" pitchFamily="49" charset="0"/>
              </a:rPr>
              <a:t>": ["</a:t>
            </a:r>
            <a:r>
              <a:rPr lang="en-US" sz="1200" dirty="0" err="1">
                <a:latin typeface="Consolas" panose="020B0609020204030204" pitchFamily="49" charset="0"/>
              </a:rPr>
              <a:t>Tamino</a:t>
            </a:r>
            <a:r>
              <a:rPr lang="en-US" sz="1200" dirty="0">
                <a:latin typeface="Consolas" panose="020B0609020204030204" pitchFamily="49" charset="0"/>
              </a:rPr>
              <a:t>", "Taylor Swift"]},</a:t>
            </a:r>
          </a:p>
          <a:p>
            <a:pPr marL="0" indent="0">
              <a:buNone/>
            </a:pPr>
            <a:r>
              <a:rPr lang="en-US" sz="1200" dirty="0">
                <a:latin typeface="Consolas" panose="020B0609020204030204" pitchFamily="49" charset="0"/>
              </a:rPr>
              <a:t>   {"user_8436791":</a:t>
            </a:r>
          </a:p>
          <a:p>
            <a:pPr marL="0" indent="0">
              <a:buNone/>
            </a:pPr>
            <a:r>
              <a:rPr lang="en-US" sz="1200" dirty="0">
                <a:latin typeface="Consolas" panose="020B0609020204030204" pitchFamily="49" charset="0"/>
              </a:rPr>
              <a:t>       "</a:t>
            </a:r>
            <a:r>
              <a:rPr lang="en-US" sz="1200" dirty="0" err="1">
                <a:latin typeface="Consolas" panose="020B0609020204030204" pitchFamily="49" charset="0"/>
              </a:rPr>
              <a:t>last_name</a:t>
            </a:r>
            <a:r>
              <a:rPr lang="en-US" sz="1200" dirty="0">
                <a:latin typeface="Consolas" panose="020B0609020204030204" pitchFamily="49" charset="0"/>
              </a:rPr>
              <a:t>": "</a:t>
            </a:r>
            <a:r>
              <a:rPr lang="en-US" sz="1200" dirty="0" err="1">
                <a:latin typeface="Consolas" panose="020B0609020204030204" pitchFamily="49" charset="0"/>
              </a:rPr>
              <a:t>Sulmont</a:t>
            </a:r>
            <a:r>
              <a:rPr lang="en-US" sz="1200" dirty="0">
                <a:latin typeface="Consolas" panose="020B0609020204030204" pitchFamily="49" charset="0"/>
              </a:rPr>
              <a:t>",</a:t>
            </a:r>
          </a:p>
          <a:p>
            <a:pPr marL="0" indent="0">
              <a:buNone/>
            </a:pPr>
            <a:r>
              <a:rPr lang="en-US" sz="1200" dirty="0">
                <a:latin typeface="Consolas" panose="020B0609020204030204" pitchFamily="49" charset="0"/>
              </a:rPr>
              <a:t>       "</a:t>
            </a:r>
            <a:r>
              <a:rPr lang="en-US" sz="1200" dirty="0" err="1">
                <a:latin typeface="Consolas" panose="020B0609020204030204" pitchFamily="49" charset="0"/>
              </a:rPr>
              <a:t>first_name</a:t>
            </a:r>
            <a:r>
              <a:rPr lang="en-US" sz="1200" dirty="0">
                <a:latin typeface="Consolas" panose="020B0609020204030204" pitchFamily="49" charset="0"/>
              </a:rPr>
              <a:t>: "Lis",</a:t>
            </a:r>
          </a:p>
          <a:p>
            <a:pPr marL="0" indent="0">
              <a:buNone/>
            </a:pPr>
            <a:r>
              <a:rPr lang="en-US" sz="1200" dirty="0">
                <a:latin typeface="Consolas" panose="020B0609020204030204" pitchFamily="49" charset="0"/>
              </a:rPr>
              <a:t>       "</a:t>
            </a:r>
            <a:r>
              <a:rPr lang="en-US" sz="1200" dirty="0" err="1">
                <a:latin typeface="Consolas" panose="020B0609020204030204" pitchFamily="49" charset="0"/>
              </a:rPr>
              <a:t>favorite_artists</a:t>
            </a:r>
            <a:r>
              <a:rPr lang="en-US" sz="1200" dirty="0">
                <a:latin typeface="Consolas" panose="020B0609020204030204" pitchFamily="49" charset="0"/>
              </a:rPr>
              <a:t>": ["Arctic Monkeys", "Rihanna", "Nina Simone"]},</a:t>
            </a:r>
          </a:p>
          <a:p>
            <a:pPr marL="0" indent="0">
              <a:buNone/>
            </a:pPr>
            <a:r>
              <a:rPr lang="en-US" sz="1200" dirty="0">
                <a:latin typeface="Consolas" panose="020B0609020204030204" pitchFamily="49" charset="0"/>
              </a:rPr>
              <a:t>   ...</a:t>
            </a:r>
          </a:p>
          <a:p>
            <a:pPr marL="0" indent="0">
              <a:buNone/>
            </a:pPr>
            <a:r>
              <a:rPr lang="en-US" sz="1200" dirty="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820172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Python data scraping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copyrights and permission:</a:t>
            </a:r>
          </a:p>
          <a:p>
            <a:pPr lvl="1"/>
            <a:r>
              <a:rPr lang="en-US" dirty="0"/>
              <a:t>be careful and polite</a:t>
            </a:r>
          </a:p>
          <a:p>
            <a:pPr lvl="1"/>
            <a:r>
              <a:rPr lang="en-US" dirty="0"/>
              <a:t>give credit</a:t>
            </a:r>
          </a:p>
          <a:p>
            <a:pPr lvl="1"/>
            <a:r>
              <a:rPr lang="en-US" dirty="0"/>
              <a:t>care about media law</a:t>
            </a:r>
          </a:p>
          <a:p>
            <a:pPr lvl="1"/>
            <a:r>
              <a:rPr lang="en-US" dirty="0"/>
              <a:t>don't be evil (no spam, overloading sites, etc.)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1544F-19CE-AD4B-9577-F94DA30C85C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745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Python data scraping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Robots.txt</a:t>
            </a:r>
            <a:endParaRPr lang="en-US" b="1" dirty="0"/>
          </a:p>
          <a:p>
            <a:pPr marL="914400" lvl="1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specified by web site owner</a:t>
            </a:r>
          </a:p>
          <a:p>
            <a:pPr marL="914400" lvl="1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gives instructions to web robots (aka your script)</a:t>
            </a:r>
          </a:p>
          <a:p>
            <a:pPr marL="914400" lvl="1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is located at the top-level directory of the web server</a:t>
            </a:r>
          </a:p>
          <a:p>
            <a:pPr marL="914400" lvl="1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e.g.: http://</a:t>
            </a:r>
            <a:r>
              <a:rPr lang="en-US" dirty="0" err="1"/>
              <a:t>google.com</a:t>
            </a:r>
            <a:r>
              <a:rPr lang="en-US" dirty="0"/>
              <a:t>/</a:t>
            </a:r>
            <a:r>
              <a:rPr lang="en-US" dirty="0" err="1"/>
              <a:t>robots.txt</a:t>
            </a:r>
            <a:endParaRPr lang="en-US" dirty="0"/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1544F-19CE-AD4B-9577-F94DA30C85C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907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en-US" sz="2000" dirty="0"/>
              <a:t>angle brackets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should be in pairs, </a:t>
            </a:r>
            <a:r>
              <a:rPr lang="en-US" sz="2000" dirty="0" err="1"/>
              <a:t>eg</a:t>
            </a:r>
            <a:r>
              <a:rPr lang="en-US" sz="2000" dirty="0"/>
              <a:t> 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&lt;p&gt;Hello&lt;/p&gt;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maybe in implicit bears, such as 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&lt;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br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/&gt;</a:t>
            </a:r>
          </a:p>
          <a:p>
            <a:endParaRPr lang="en-US" sz="2000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&lt;!DOCTYPE html&gt;</a:t>
            </a:r>
          </a:p>
          <a:p>
            <a:pPr marL="0" indent="0">
              <a:buNone/>
            </a:pP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&lt;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Courier New" charset="0"/>
                <a:cs typeface="Courier New" charset="0"/>
              </a:rPr>
              <a:t>html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&gt;</a:t>
            </a:r>
          </a:p>
          <a:p>
            <a:pPr marL="457182" lvl="1" indent="0">
              <a:buNone/>
            </a:pP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&lt;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Courier New" charset="0"/>
                <a:cs typeface="Courier New" charset="0"/>
              </a:rPr>
              <a:t>head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&gt;</a:t>
            </a:r>
          </a:p>
          <a:p>
            <a:pPr marL="457182" lvl="1" indent="0">
              <a:buNone/>
            </a:pP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	&lt;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Courier New" charset="0"/>
                <a:cs typeface="Courier New" charset="0"/>
              </a:rPr>
              <a:t>title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&gt;Title&lt;/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Courier New" charset="0"/>
                <a:cs typeface="Courier New" charset="0"/>
              </a:rPr>
              <a:t>title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&gt;</a:t>
            </a:r>
          </a:p>
          <a:p>
            <a:pPr marL="457182" lvl="1" indent="0">
              <a:buNone/>
            </a:pP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&lt;/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Courier New" charset="0"/>
                <a:cs typeface="Courier New" charset="0"/>
              </a:rPr>
              <a:t>head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&gt;</a:t>
            </a:r>
          </a:p>
          <a:p>
            <a:pPr marL="457182" lvl="1" indent="0">
              <a:buNone/>
            </a:pP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&lt;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Courier New" charset="0"/>
                <a:cs typeface="Courier New" charset="0"/>
              </a:rPr>
              <a:t>body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&gt;</a:t>
            </a:r>
          </a:p>
          <a:p>
            <a:pPr marL="457182" lvl="1" indent="0">
              <a:buNone/>
            </a:pP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	&lt;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Courier New" charset="0"/>
                <a:cs typeface="Courier New" charset="0"/>
              </a:rPr>
              <a:t>h1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&gt;Body Title&lt;/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Courier New" charset="0"/>
                <a:cs typeface="Courier New" charset="0"/>
              </a:rPr>
              <a:t>h1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&gt;</a:t>
            </a:r>
          </a:p>
          <a:p>
            <a:pPr marL="457182" lvl="1" indent="0">
              <a:buNone/>
            </a:pP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	&lt;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Courier New" charset="0"/>
                <a:cs typeface="Courier New" charset="0"/>
              </a:rPr>
              <a:t>p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&gt;Body Content&lt;/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Courier New" charset="0"/>
                <a:cs typeface="Courier New" charset="0"/>
              </a:rPr>
              <a:t>p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	&lt;/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Courier New" charset="0"/>
                <a:cs typeface="Courier New" charset="0"/>
              </a:rPr>
              <a:t>body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&lt;/</a:t>
            </a:r>
            <a:r>
              <a:rPr lang="en-US" sz="1800" dirty="0">
                <a:solidFill>
                  <a:srgbClr val="00B050"/>
                </a:solidFill>
                <a:latin typeface="Courier New" charset="0"/>
                <a:ea typeface="Courier New" charset="0"/>
                <a:cs typeface="Courier New" charset="0"/>
              </a:rPr>
              <a:t>html</a:t>
            </a:r>
            <a:r>
              <a:rPr lang="en-US" sz="1800" dirty="0">
                <a:latin typeface="Courier New" charset="0"/>
                <a:ea typeface="Courier New" charset="0"/>
                <a:cs typeface="Courier New" charset="0"/>
              </a:rPr>
              <a:t>&gt;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1544F-19CE-AD4B-9577-F94DA30C85C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5149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Developer Tools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ctrl/</a:t>
            </a:r>
            <a:r>
              <a:rPr lang="en-US" dirty="0" err="1"/>
              <a:t>cmd</a:t>
            </a:r>
            <a:r>
              <a:rPr lang="en-US" dirty="0"/>
              <a:t> shift- </a:t>
            </a:r>
            <a:r>
              <a:rPr lang="en-US" dirty="0" err="1"/>
              <a:t>i</a:t>
            </a:r>
            <a:r>
              <a:rPr lang="en-US" dirty="0"/>
              <a:t> in chrome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 err="1"/>
              <a:t>cmd</a:t>
            </a:r>
            <a:r>
              <a:rPr lang="en-US" dirty="0"/>
              <a:t>-option-</a:t>
            </a:r>
            <a:r>
              <a:rPr lang="en-US" dirty="0" err="1"/>
              <a:t>i</a:t>
            </a:r>
            <a:r>
              <a:rPr lang="en-US" dirty="0"/>
              <a:t> in safari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look for "inspect element"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locate details of tags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1544F-19CE-AD4B-9577-F94DA30C85C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4217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Beautiful Soup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/>
              <a:t>will normalize dirty html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/>
              <a:t>basic usage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1544F-19CE-AD4B-9577-F94DA30C85C1}" type="slidenum">
              <a:rPr lang="en-US" smtClean="0"/>
              <a:t>54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8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44" y="2978150"/>
            <a:ext cx="9131300" cy="337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972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 is a tree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tree = bs4.BeautifulSoup(source)</a:t>
            </a:r>
          </a:p>
          <a:p>
            <a:pPr marL="0" indent="0">
              <a:buNone/>
            </a:pPr>
            <a:endParaRPr lang="en-US" sz="2400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## get html root node</a:t>
            </a:r>
          </a:p>
          <a:p>
            <a:pPr marL="0" indent="0">
              <a:buNone/>
            </a:pP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root_node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tree.html</a:t>
            </a:r>
            <a:endParaRPr lang="en-US" sz="2400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## get head from root using contents</a:t>
            </a:r>
          </a:p>
          <a:p>
            <a:pPr marL="0" indent="0">
              <a:buNone/>
            </a:pP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head =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root_node.contents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[</a:t>
            </a:r>
            <a:r>
              <a:rPr lang="en-US" sz="2400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0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]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## get body from root</a:t>
            </a:r>
          </a:p>
          <a:p>
            <a:pPr marL="0" indent="0">
              <a:buNone/>
            </a:pP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body =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root_node.contents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[</a:t>
            </a:r>
            <a:r>
              <a:rPr lang="en-US" sz="2400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1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]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## could directly access body</a:t>
            </a:r>
          </a:p>
          <a:p>
            <a:pPr marL="0" indent="0">
              <a:buNone/>
            </a:pP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tree.body</a:t>
            </a:r>
            <a:endParaRPr lang="en-US" sz="2400" dirty="0">
              <a:latin typeface="Courier New" charset="0"/>
              <a:ea typeface="Courier New" charset="0"/>
              <a:cs typeface="Courier New" charset="0"/>
            </a:endParaRPr>
          </a:p>
          <a:p>
            <a:endParaRPr lang="en-US" sz="2400" dirty="0">
              <a:latin typeface="Courier New" charset="0"/>
              <a:ea typeface="Courier New" charset="0"/>
              <a:cs typeface="Courier New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1544F-19CE-AD4B-9577-F94DA30C85C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7817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Demographics table we want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1544F-19CE-AD4B-9577-F94DA30C85C1}" type="slidenum">
              <a:rPr lang="en-US" smtClean="0"/>
              <a:t>56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050" y="1690688"/>
            <a:ext cx="9359900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983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with sole class </a:t>
            </a:r>
            <a:r>
              <a:rPr lang="en-US" dirty="0" err="1"/>
              <a:t>wikitable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1544F-19CE-AD4B-9577-F94DA30C85C1}" type="slidenum">
              <a:rPr lang="en-US" smtClean="0"/>
              <a:t>57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477" y="1312344"/>
            <a:ext cx="8561204" cy="542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6470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Beautiful Soup Code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1544F-19CE-AD4B-9577-F94DA30C85C1}" type="slidenum">
              <a:rPr lang="en-US" smtClean="0"/>
              <a:t>58</a:t>
            </a:fld>
            <a:endParaRPr lang="en-US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10872058" cy="441007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35272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C54CF-81DF-4030-8218-2C4919B53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DFE58-2DE6-4BA1-869F-F05FEA26D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342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16EDC-BC4C-4E8B-AF6F-C87FB835B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Unstructured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EB961-AC7D-4F3D-86E3-612ED07C7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Does not follow a model, can't be contained in rows and columns</a:t>
            </a:r>
          </a:p>
          <a:p>
            <a:r>
              <a:rPr lang="en-US" dirty="0"/>
              <a:t>Difficult to search and organize</a:t>
            </a:r>
          </a:p>
          <a:p>
            <a:r>
              <a:rPr lang="en-US" dirty="0"/>
              <a:t>Usually text, sound, pictures or videos</a:t>
            </a:r>
          </a:p>
          <a:p>
            <a:r>
              <a:rPr lang="en-US" dirty="0"/>
              <a:t>Usually stored in data lakes, can appear in data warehouses or databases</a:t>
            </a:r>
          </a:p>
          <a:p>
            <a:r>
              <a:rPr lang="en-US" dirty="0"/>
              <a:t>Most of the data is unstructured</a:t>
            </a:r>
          </a:p>
          <a:p>
            <a:r>
              <a:rPr lang="en-US" dirty="0"/>
              <a:t>Can be extremely valuable</a:t>
            </a:r>
          </a:p>
        </p:txBody>
      </p:sp>
    </p:spTree>
    <p:extLst>
      <p:ext uri="{BB962C8B-B14F-4D97-AF65-F5344CB8AC3E}">
        <p14:creationId xmlns:p14="http://schemas.microsoft.com/office/powerpoint/2010/main" val="3220959329"/>
      </p:ext>
    </p:extLst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942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822960" y="23317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2, TOPIC 2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822960" y="269748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SQL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22960" y="397764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4F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query language for structured data — how you actually talk to the relational databases described in the last few slides.</a:t>
            </a:r>
            <a:endParaRPr lang="en-US" sz="16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DECLARATIVE, NOT STEP-BY-STEP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SQL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60704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 (Structured Query Language) is declarative: you describe WHAT result you want, not HOW to retrieve it</a:t>
            </a:r>
            <a:endParaRPr lang="en-US" sz="15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Don’t say: seek 20 bytes onto disk, then read the next 50 bytes</a:t>
            </a:r>
            <a:endParaRPr lang="en-US" sz="15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Say: select the rows where state = ‘VA’ — the database engine decides how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engine’s query optimizer picks the retrieval plan (index scan, full scan, join order) — that is exactly the kind of automation a data engineer relies on instead of hand-rolling it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on structured data specifically because it has a fixed schema: SQL needs to know the columns and types in advance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STRUCTURE COMES FROM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Designing a schema: CREATE TABLE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10607040" cy="2834640"/>
          </a:xfrm>
          <a:prstGeom prst="roundRect">
            <a:avLst>
              <a:gd name="adj" fmla="val 1935"/>
            </a:avLst>
          </a:prstGeom>
          <a:solidFill>
            <a:srgbClr val="EAF5EA"/>
          </a:solidFill>
          <a:ln/>
        </p:spPr>
      </p:sp>
      <p:sp>
        <p:nvSpPr>
          <p:cNvPr id="5" name="Text 3"/>
          <p:cNvSpPr/>
          <p:nvPr/>
        </p:nvSpPr>
        <p:spPr>
          <a:xfrm>
            <a:off x="713232" y="1527048"/>
            <a:ext cx="10277856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CREATE TABLE customers (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customer_id   INTEGER PRIMARY KEY,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first_name    VARCHAR(50)  NOT NULL,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last_name     VARCHAR(50)  NOT NULL,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signup_date   DATE         NOT NULL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);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CREATE TABLE orders (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order_id      INTEGER PRIMARY KEY,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customer_id   INTEGER REFERENCES customers(customer_id),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order_date    DATE,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amount        DECIMAL(10,2)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);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4343400"/>
            <a:ext cx="10607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KEY uniquely identifies a row; a data type (INTEGER, VARCHAR, DATE, DECIMAL) is fixed per column</a:t>
            </a:r>
            <a:endParaRPr lang="en-US" sz="14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 declares a foreign key — orders.customer_id must exist in customers.customer_id, exactly the “tables related through common keys” idea from the Relational Database section of this deck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/ WHERE / ORDER BY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anatomy of a query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0607040" cy="1463040"/>
          </a:xfrm>
          <a:prstGeom prst="roundRect">
            <a:avLst>
              <a:gd name="adj" fmla="val 3750"/>
            </a:avLst>
          </a:prstGeom>
          <a:solidFill>
            <a:srgbClr val="EAF5EA"/>
          </a:solidFill>
          <a:ln/>
        </p:spPr>
      </p:sp>
      <p:sp>
        <p:nvSpPr>
          <p:cNvPr id="5" name="Text 3"/>
          <p:cNvSpPr/>
          <p:nvPr/>
        </p:nvSpPr>
        <p:spPr>
          <a:xfrm>
            <a:off x="713232" y="1572768"/>
            <a:ext cx="10277856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SELECT first_name, last_name, amount</a:t>
            </a:r>
            <a:endParaRPr lang="en-US" sz="14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 orders</a:t>
            </a:r>
            <a:endParaRPr lang="en-US" sz="14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JOIN customers ON orders.customer_id = customers.customer_id</a:t>
            </a:r>
            <a:endParaRPr lang="en-US" sz="14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WHERE amount &gt; 100</a:t>
            </a:r>
            <a:endParaRPr lang="en-US" sz="14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ORDER BY amount DESC;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3108960"/>
            <a:ext cx="1060704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— which columns to return</a:t>
            </a:r>
            <a:endParaRPr lang="en-US" sz="15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— which table(s) to read</a:t>
            </a:r>
            <a:endParaRPr lang="en-US" sz="15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— filter rows before they are returned (evaluated per row)</a:t>
            </a:r>
            <a:endParaRPr lang="en-US" sz="15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BY — sort the result; DESC / ASC controls direction</a:t>
            </a:r>
            <a:endParaRPr lang="en-US" sz="15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Clauses always execute conceptually in this order: FROM → WHERE → SELECT → ORDER BY — even though SELECT is written first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SUMMARIZING ROWS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Aggregation: GROUP BY and HAVING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0607040" cy="1554480"/>
          </a:xfrm>
          <a:prstGeom prst="roundRect">
            <a:avLst>
              <a:gd name="adj" fmla="val 3529"/>
            </a:avLst>
          </a:prstGeom>
          <a:solidFill>
            <a:srgbClr val="EAF5EA"/>
          </a:solidFill>
          <a:ln/>
        </p:spPr>
      </p:sp>
      <p:sp>
        <p:nvSpPr>
          <p:cNvPr id="5" name="Text 3"/>
          <p:cNvSpPr/>
          <p:nvPr/>
        </p:nvSpPr>
        <p:spPr>
          <a:xfrm>
            <a:off x="713232" y="1572768"/>
            <a:ext cx="10277856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SELECT customer_id, COUNT(*) AS order_count, SUM(amount) AS total_spent</a:t>
            </a:r>
            <a:endParaRPr lang="en-US" sz="13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 orders</a:t>
            </a:r>
            <a:endParaRPr lang="en-US" sz="13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GROUP BY customer_id</a:t>
            </a:r>
            <a:endParaRPr lang="en-US" sz="13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HAVING SUM(amount) &gt; 500</a:t>
            </a:r>
            <a:endParaRPr lang="en-US" sz="13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ORDER BY total_spent DESC;</a:t>
            </a:r>
            <a:endParaRPr lang="en-US" sz="1330" dirty="0"/>
          </a:p>
        </p:txBody>
      </p:sp>
      <p:sp>
        <p:nvSpPr>
          <p:cNvPr id="6" name="Text 4"/>
          <p:cNvSpPr/>
          <p:nvPr/>
        </p:nvSpPr>
        <p:spPr>
          <a:xfrm>
            <a:off x="548640" y="3246120"/>
            <a:ext cx="106070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COUNT, SUM, AVG, MIN, MAX collapse many rows into one value per group</a:t>
            </a:r>
            <a:endParaRPr lang="en-US" sz="15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BY defines the groups — here, one row of output per customer_id</a:t>
            </a:r>
            <a:endParaRPr lang="en-US" sz="15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HAVING filters groups AFTER aggregation (WHERE filters rows BEFORE aggregation — they are not interchangeable)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WAYS TO COMBINE ROWS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Combining tables: JOIN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737360" cy="1737360"/>
          </a:xfrm>
          <a:prstGeom prst="ellipse">
            <a:avLst/>
          </a:prstGeom>
          <a:solidFill>
            <a:srgbClr val="E4F3F2"/>
          </a:solidFill>
          <a:ln w="19050">
            <a:solidFill>
              <a:srgbClr val="1B98A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783080" y="2011680"/>
            <a:ext cx="1737360" cy="1737360"/>
          </a:xfrm>
          <a:prstGeom prst="ellipse">
            <a:avLst/>
          </a:prstGeom>
          <a:solidFill>
            <a:srgbClr val="E4F3F2"/>
          </a:solidFill>
          <a:ln w="19050">
            <a:solidFill>
              <a:srgbClr val="1B98A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765249" y="2168042"/>
            <a:ext cx="538582" cy="1424635"/>
          </a:xfrm>
          <a:prstGeom prst="ellipse">
            <a:avLst/>
          </a:prstGeom>
          <a:solidFill>
            <a:srgbClr val="1B98A0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3822192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INNER JOIN — only matching rows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480560" y="2011680"/>
            <a:ext cx="1737360" cy="1737360"/>
          </a:xfrm>
          <a:prstGeom prst="ellipse">
            <a:avLst/>
          </a:prstGeom>
          <a:solidFill>
            <a:srgbClr val="1B98A0"/>
          </a:solidFill>
          <a:ln w="19050">
            <a:solidFill>
              <a:srgbClr val="1B98A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715000" y="2011680"/>
            <a:ext cx="1737360" cy="1737360"/>
          </a:xfrm>
          <a:prstGeom prst="ellipse">
            <a:avLst/>
          </a:prstGeom>
          <a:solidFill>
            <a:srgbClr val="E4F3F2"/>
          </a:solidFill>
          <a:ln w="19050">
            <a:solidFill>
              <a:srgbClr val="1B98A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697169" y="2168042"/>
            <a:ext cx="538582" cy="1424635"/>
          </a:xfrm>
          <a:prstGeom prst="ellipse">
            <a:avLst/>
          </a:prstGeom>
          <a:solidFill>
            <a:srgbClr val="1B98A0"/>
          </a:solidFill>
          <a:ln/>
        </p:spPr>
      </p:sp>
      <p:sp>
        <p:nvSpPr>
          <p:cNvPr id="11" name="Text 9"/>
          <p:cNvSpPr/>
          <p:nvPr/>
        </p:nvSpPr>
        <p:spPr>
          <a:xfrm>
            <a:off x="4480560" y="3822192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LEFT JOIN — all of left + matches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412480" y="2011680"/>
            <a:ext cx="1737360" cy="1737360"/>
          </a:xfrm>
          <a:prstGeom prst="ellipse">
            <a:avLst/>
          </a:prstGeom>
          <a:solidFill>
            <a:srgbClr val="1B98A0"/>
          </a:solidFill>
          <a:ln w="19050">
            <a:solidFill>
              <a:srgbClr val="1B98A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646920" y="2011680"/>
            <a:ext cx="1737360" cy="1737360"/>
          </a:xfrm>
          <a:prstGeom prst="ellipse">
            <a:avLst/>
          </a:prstGeom>
          <a:solidFill>
            <a:srgbClr val="1B98A0"/>
          </a:solidFill>
          <a:ln w="19050">
            <a:solidFill>
              <a:srgbClr val="1B98A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629089" y="2168042"/>
            <a:ext cx="538582" cy="1424635"/>
          </a:xfrm>
          <a:prstGeom prst="ellipse">
            <a:avLst/>
          </a:prstGeom>
          <a:solidFill>
            <a:srgbClr val="1B98A0"/>
          </a:solidFill>
          <a:ln/>
        </p:spPr>
      </p:sp>
      <p:sp>
        <p:nvSpPr>
          <p:cNvPr id="15" name="Text 13"/>
          <p:cNvSpPr/>
          <p:nvPr/>
        </p:nvSpPr>
        <p:spPr>
          <a:xfrm>
            <a:off x="8412480" y="3822192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OUTER JOIN — everything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4617720"/>
            <a:ext cx="106070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INNER JOIN keeps rows that match in both tables. LEFT JOIN keeps every row from the left table, filling unmatched right-side columns with NULL. FULL OUTER JOIN keeps everything from both sides.</a:t>
            </a:r>
            <a:endParaRPr lang="en-US" sz="13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practice: 90% of joins in a data pipeline are INNER JOIN or LEFT JOIN — reach for FULL OUTER only when you specifically need to see rows missing from either side.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EXAMPLE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JOIN in practice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0607040" cy="2468880"/>
          </a:xfrm>
          <a:prstGeom prst="roundRect">
            <a:avLst>
              <a:gd name="adj" fmla="val 2222"/>
            </a:avLst>
          </a:prstGeom>
          <a:solidFill>
            <a:srgbClr val="EAF5EA"/>
          </a:solidFill>
          <a:ln/>
        </p:spPr>
      </p:sp>
      <p:sp>
        <p:nvSpPr>
          <p:cNvPr id="5" name="Text 3"/>
          <p:cNvSpPr/>
          <p:nvPr/>
        </p:nvSpPr>
        <p:spPr>
          <a:xfrm>
            <a:off x="713232" y="1572768"/>
            <a:ext cx="10277856" cy="2249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 INNER JOIN: only customers who have placed an order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SELECT c.first_name, o.order_id, o.amount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 customers c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INNER JOIN orders o ON c.customer_id = o.customer_id;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 LEFT JOIN: every customer, even those with zero orders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SELECT c.first_name, o.order_id, o.amount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 customers c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LEFT JOIN orders o ON c.customer_id = o.customer_id;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4160520"/>
            <a:ext cx="10607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LEFT JOIN, a customer with no orders still appears in the result — order_id and amount come back as NULL for that row</a:t>
            </a:r>
            <a:endParaRPr lang="en-US" sz="14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distinction matters for reporting: “customers with zero orders” is a real, common business question that only a LEFT JOIN can answer directly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QUERY INSIDE A QUERY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Subqueries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0607040" cy="2103120"/>
          </a:xfrm>
          <a:prstGeom prst="roundRect">
            <a:avLst>
              <a:gd name="adj" fmla="val 2609"/>
            </a:avLst>
          </a:prstGeom>
          <a:solidFill>
            <a:srgbClr val="EAF5EA"/>
          </a:solidFill>
          <a:ln/>
        </p:spPr>
      </p:sp>
      <p:sp>
        <p:nvSpPr>
          <p:cNvPr id="5" name="Text 3"/>
          <p:cNvSpPr/>
          <p:nvPr/>
        </p:nvSpPr>
        <p:spPr>
          <a:xfrm>
            <a:off x="713232" y="1572768"/>
            <a:ext cx="10277856" cy="1883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 Customers whose total spend is above the overall average</a:t>
            </a:r>
            <a:endParaRPr lang="en-US" sz="13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SELECT customer_id, SUM(amount) AS total_spent</a:t>
            </a:r>
            <a:endParaRPr lang="en-US" sz="13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 orders</a:t>
            </a:r>
            <a:endParaRPr lang="en-US" sz="13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GROUP BY customer_id</a:t>
            </a:r>
            <a:endParaRPr lang="en-US" sz="13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HAVING SUM(amount) &gt; (</a:t>
            </a:r>
            <a:endParaRPr lang="en-US" sz="13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SELECT AVG(amount) FROM orders</a:t>
            </a:r>
            <a:endParaRPr lang="en-US" sz="13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);</a:t>
            </a:r>
            <a:endParaRPr lang="en-US" sz="1330" dirty="0"/>
          </a:p>
        </p:txBody>
      </p:sp>
      <p:sp>
        <p:nvSpPr>
          <p:cNvPr id="6" name="Text 4"/>
          <p:cNvSpPr/>
          <p:nvPr/>
        </p:nvSpPr>
        <p:spPr>
          <a:xfrm>
            <a:off x="548640" y="3794760"/>
            <a:ext cx="106070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inner query runs first and returns a single value here (the overall average); the outer query uses it as a comparison</a:t>
            </a:r>
            <a:endParaRPr lang="en-US" sz="14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Subqueries can also return a list (used with IN) or a full table (used in FROM) — the same building block, three positions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VIEW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Views: saving a query as a table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0607040" cy="2194560"/>
          </a:xfrm>
          <a:prstGeom prst="roundRect">
            <a:avLst>
              <a:gd name="adj" fmla="val 2500"/>
            </a:avLst>
          </a:prstGeom>
          <a:solidFill>
            <a:srgbClr val="EAF5EA"/>
          </a:solidFill>
          <a:ln/>
        </p:spPr>
      </p:sp>
      <p:sp>
        <p:nvSpPr>
          <p:cNvPr id="5" name="Text 3"/>
          <p:cNvSpPr/>
          <p:nvPr/>
        </p:nvSpPr>
        <p:spPr>
          <a:xfrm>
            <a:off x="713232" y="1572768"/>
            <a:ext cx="10277856" cy="1975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CREATE VIEW high_value_customers AS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SELECT customer_id, SUM(amount) AS total_spent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 orders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GROUP BY customer_id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HAVING SUM(amount) &gt; 500;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SELECT * FROM high_value_customers WHERE total_spent &gt; 1000;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3886200"/>
            <a:ext cx="10607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view is a saved, named query — it looks like a table to anyone querying it, but re-runs the underlying SQL each time</a:t>
            </a:r>
            <a:endParaRPr lang="en-US" sz="14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exactly the “create views on top of the database tables” responsibility already listed for data engineers earlier in this deck — now with the syntax behind it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OPERATIONS, TWO SYNTAXES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SQL and pandas, side by side</a:t>
            </a:r>
            <a:endParaRPr lang="en-US" sz="26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0607040" cy="3566160"/>
        </p:xfrm>
        <a:graphic>
          <a:graphicData uri="http://schemas.openxmlformats.org/drawingml/2006/table">
            <a:tbl>
              <a:tblPr/>
              <a:tblGrid>
                <a:gridCol w="3535680"/>
                <a:gridCol w="3535680"/>
                <a:gridCol w="3535680"/>
              </a:tblGrid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Operation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SQL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pandas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Filter rows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WHERE amount &gt; 100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df[df.amount &gt; 100]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Select columns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SELECT first_name, amount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df[['first_name','amount']]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Sort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ORDER BY amount DESC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df.sort_values('amount', ascending=False)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Aggregate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SUM(amount) ... GROUP BY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df.groupby('id').amount.sum()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Join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JOIN b ON a.id = b.id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A27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a.merge(b, on='id')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21208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Grammar of Data section later in this deck extends this exact mapping to dplyr and more pandas verbs — same underlying operations, different backends.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EF59F-8D63-4D93-B308-06C2563AF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some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EB581-F8FC-4470-A699-8A4FE6328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AI to search and organize unstructured data</a:t>
            </a:r>
          </a:p>
          <a:p>
            <a:r>
              <a:rPr lang="en-US" dirty="0"/>
              <a:t>Add information to make it semi-structured</a:t>
            </a:r>
          </a:p>
        </p:txBody>
      </p:sp>
    </p:spTree>
    <p:extLst>
      <p:ext uri="{BB962C8B-B14F-4D97-AF65-F5344CB8AC3E}">
        <p14:creationId xmlns:p14="http://schemas.microsoft.com/office/powerpoint/2010/main" val="450187875"/>
      </p:ext>
    </p:extLst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SQL — summary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51560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 is declarative — describe the result, let the query engine decide how to retrieve it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TABLE defines the schema: columns, types, primary and foreign keys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/ WHERE / GROUP BY / HAVING / ORDER BY, in that logical execution order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types (INNER, LEFT, FULL OUTER) combine tables — and pick the right one for the question being asked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Subqueries and views let you build queries out of other queries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942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822960" y="23317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2, EXTENDED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822960" y="269748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Quality &amp; Governance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22960" y="397764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4F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data catalog answers “where did this come from?”. This section covers “can I trust what’s in it, and who’s allowed to see it?”.</a:t>
            </a:r>
            <a:endParaRPr lang="en-US" sz="16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OF BAD DATA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data quality is a data engineering problem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60704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a catalog, storage degrades into a “data swamp” — this section is about the data inside it degrading the same way, silently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pipeline can run successfully (no exception, no failed task) and still load wrong data — schema drift, duplicate rows, or a broken upstream source produce no error, just bad output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Downstream cost compounds: a dashboard is wrong, or — as in Part 4 — a model trains on corrupted features and degrades without warning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practice from Part 1 (“ensure data quality by validating inputs and outputs”) needs concrete mechanisms — this section supplies them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SHARED VOCABULARY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Five dimensions of data quality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3383280" cy="1508760"/>
          </a:xfrm>
          <a:prstGeom prst="roundRect">
            <a:avLst>
              <a:gd name="adj" fmla="val 3636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86384" y="1682496"/>
            <a:ext cx="329184" cy="91440"/>
          </a:xfrm>
          <a:prstGeom prst="roundRect">
            <a:avLst>
              <a:gd name="adj" fmla="val 50000"/>
            </a:avLst>
          </a:prstGeom>
          <a:solidFill>
            <a:srgbClr val="1B98A0"/>
          </a:solidFill>
          <a:ln/>
        </p:spPr>
      </p:sp>
      <p:sp>
        <p:nvSpPr>
          <p:cNvPr id="6" name="Text 4"/>
          <p:cNvSpPr/>
          <p:nvPr/>
        </p:nvSpPr>
        <p:spPr>
          <a:xfrm>
            <a:off x="786384" y="1828800"/>
            <a:ext cx="2907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786384" y="2084832"/>
            <a:ext cx="29077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Accuracy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86384" y="2487168"/>
            <a:ext cx="2907792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value reflect reality? (a price of ‒09.99″ vs. ‒99.90″)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187952" y="1463040"/>
            <a:ext cx="3383280" cy="1508760"/>
          </a:xfrm>
          <a:prstGeom prst="roundRect">
            <a:avLst>
              <a:gd name="adj" fmla="val 3636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425696" y="1682496"/>
            <a:ext cx="329184" cy="91440"/>
          </a:xfrm>
          <a:prstGeom prst="roundRect">
            <a:avLst>
              <a:gd name="adj" fmla="val 50000"/>
            </a:avLst>
          </a:prstGeom>
          <a:solidFill>
            <a:srgbClr val="1B98A0"/>
          </a:solidFill>
          <a:ln/>
        </p:spPr>
      </p:sp>
      <p:sp>
        <p:nvSpPr>
          <p:cNvPr id="11" name="Text 9"/>
          <p:cNvSpPr/>
          <p:nvPr/>
        </p:nvSpPr>
        <p:spPr>
          <a:xfrm>
            <a:off x="4425696" y="1828800"/>
            <a:ext cx="2907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425696" y="2084832"/>
            <a:ext cx="29077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Completeness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425696" y="2487168"/>
            <a:ext cx="2907792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required fields populated, not silently NULL?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7827264" y="1463040"/>
            <a:ext cx="3383280" cy="1508760"/>
          </a:xfrm>
          <a:prstGeom prst="roundRect">
            <a:avLst>
              <a:gd name="adj" fmla="val 3636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065008" y="1682496"/>
            <a:ext cx="329184" cy="91440"/>
          </a:xfrm>
          <a:prstGeom prst="roundRect">
            <a:avLst>
              <a:gd name="adj" fmla="val 50000"/>
            </a:avLst>
          </a:prstGeom>
          <a:solidFill>
            <a:srgbClr val="1B98A0"/>
          </a:solidFill>
          <a:ln/>
        </p:spPr>
      </p:sp>
      <p:sp>
        <p:nvSpPr>
          <p:cNvPr id="16" name="Text 14"/>
          <p:cNvSpPr/>
          <p:nvPr/>
        </p:nvSpPr>
        <p:spPr>
          <a:xfrm>
            <a:off x="8065008" y="1828800"/>
            <a:ext cx="2907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065008" y="2084832"/>
            <a:ext cx="29077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Consistency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065008" y="2487168"/>
            <a:ext cx="2907792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same entity look the same across tables/systems?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48640" y="3200400"/>
            <a:ext cx="3383280" cy="1508760"/>
          </a:xfrm>
          <a:prstGeom prst="roundRect">
            <a:avLst>
              <a:gd name="adj" fmla="val 3636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86384" y="3419856"/>
            <a:ext cx="329184" cy="91440"/>
          </a:xfrm>
          <a:prstGeom prst="roundRect">
            <a:avLst>
              <a:gd name="adj" fmla="val 50000"/>
            </a:avLst>
          </a:prstGeom>
          <a:solidFill>
            <a:srgbClr val="F4A950"/>
          </a:solidFill>
          <a:ln/>
        </p:spPr>
      </p:sp>
      <p:sp>
        <p:nvSpPr>
          <p:cNvPr id="21" name="Text 19"/>
          <p:cNvSpPr/>
          <p:nvPr/>
        </p:nvSpPr>
        <p:spPr>
          <a:xfrm>
            <a:off x="786384" y="3566160"/>
            <a:ext cx="2907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786384" y="3822192"/>
            <a:ext cx="29077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Timeliness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86384" y="4224528"/>
            <a:ext cx="2907792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data fresh enough for the decision it supports?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4187952" y="3200400"/>
            <a:ext cx="3383280" cy="1508760"/>
          </a:xfrm>
          <a:prstGeom prst="roundRect">
            <a:avLst>
              <a:gd name="adj" fmla="val 3636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425696" y="3419856"/>
            <a:ext cx="329184" cy="91440"/>
          </a:xfrm>
          <a:prstGeom prst="roundRect">
            <a:avLst>
              <a:gd name="adj" fmla="val 50000"/>
            </a:avLst>
          </a:prstGeom>
          <a:solidFill>
            <a:srgbClr val="F4A950"/>
          </a:solidFill>
          <a:ln/>
        </p:spPr>
      </p:sp>
      <p:sp>
        <p:nvSpPr>
          <p:cNvPr id="26" name="Text 24"/>
          <p:cNvSpPr/>
          <p:nvPr/>
        </p:nvSpPr>
        <p:spPr>
          <a:xfrm>
            <a:off x="4425696" y="3566160"/>
            <a:ext cx="2907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425696" y="3822192"/>
            <a:ext cx="29077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Uniqueness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4425696" y="4224528"/>
            <a:ext cx="2907792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unintended duplicate rows for the same real-world event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548640" y="5349240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2–3 of these per pipeline to check automatically — trying to guarantee all five for every table is rarely worth the engineering cost.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CATCH IT BEFORE IT LOADS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Schema validation and pipeline testing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0607040" cy="2651760"/>
          </a:xfrm>
          <a:prstGeom prst="roundRect">
            <a:avLst>
              <a:gd name="adj" fmla="val 2069"/>
            </a:avLst>
          </a:prstGeom>
          <a:solidFill>
            <a:srgbClr val="EAF5EA"/>
          </a:solidFill>
          <a:ln/>
        </p:spPr>
      </p:sp>
      <p:sp>
        <p:nvSpPr>
          <p:cNvPr id="5" name="Text 3"/>
          <p:cNvSpPr/>
          <p:nvPr/>
        </p:nvSpPr>
        <p:spPr>
          <a:xfrm>
            <a:off x="713232" y="1572768"/>
            <a:ext cx="10277856" cy="2432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Concept: a validation step between "transform" and "load" (Part 1 ETL pattern)</a:t>
            </a:r>
            <a:endParaRPr lang="en-US" sz="12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def validate(df):</a:t>
            </a:r>
            <a:endParaRPr lang="en-US" sz="12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assert df['amount'].notnull().all(), "amount has nulls"</a:t>
            </a:r>
            <a:endParaRPr lang="en-US" sz="12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assert (df['amount'] &gt;= 0).all(), "amount has negative values"</a:t>
            </a:r>
            <a:endParaRPr lang="en-US" sz="12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assert df['customer_id'].is_unique, "duplicate customer_id"</a:t>
            </a:r>
            <a:endParaRPr lang="en-US" sz="12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assert df['signup_date'].dtype == 'datetime64[ns]', "signup_date has wrong type"</a:t>
            </a:r>
            <a:endParaRPr lang="en-US" sz="1230" dirty="0"/>
          </a:p>
          <a:p>
            <a:pPr indent="0" marL="0">
              <a:lnSpc>
                <a:spcPct val="115000"/>
              </a:lnSpc>
              <a:buNone/>
            </a:pPr>
            <a:endParaRPr lang="en-US" sz="12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In practice: tools like Great Expectations or dbt tests express</a:t>
            </a:r>
            <a:endParaRPr lang="en-US" sz="12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these same checks declaratively, and run them on every pipeline run.</a:t>
            </a:r>
            <a:endParaRPr lang="en-US" sz="1230" dirty="0"/>
          </a:p>
        </p:txBody>
      </p:sp>
      <p:sp>
        <p:nvSpPr>
          <p:cNvPr id="6" name="Text 4"/>
          <p:cNvSpPr/>
          <p:nvPr/>
        </p:nvSpPr>
        <p:spPr>
          <a:xfrm>
            <a:off x="548640" y="4297680"/>
            <a:ext cx="106070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direct extension of the ETL pipeline from Part 1 — one more task the DAG runs before load, that fails the pipeline loudly instead of loading silently-wrong data</a:t>
            </a:r>
            <a:endParaRPr lang="en-US" sz="14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validation failure should stop the DAG (fail the task) rather than continue — the same principle as the “implement error handling” best practice from Part 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EXTENDING THE DATA CATALOG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lineage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60704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data catalog (previous section) answers: source, owner, update frequency</a:t>
            </a:r>
            <a:endParaRPr lang="en-US" sz="15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Lineage answers one more question: exactly which upstream tables and transformation steps produced this column?</a:t>
            </a:r>
            <a:endParaRPr lang="en-US" sz="15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 for a data engineer specifically:</a:t>
            </a:r>
            <a:endParaRPr lang="en-US" sz="150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 number looks wrong, lineage lets you trace backward to the exact pipeline step to check</a:t>
            </a:r>
            <a:endParaRPr lang="en-US" sz="150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 source schema changes, lineage tells you every downstream table that will break</a:t>
            </a:r>
            <a:endParaRPr lang="en-US" sz="15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Airflow DAGs (Part 1) are themselves a form of lineage — the task graph already encodes “what fed into what”; a data catalog just needs to surface it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SECURITY, CONCRETELY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Access control and PII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0607040" cy="4846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Principle of least privilege — a role gets exactly the access its job needs, not the whole warehouse</a:t>
            </a:r>
            <a:endParaRPr lang="en-US" sz="14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b="1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PII (Personally Identifiable Information) — names, national ID numbers, phone numbers, precise location — needs handling beyond a normal column:</a:t>
            </a:r>
            <a:endParaRPr lang="en-US" sz="14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Masking — show only part of a value (e.g. last 4 digits) to roles that don’t need the full value</a:t>
            </a:r>
            <a:endParaRPr lang="en-US" sz="14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Anonymization / pseudonymization — replace identifying values with a token before analysts ever see the table</a:t>
            </a:r>
            <a:endParaRPr lang="en-US" sz="14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Encryption at rest and in transit for anything sensitive</a:t>
            </a:r>
            <a:endParaRPr lang="en-US" sz="14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direct answer to the “ensuring data quality, consistency, and security” responsibility listed for data engineers at the start of Part 1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IS NOT OPTIONAL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Regulatory context: PDPA and GDPR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0607040" cy="4846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Thailand’s Personal Data Protection Act (PDPA) and the EU’s GDPR both give individuals rights over data collected about them:</a:t>
            </a:r>
            <a:endParaRPr lang="en-US" sz="14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 — a lawful basis is required before collecting or processing personal data</a:t>
            </a:r>
            <a:endParaRPr lang="en-US" sz="14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minimization — collect only what is actually needed for the stated purpose</a:t>
            </a:r>
            <a:endParaRPr lang="en-US" sz="14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to access / erasure — a person can request their data, or request it be deleted</a:t>
            </a:r>
            <a:endParaRPr lang="en-US" sz="14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 data engineer, “right to erasure” is a real pipeline requirement: can a specific customer_id be deleted from every warehouse table and every upstream copy, including backups?</a:t>
            </a:r>
            <a:endParaRPr lang="en-US" sz="14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why lineage and a data catalog are not just nice-to-have — they are what makes a deletion request answerable at all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quality &amp; governance — summary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51560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pipeline can run without errors and still deliver wrong data — quality needs explicit checks, not just uptime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dimensions to check against: accuracy, completeness, consistency, timeliness, uniqueness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Schema validation belongs inside the DAG, as a task that can fail the pipeline before bad data loads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Lineage extends the data catalog to answer “what produced this column, and what depends on it”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control, PII handling, and PDPA/GDPR obligations are concrete engineering requirements, not just policy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942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822960" y="23317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2, EXTENDED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822960" y="269748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Dimensional Modeling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22960" y="397764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4F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OLTP vs. OLAP comparison mentioned “star, snowflake” schemas by name — this section builds one.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6047CE-30E0-4316-A4A9-1456BDE43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lakes and data warehouses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755803-AE38-4BC8-9F78-3224539281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lake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097B96-995C-435C-A3EF-BEE7EC088B6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/>
              <a:t>Stores all the raw data</a:t>
            </a:r>
          </a:p>
          <a:p>
            <a:r>
              <a:rPr lang="en-US" sz="2400" dirty="0"/>
              <a:t>Can be petabytes (1 million GBs)</a:t>
            </a:r>
          </a:p>
          <a:p>
            <a:r>
              <a:rPr lang="en-US" sz="2400" dirty="0"/>
              <a:t>Stores all data structures</a:t>
            </a:r>
          </a:p>
          <a:p>
            <a:r>
              <a:rPr lang="en-US" sz="2400" dirty="0"/>
              <a:t>Cost-effective</a:t>
            </a:r>
          </a:p>
          <a:p>
            <a:r>
              <a:rPr lang="en-US" sz="2400" dirty="0"/>
              <a:t>Difficult to analyze</a:t>
            </a:r>
          </a:p>
          <a:p>
            <a:r>
              <a:rPr lang="en-US" sz="2400" dirty="0"/>
              <a:t>Requires an up-to-date data catalog</a:t>
            </a:r>
          </a:p>
          <a:p>
            <a:r>
              <a:rPr lang="en-US" sz="2400" dirty="0"/>
              <a:t>Used by data scientists</a:t>
            </a:r>
          </a:p>
          <a:p>
            <a:r>
              <a:rPr lang="en-US" sz="2400" dirty="0"/>
              <a:t>Big data, real-time analytics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730CF1B-56DF-4B6C-9473-B1203F9EA8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Data warehouse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C7D00ED-DD5D-419C-8A44-5630E374559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z="2400" dirty="0"/>
              <a:t>Specific data for specific use</a:t>
            </a:r>
          </a:p>
          <a:p>
            <a:r>
              <a:rPr lang="en-US" sz="2400" dirty="0"/>
              <a:t>Relatively small</a:t>
            </a:r>
          </a:p>
          <a:p>
            <a:r>
              <a:rPr lang="en-US" sz="2400" dirty="0"/>
              <a:t>Stores mainly structured data</a:t>
            </a:r>
          </a:p>
          <a:p>
            <a:r>
              <a:rPr lang="en-US" sz="2400" dirty="0"/>
              <a:t>More costly to update</a:t>
            </a:r>
          </a:p>
          <a:p>
            <a:r>
              <a:rPr lang="en-US" sz="2400" dirty="0"/>
              <a:t>Optimized for data analysis</a:t>
            </a:r>
          </a:p>
          <a:p>
            <a:r>
              <a:rPr lang="en-US" sz="2400" dirty="0"/>
              <a:t>Also used by data analysts and business</a:t>
            </a:r>
          </a:p>
          <a:p>
            <a:r>
              <a:rPr lang="en-US" sz="2400" dirty="0"/>
              <a:t>analysts</a:t>
            </a:r>
          </a:p>
          <a:p>
            <a:r>
              <a:rPr lang="en-US" sz="2400" dirty="0"/>
              <a:t>Ad-hoc, read-only queries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87678"/>
      </p:ext>
    </p:extLst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REDESIGN THE SCHEMA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normalized OLTP to analytics-friendly OLAP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60704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OLTP schema (Part 2, “OLTP vs. OLAP”) is normalized: minimal duplication, optimized for fast single-row writes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same normalization makes analytical questions slow: “total sales by region, by month, by product category” may require joining 6+ tables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Dimensional modeling deliberately denormalizes for read speed and analyst usability — the trade-off: more storage and slower writes, in exchange for simple, fast analytical queries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schema design layer underneath the data warehouse concept from earlier in Part 2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 BUILDING BLOCKS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Fact tables and dimension tables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5074920" cy="2926080"/>
          </a:xfrm>
          <a:prstGeom prst="roundRect">
            <a:avLst>
              <a:gd name="adj" fmla="val 1875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86384" y="1682496"/>
            <a:ext cx="329184" cy="91440"/>
          </a:xfrm>
          <a:prstGeom prst="roundRect">
            <a:avLst>
              <a:gd name="adj" fmla="val 50000"/>
            </a:avLst>
          </a:prstGeom>
          <a:solidFill>
            <a:srgbClr val="F4A950"/>
          </a:solidFill>
          <a:ln/>
        </p:spPr>
      </p:sp>
      <p:sp>
        <p:nvSpPr>
          <p:cNvPr id="6" name="Text 4"/>
          <p:cNvSpPr/>
          <p:nvPr/>
        </p:nvSpPr>
        <p:spPr>
          <a:xfrm>
            <a:off x="786384" y="1828800"/>
            <a:ext cx="4599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MEASURES EVENTS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786384" y="2084832"/>
            <a:ext cx="4599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Fact table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86384" y="2487168"/>
            <a:ext cx="4599432" cy="17739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row per measured event (a sale, a click, a shipment)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Mostly numeric, additive measures: quantity, amount, duration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 keys pointing out to every relevant dimension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Usually the largest table by row count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943600" y="1463040"/>
            <a:ext cx="5074920" cy="2926080"/>
          </a:xfrm>
          <a:prstGeom prst="roundRect">
            <a:avLst>
              <a:gd name="adj" fmla="val 1875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181344" y="1682496"/>
            <a:ext cx="329184" cy="91440"/>
          </a:xfrm>
          <a:prstGeom prst="roundRect">
            <a:avLst>
              <a:gd name="adj" fmla="val 50000"/>
            </a:avLst>
          </a:prstGeom>
          <a:solidFill>
            <a:srgbClr val="1B98A0"/>
          </a:solidFill>
          <a:ln/>
        </p:spPr>
      </p:sp>
      <p:sp>
        <p:nvSpPr>
          <p:cNvPr id="11" name="Text 9"/>
          <p:cNvSpPr/>
          <p:nvPr/>
        </p:nvSpPr>
        <p:spPr>
          <a:xfrm>
            <a:off x="6181344" y="1828800"/>
            <a:ext cx="4599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DESCRIBES CONTEXT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181344" y="2084832"/>
            <a:ext cx="4599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Dimension table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181344" y="2487168"/>
            <a:ext cx="4599432" cy="17739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row per real-world entity (a product, a customer, a date, a store)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Mostly descriptive, textual attributes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Relatively small, changes slowly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GROUP BY / filter WHERE in analysis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FACT_SALES AT THE CENTER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star schema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520440" y="1920240"/>
            <a:ext cx="2560320" cy="1645920"/>
          </a:xfrm>
          <a:prstGeom prst="line">
            <a:avLst/>
          </a:prstGeom>
          <a:noFill/>
          <a:ln w="19050">
            <a:solidFill>
              <a:srgbClr val="DDE3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H="1">
            <a:off x="6080760" y="1920240"/>
            <a:ext cx="2331720" cy="1645920"/>
          </a:xfrm>
          <a:prstGeom prst="line">
            <a:avLst/>
          </a:prstGeom>
          <a:noFill/>
          <a:ln w="19050">
            <a:solidFill>
              <a:srgbClr val="DDE3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flipH="1">
            <a:off x="3520440" y="3566160"/>
            <a:ext cx="2560320" cy="1645920"/>
          </a:xfrm>
          <a:prstGeom prst="line">
            <a:avLst/>
          </a:prstGeom>
          <a:noFill/>
          <a:ln w="19050">
            <a:solidFill>
              <a:srgbClr val="DDE3E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080760" y="3566160"/>
            <a:ext cx="2331720" cy="1645920"/>
          </a:xfrm>
          <a:prstGeom prst="line">
            <a:avLst/>
          </a:prstGeom>
          <a:noFill/>
          <a:ln w="19050">
            <a:solidFill>
              <a:srgbClr val="DDE3E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892040" y="3063240"/>
            <a:ext cx="2377440" cy="1005840"/>
          </a:xfrm>
          <a:prstGeom prst="roundRect">
            <a:avLst>
              <a:gd name="adj" fmla="val 5455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5129784" y="3282696"/>
            <a:ext cx="329184" cy="91440"/>
          </a:xfrm>
          <a:prstGeom prst="roundRect">
            <a:avLst>
              <a:gd name="adj" fmla="val 50000"/>
            </a:avLst>
          </a:prstGeom>
          <a:solidFill>
            <a:srgbClr val="F4A950"/>
          </a:solidFill>
          <a:ln/>
        </p:spPr>
      </p:sp>
      <p:sp>
        <p:nvSpPr>
          <p:cNvPr id="10" name="Text 8"/>
          <p:cNvSpPr/>
          <p:nvPr/>
        </p:nvSpPr>
        <p:spPr>
          <a:xfrm>
            <a:off x="5129784" y="3429000"/>
            <a:ext cx="19019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GRAIN: 1 LINE ITEM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5129784" y="3685032"/>
            <a:ext cx="19019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fact_sales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129784" y="4087368"/>
            <a:ext cx="1901952" cy="-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date_id, product_id, customer_id, store_id, quantity, amount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2514600" y="1417320"/>
            <a:ext cx="2011680" cy="1005840"/>
          </a:xfrm>
          <a:prstGeom prst="roundRect">
            <a:avLst>
              <a:gd name="adj" fmla="val 5455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752344" y="1636776"/>
            <a:ext cx="329184" cy="91440"/>
          </a:xfrm>
          <a:prstGeom prst="roundRect">
            <a:avLst>
              <a:gd name="adj" fmla="val 50000"/>
            </a:avLst>
          </a:prstGeom>
          <a:solidFill>
            <a:srgbClr val="1B98A0"/>
          </a:solidFill>
          <a:ln/>
        </p:spPr>
      </p:sp>
      <p:sp>
        <p:nvSpPr>
          <p:cNvPr id="15" name="Text 13"/>
          <p:cNvSpPr/>
          <p:nvPr/>
        </p:nvSpPr>
        <p:spPr>
          <a:xfrm>
            <a:off x="2752344" y="1746504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dim_date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7406640" y="1417320"/>
            <a:ext cx="2011680" cy="1005840"/>
          </a:xfrm>
          <a:prstGeom prst="roundRect">
            <a:avLst>
              <a:gd name="adj" fmla="val 5455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644384" y="1636776"/>
            <a:ext cx="329184" cy="91440"/>
          </a:xfrm>
          <a:prstGeom prst="roundRect">
            <a:avLst>
              <a:gd name="adj" fmla="val 50000"/>
            </a:avLst>
          </a:prstGeom>
          <a:solidFill>
            <a:srgbClr val="1B98A0"/>
          </a:solidFill>
          <a:ln/>
        </p:spPr>
      </p:sp>
      <p:sp>
        <p:nvSpPr>
          <p:cNvPr id="18" name="Text 16"/>
          <p:cNvSpPr/>
          <p:nvPr/>
        </p:nvSpPr>
        <p:spPr>
          <a:xfrm>
            <a:off x="7644384" y="1746504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dim_product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2514600" y="4709160"/>
            <a:ext cx="2011680" cy="1005840"/>
          </a:xfrm>
          <a:prstGeom prst="roundRect">
            <a:avLst>
              <a:gd name="adj" fmla="val 5455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752344" y="4928616"/>
            <a:ext cx="329184" cy="91440"/>
          </a:xfrm>
          <a:prstGeom prst="roundRect">
            <a:avLst>
              <a:gd name="adj" fmla="val 50000"/>
            </a:avLst>
          </a:prstGeom>
          <a:solidFill>
            <a:srgbClr val="1B98A0"/>
          </a:solidFill>
          <a:ln/>
        </p:spPr>
      </p:sp>
      <p:sp>
        <p:nvSpPr>
          <p:cNvPr id="21" name="Text 19"/>
          <p:cNvSpPr/>
          <p:nvPr/>
        </p:nvSpPr>
        <p:spPr>
          <a:xfrm>
            <a:off x="2752344" y="5038344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dim_customer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7406640" y="4709160"/>
            <a:ext cx="2011680" cy="1005840"/>
          </a:xfrm>
          <a:prstGeom prst="roundRect">
            <a:avLst>
              <a:gd name="adj" fmla="val 5455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7644384" y="4928616"/>
            <a:ext cx="329184" cy="91440"/>
          </a:xfrm>
          <a:prstGeom prst="roundRect">
            <a:avLst>
              <a:gd name="adj" fmla="val 50000"/>
            </a:avLst>
          </a:prstGeom>
          <a:solidFill>
            <a:srgbClr val="1B98A0"/>
          </a:solidFill>
          <a:ln/>
        </p:spPr>
      </p:sp>
      <p:sp>
        <p:nvSpPr>
          <p:cNvPr id="24" name="Text 22"/>
          <p:cNvSpPr/>
          <p:nvPr/>
        </p:nvSpPr>
        <p:spPr>
          <a:xfrm>
            <a:off x="7644384" y="5038344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dim_store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548640" y="5623560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grain — “one row per sales line item” — is the single most important design decision: every fact table must state its grain explicitly before any columns are added.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MORE NORMALIZATION STEP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Star vs. snowflake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0607040" cy="1737360"/>
          </a:xfrm>
          <a:prstGeom prst="roundRect">
            <a:avLst>
              <a:gd name="adj" fmla="val 3158"/>
            </a:avLst>
          </a:prstGeom>
          <a:solidFill>
            <a:srgbClr val="EAF5EA"/>
          </a:solidFill>
          <a:ln/>
        </p:spPr>
      </p:sp>
      <p:sp>
        <p:nvSpPr>
          <p:cNvPr id="5" name="Text 3"/>
          <p:cNvSpPr/>
          <p:nvPr/>
        </p:nvSpPr>
        <p:spPr>
          <a:xfrm>
            <a:off x="713232" y="1572768"/>
            <a:ext cx="10277856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 Star: dim_product is flat (denormalized)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dim_product(product_id, product_name, category_name, department_name)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 Snowflake: category is split into its own table (normalized)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dim_product(product_id, product_name, category_id)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dim_category(category_id, category_name, department_name)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48640" y="3429000"/>
            <a:ext cx="106070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Snowflake reduces redundancy (category_name stored once, not per product) at the cost of one more JOIN per query</a:t>
            </a:r>
            <a:endParaRPr lang="en-US" sz="15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recommendation: start with a star schema — it is simpler for analysts to query directly, and storage is cheap. Snowflake only the dimensions that are large and change independently.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 DIMENSION ITSELF CHANGES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Slowly changing dimensions (SCD)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0607040" cy="4846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3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dimension row is not always permanent — a customer moves city, a product changes category. What should the warehouse do?</a:t>
            </a:r>
            <a:endParaRPr lang="en-US" sz="143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3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1 — overwrite the old value</a:t>
            </a:r>
            <a:endParaRPr lang="en-US" sz="1430" dirty="0"/>
          </a:p>
          <a:p>
            <a:pPr lvl="2" marL="10287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3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Simple, but loses history: you can no longer ask “what was true at the time of that sale?”</a:t>
            </a:r>
            <a:endParaRPr lang="en-US" sz="143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3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2 — insert a new row with a new surrogate key and a valid date range</a:t>
            </a:r>
            <a:endParaRPr lang="en-US" sz="1430" dirty="0"/>
          </a:p>
          <a:p>
            <a:pPr lvl="2" marL="10287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3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Preserves history: fact rows keep pointing at the dimension row that was valid when the event happened</a:t>
            </a:r>
            <a:endParaRPr lang="en-US" sz="143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3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Choice depends on the question the business actually needs answered — “where does this customer live now” (Type 1) vs. “where did this customer live at time of purchase” (Type 2)</a:t>
            </a:r>
            <a:endParaRPr lang="en-US" sz="143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Dimensional modeling — summary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51560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OLTP schemas are normalized for write speed; dimensional models denormalize for analytical read speed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fact table measures events at a defined grain; dimension tables describe the who/what/when/where around them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 schema: flat dimensions, simplest to query. Snowflake: normalized dimensions, less redundancy, more joins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Slowly changing dimensions (Type 1 overwrite vs. Type 2 history-preserving) decide whether history survives a dimension update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2 (extended)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ECB0F-08F8-45F0-85FB-C61EC7654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catalog for data lakes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91DCA29-3904-4B58-8ED4-0C86C45706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is the source of this data?</a:t>
            </a:r>
          </a:p>
          <a:p>
            <a:r>
              <a:rPr lang="en-US" dirty="0"/>
              <a:t>Where is this data used?</a:t>
            </a:r>
          </a:p>
          <a:p>
            <a:r>
              <a:rPr lang="en-US" dirty="0"/>
              <a:t>Who is the owner of the data?</a:t>
            </a:r>
          </a:p>
          <a:p>
            <a:r>
              <a:rPr lang="en-US" dirty="0"/>
              <a:t>How often is this data updated?</a:t>
            </a:r>
          </a:p>
          <a:p>
            <a:r>
              <a:rPr lang="en-US" dirty="0"/>
              <a:t>Good practice in terms of data governance</a:t>
            </a:r>
          </a:p>
          <a:p>
            <a:r>
              <a:rPr lang="en-US" dirty="0"/>
              <a:t>Ensures reproducibility</a:t>
            </a:r>
          </a:p>
          <a:p>
            <a:r>
              <a:rPr lang="en-US" dirty="0"/>
              <a:t>No catalog --&gt; data swamp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CCEFA62-3AA4-47D9-AD6B-9511918C3A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Good practice for any data storage</a:t>
            </a:r>
          </a:p>
          <a:p>
            <a:r>
              <a:rPr lang="en-US" dirty="0"/>
              <a:t>solution</a:t>
            </a:r>
          </a:p>
          <a:p>
            <a:r>
              <a:rPr lang="en-US" dirty="0"/>
              <a:t>Reliability</a:t>
            </a:r>
          </a:p>
          <a:p>
            <a:r>
              <a:rPr lang="en-US" dirty="0"/>
              <a:t>Autonomy</a:t>
            </a:r>
          </a:p>
          <a:p>
            <a:r>
              <a:rPr lang="en-US" dirty="0"/>
              <a:t>Scalability</a:t>
            </a:r>
          </a:p>
          <a:p>
            <a:r>
              <a:rPr lang="en-US" dirty="0"/>
              <a:t>Speed</a:t>
            </a:r>
          </a:p>
        </p:txBody>
      </p:sp>
    </p:spTree>
    <p:extLst>
      <p:ext uri="{BB962C8B-B14F-4D97-AF65-F5344CB8AC3E}">
        <p14:creationId xmlns:p14="http://schemas.microsoft.com/office/powerpoint/2010/main" val="2546674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5448</TotalTime>
  <Words>2378</Words>
  <Application>Microsoft Office PowerPoint</Application>
  <PresentationFormat>Widescreen</PresentationFormat>
  <Paragraphs>422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71" baseType="lpstr">
      <vt:lpstr>Arial</vt:lpstr>
      <vt:lpstr>Calibri</vt:lpstr>
      <vt:lpstr>Calibri Light</vt:lpstr>
      <vt:lpstr>Consolas</vt:lpstr>
      <vt:lpstr>Courier New</vt:lpstr>
      <vt:lpstr>Impact</vt:lpstr>
      <vt:lpstr>Karla</vt:lpstr>
      <vt:lpstr>Mangal</vt:lpstr>
      <vt:lpstr>Monotype Sorts</vt:lpstr>
      <vt:lpstr>Times New Roman</vt:lpstr>
      <vt:lpstr>Wingdings</vt:lpstr>
      <vt:lpstr>Office Theme</vt:lpstr>
      <vt:lpstr>Data Engineering</vt:lpstr>
      <vt:lpstr>Part 2 : How data storage works?</vt:lpstr>
      <vt:lpstr>Structured data</vt:lpstr>
      <vt:lpstr>Semi-structured data</vt:lpstr>
      <vt:lpstr>JSON file</vt:lpstr>
      <vt:lpstr>Unstructured data</vt:lpstr>
      <vt:lpstr>Adding some structure</vt:lpstr>
      <vt:lpstr>Data lakes and data warehouses</vt:lpstr>
      <vt:lpstr>Data catalog for data lakes</vt:lpstr>
      <vt:lpstr>Database vs. data warehouse</vt:lpstr>
      <vt:lpstr>Data processing value</vt:lpstr>
      <vt:lpstr>How data engineers process data</vt:lpstr>
      <vt:lpstr>PowerPoint Presentation</vt:lpstr>
      <vt:lpstr>PowerPoint Presentation</vt:lpstr>
      <vt:lpstr>Parallel computing</vt:lpstr>
      <vt:lpstr>PowerPoint Presentation</vt:lpstr>
      <vt:lpstr>PowerPoint Presentation</vt:lpstr>
      <vt:lpstr>OLTP vs. OLAP</vt:lpstr>
      <vt:lpstr>Approaches to OLAP Servers</vt:lpstr>
      <vt:lpstr>MOLAP</vt:lpstr>
      <vt:lpstr>Multidimensional Data</vt:lpstr>
      <vt:lpstr>Operations in Multidimensional Data Model</vt:lpstr>
      <vt:lpstr>A Visual Operation:  Pivot (Rotate)</vt:lpstr>
      <vt:lpstr>ROLAP</vt:lpstr>
      <vt:lpstr>Relational DBMS as Warehouse Server</vt:lpstr>
      <vt:lpstr>HOLAP Servers</vt:lpstr>
      <vt:lpstr>Tools:  Extraction, Transformation, &amp; Load (ETL)</vt:lpstr>
      <vt:lpstr>Cloud computing</vt:lpstr>
      <vt:lpstr>Cloud computing for data storage</vt:lpstr>
      <vt:lpstr>PowerPoint Presentation</vt:lpstr>
      <vt:lpstr>Multicloud</vt:lpstr>
      <vt:lpstr>PowerPoint Presentation</vt:lpstr>
      <vt:lpstr>Data Engineering</vt:lpstr>
      <vt:lpstr>The basic EDA workflow</vt:lpstr>
      <vt:lpstr>Relational Database</vt:lpstr>
      <vt:lpstr>Relational Database</vt:lpstr>
      <vt:lpstr>Scales of Measurement1</vt:lpstr>
      <vt:lpstr>Grammar of Data</vt:lpstr>
      <vt:lpstr>Grammar of Data</vt:lpstr>
      <vt:lpstr>Grammar of Data</vt:lpstr>
      <vt:lpstr>http://chrisalbon.com</vt:lpstr>
      <vt:lpstr>Grammar of Data</vt:lpstr>
      <vt:lpstr>Grammar of Data</vt:lpstr>
      <vt:lpstr>Grammar of Data</vt:lpstr>
      <vt:lpstr>Grammar of Data</vt:lpstr>
      <vt:lpstr>Grammar of Data</vt:lpstr>
      <vt:lpstr>Grammar of Data</vt:lpstr>
      <vt:lpstr>Python web scraping</vt:lpstr>
      <vt:lpstr>Python data scraping</vt:lpstr>
      <vt:lpstr>Python data scraping</vt:lpstr>
      <vt:lpstr>Python data scraping</vt:lpstr>
      <vt:lpstr>HTML</vt:lpstr>
      <vt:lpstr>Developer Tools</vt:lpstr>
      <vt:lpstr>Beautiful Soup</vt:lpstr>
      <vt:lpstr>HTML is a tree</vt:lpstr>
      <vt:lpstr>Demographics table we want</vt:lpstr>
      <vt:lpstr>Table with sole class wikitable</vt:lpstr>
      <vt:lpstr>Beautiful Soup Code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Engineering</dc:title>
  <dc:creator>WARIN WATTANAPORNPROM</dc:creator>
  <cp:lastModifiedBy>WARIN WATTANAPORNPROM</cp:lastModifiedBy>
  <cp:revision>34</cp:revision>
  <dcterms:created xsi:type="dcterms:W3CDTF">2024-10-03T16:42:04Z</dcterms:created>
  <dcterms:modified xsi:type="dcterms:W3CDTF">2024-10-31T17:36:00Z</dcterms:modified>
</cp:coreProperties>
</file>