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2" r:id="rId12"/>
    <p:sldId id="267" r:id="rId13"/>
    <p:sldId id="269" r:id="rId14"/>
    <p:sldId id="270" r:id="rId15"/>
    <p:sldId id="268" r:id="rId16"/>
    <p:sldId id="271" r:id="rId17"/>
    <p:sldId id="272" r:id="rId18"/>
    <p:sldId id="274" r:id="rId19"/>
    <p:sldId id="275" r:id="rId20"/>
    <p:sldId id="273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0" r:id="rId35"/>
    <p:sldId id="291" r:id="rId36"/>
    <p:sldId id="289" r:id="rId37"/>
    <p:sldId id="292" r:id="rId38"/>
    <p:sldId id="293" r:id="rId39"/>
    <p:sldId id="347" r:id="rId40"/>
    <p:sldId id="348" r:id="rId41"/>
    <p:sldId id="349" r:id="rId42"/>
    <p:sldId id="350" r:id="rId43"/>
    <p:sldId id="351" r:id="rId44"/>
    <p:sldId id="352" r:id="rId45"/>
    <p:sldId id="353" r:id="rId46"/>
    <p:sldId id="294" r:id="rId47"/>
    <p:sldId id="295" r:id="rId48"/>
    <p:sldId id="296" r:id="rId49"/>
    <p:sldId id="297" r:id="rId50"/>
    <p:sldId id="299" r:id="rId51"/>
    <p:sldId id="298" r:id="rId52"/>
    <p:sldId id="300" r:id="rId53"/>
    <p:sldId id="301" r:id="rId54"/>
    <p:sldId id="302" r:id="rId55"/>
    <p:sldId id="303" r:id="rId56"/>
    <p:sldId id="304" r:id="rId57"/>
    <p:sldId id="305" r:id="rId58"/>
    <p:sldId id="306" r:id="rId59"/>
    <p:sldId id="307" r:id="rId60"/>
    <p:sldId id="308" r:id="rId61"/>
    <p:sldId id="309" r:id="rId62"/>
    <p:sldId id="310" r:id="rId63"/>
    <p:sldId id="311" r:id="rId64"/>
    <p:sldId id="312" r:id="rId65"/>
    <p:sldId id="314" r:id="rId66"/>
    <p:sldId id="315" r:id="rId67"/>
    <p:sldId id="316" r:id="rId68"/>
    <p:sldId id="317" r:id="rId69"/>
    <p:sldId id="318" r:id="rId70"/>
    <p:sldId id="313" r:id="rId71"/>
    <p:sldId id="319" r:id="rId72"/>
    <p:sldId id="320" r:id="rId73"/>
    <p:sldId id="321" r:id="rId74"/>
    <p:sldId id="322" r:id="rId75"/>
    <p:sldId id="323" r:id="rId76"/>
    <p:sldId id="324" r:id="rId77"/>
    <p:sldId id="325" r:id="rId78"/>
    <p:sldId id="326" r:id="rId79"/>
    <p:sldId id="327" r:id="rId80"/>
    <p:sldId id="328" r:id="rId81"/>
    <p:sldId id="329" r:id="rId82"/>
    <p:sldId id="330" r:id="rId83"/>
    <p:sldId id="331" r:id="rId84"/>
    <p:sldId id="332" r:id="rId85"/>
    <p:sldId id="333" r:id="rId86"/>
    <p:sldId id="334" r:id="rId87"/>
    <p:sldId id="335" r:id="rId88"/>
    <p:sldId id="336" r:id="rId89"/>
    <p:sldId id="337" r:id="rId90"/>
    <p:sldId id="338" r:id="rId91"/>
    <p:sldId id="339" r:id="rId92"/>
    <p:sldId id="340" r:id="rId93"/>
    <p:sldId id="341" r:id="rId94"/>
    <p:sldId id="342" r:id="rId95"/>
    <p:sldId id="343" r:id="rId96"/>
    <p:sldId id="344" r:id="rId97"/>
    <p:sldId id="345" r:id="rId98"/>
    <p:sldId id="346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14" y="1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13A17-6AB5-4F10-A9F9-5DC607C39F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60485-23F1-43C4-AB6E-0D86400051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C84E6D-5F76-48EC-8545-4F27B376D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861C-7FD6-4A6A-8FFF-49FE7E541F27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3116-DB95-4AAA-B3F3-258C1E692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F2786-2D81-4E48-9D66-509C66A6B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59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91BBC-627F-47C5-BA40-994A6CB40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3EF08E-5BBC-4B6D-B05F-D5CDDB674F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B4804-B971-48FB-BBD5-8F5834D9F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861C-7FD6-4A6A-8FFF-49FE7E541F27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FB912D-EBFF-4288-B5B3-37C581610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B231F-4BFF-442C-AFBA-A63F819BF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658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069AAB-6D61-49B9-B20E-E2DD029461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EFAD2F-740F-4EE4-A78E-C23BD04572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51B25D-3D12-408F-AEB3-8A76C6495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861C-7FD6-4A6A-8FFF-49FE7E541F27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7C6DEE-AF27-44AF-B340-DA215CBFB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0FF35-BF65-4AEA-A3AF-3EFB3E776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277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50C0F-7EC6-4469-AF7D-36F8852C1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98B1E-22B4-4826-ABDD-2006019241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9638EC-CA3D-41E9-8BB3-13E0E00F8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861C-7FD6-4A6A-8FFF-49FE7E541F27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4C5327-E1CC-4B91-BAF2-CA1A1F2DC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2C805-06D1-434F-B702-249369D8B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552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95EC9-95F4-4395-BFEC-871ED3504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52F28-6C4A-414E-87BD-0CD15177D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A03BE9-7607-4F82-8209-C3B53BDFD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861C-7FD6-4A6A-8FFF-49FE7E541F27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89AAE-B9D6-4FE2-881B-E7650A3EF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9AC983-A8F1-4DB0-953E-1ED8E887B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641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0E605-8FAE-4D63-9467-1257FDD81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3AC0B-68FF-4174-A651-62E87BBE09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2E6E1E-8FAA-4972-BDDA-0E31E8C38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761758-9BA1-483A-8ED7-866D054FF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861C-7FD6-4A6A-8FFF-49FE7E541F27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80C70F-E991-40E6-A3FD-E29A6E546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50AAB8-5CD4-4643-8873-263F684E9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753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F34D8-F7F0-4255-AEE1-69330B72E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C969E3-2624-4A73-948F-B0CA20745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E52329-7362-4712-9535-B6FF407F10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B0FDE-3A16-46CA-900C-D4FE384E23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064D30-A0FB-4B8B-B504-C4066A5738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B6F009-128D-4B96-B8C6-C6B42E4D0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861C-7FD6-4A6A-8FFF-49FE7E541F27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7A8456-791D-4C85-A87A-067EBBBBA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56262-E184-420B-B537-D05C0A5F9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009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D74FA-0CC3-45E0-A822-04C49900F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4C501C-2F77-4329-9E5D-33893D4C2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861C-7FD6-4A6A-8FFF-49FE7E541F27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F5BE8E-0762-407E-8C58-24823F0B9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AD46E6-DE79-4365-9958-8AD858307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392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F944F1-4C37-4963-85AB-02A0D8988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861C-7FD6-4A6A-8FFF-49FE7E541F27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B1E3D5-3C74-4601-A399-E1E6A33FE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93F655-FAA8-4140-BB2E-B1EA6BFAD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040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E5141-2D87-40A2-867E-9353FDD9C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8E20E-798D-4764-80ED-0F527AFE5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028AAC-51DC-46C4-B0F9-D1D61A094E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7EA7FF-D757-4568-B6F8-DDA382C08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861C-7FD6-4A6A-8FFF-49FE7E541F27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6EB4A3-4E4E-49A7-B372-F77823993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B81DB7-0A22-405D-9AA4-61CAA485A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60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31321-D079-4DEB-A41F-D65690250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888BFB-019E-4AE4-86CE-F442BCF8E0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CDA33D-F2D7-4D19-BBF3-96F19D4560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41B168-6DE2-4930-9EAA-299DF66E8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861C-7FD6-4A6A-8FFF-49FE7E541F27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15818-61CE-4436-92DB-4E6F780A9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61328C-AD57-4EE7-81B8-AA0C34A2D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166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AE8455-BA45-41A2-905F-BF4DC87D7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E86700-79BD-40EC-8735-2EC740A21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27B232-4AD7-4698-9BD3-136A3F6DE2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3861C-7FD6-4A6A-8FFF-49FE7E541F27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731D6-D39B-4087-A680-B1AC2084E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23EE12-035C-4A24-B82D-BB7A651F9E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38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7BCDB-1998-447B-B5E4-F7F8023144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Data Engineering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BFE758-26A5-4223-98AB-CB155F24F1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Warin Wattanapornprom PhD.</a:t>
            </a:r>
          </a:p>
        </p:txBody>
      </p:sp>
    </p:spTree>
    <p:extLst>
      <p:ext uri="{BB962C8B-B14F-4D97-AF65-F5344CB8AC3E}">
        <p14:creationId xmlns:p14="http://schemas.microsoft.com/office/powerpoint/2010/main" val="3464114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D150B-50B9-4851-B0AA-31E73D3E8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Data workflow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D7B3B1-4CE6-4F2D-9E46-204F5C01A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951709"/>
            <a:ext cx="10972800" cy="3424844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8492CC4-4425-4946-BFCB-F6B25F01DC70}"/>
              </a:ext>
            </a:extLst>
          </p:cNvPr>
          <p:cNvSpPr/>
          <p:nvPr/>
        </p:nvSpPr>
        <p:spPr>
          <a:xfrm>
            <a:off x="609600" y="1951709"/>
            <a:ext cx="2516777" cy="3517274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07360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6D377-8197-43D5-A05D-E52B4D935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Sensor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D2D0C-DB29-436F-83C4-F31C54E45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Derived from </a:t>
            </a:r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airflow.sensors.base_sensor_operator</a:t>
            </a:r>
            <a:endParaRPr lang="en-US" dirty="0">
              <a:solidFill>
                <a:schemeClr val="accent1"/>
              </a:solidFill>
              <a:latin typeface="Consolas" panose="020B0609020204030204" pitchFamily="49" charset="0"/>
            </a:endParaRPr>
          </a:p>
          <a:p>
            <a:r>
              <a:rPr lang="en-US" dirty="0"/>
              <a:t>Sensor arguments:</a:t>
            </a:r>
          </a:p>
          <a:p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mode</a:t>
            </a:r>
            <a:r>
              <a:rPr lang="en-US" dirty="0"/>
              <a:t> - How to check for the condition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mode='poke'</a:t>
            </a:r>
            <a:r>
              <a:rPr lang="en-US" dirty="0"/>
              <a:t> - The default, run repeatedly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mode='reschedule'</a:t>
            </a:r>
            <a:r>
              <a:rPr lang="en-US" dirty="0"/>
              <a:t> - Give up task slot and try again later</a:t>
            </a:r>
          </a:p>
          <a:p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poke_interval</a:t>
            </a:r>
            <a:r>
              <a:rPr lang="en-US" dirty="0"/>
              <a:t> - How often to wait between checks</a:t>
            </a:r>
          </a:p>
          <a:p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timeout</a:t>
            </a:r>
            <a:r>
              <a:rPr lang="en-US" dirty="0"/>
              <a:t> - How long to wait before failing task</a:t>
            </a:r>
          </a:p>
          <a:p>
            <a:r>
              <a:rPr lang="en-US" dirty="0"/>
              <a:t>Also includes normal operator attributes</a:t>
            </a:r>
          </a:p>
        </p:txBody>
      </p:sp>
    </p:spTree>
    <p:extLst>
      <p:ext uri="{BB962C8B-B14F-4D97-AF65-F5344CB8AC3E}">
        <p14:creationId xmlns:p14="http://schemas.microsoft.com/office/powerpoint/2010/main" val="95522515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ED7D4-8337-470C-87F6-E8ECC3352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sensor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66DB7-5709-4DA3-ACF3-388951FE7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part of the </a:t>
            </a:r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airflow.sensors</a:t>
            </a:r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 </a:t>
            </a:r>
            <a:r>
              <a:rPr lang="en-US" dirty="0"/>
              <a:t>library</a:t>
            </a:r>
          </a:p>
          <a:p>
            <a:r>
              <a:rPr lang="en-US" dirty="0"/>
              <a:t>Checks for the existence of a file at a certain location</a:t>
            </a:r>
          </a:p>
          <a:p>
            <a:r>
              <a:rPr lang="en-US" dirty="0"/>
              <a:t>Can also check if any files exist within a directory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B4D0CD-CC28-4D42-AA6F-10A65E2D057D}"/>
              </a:ext>
            </a:extLst>
          </p:cNvPr>
          <p:cNvSpPr/>
          <p:nvPr/>
        </p:nvSpPr>
        <p:spPr>
          <a:xfrm>
            <a:off x="838200" y="3718785"/>
            <a:ext cx="9509760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airflow.sensors.filesystem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nsolas" panose="020B0609020204030204" pitchFamily="49" charset="0"/>
              </a:rPr>
              <a:t>import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FileSensor</a:t>
            </a:r>
            <a:endParaRPr lang="en-US" dirty="0">
              <a:solidFill>
                <a:srgbClr val="05192D"/>
              </a:solidFill>
              <a:latin typeface="Consolas" panose="020B0609020204030204" pitchFamily="49" charset="0"/>
            </a:endParaRPr>
          </a:p>
          <a:p>
            <a:endParaRPr lang="en-US" dirty="0">
              <a:solidFill>
                <a:srgbClr val="05192D"/>
              </a:solidFill>
              <a:latin typeface="Consolas" panose="020B0609020204030204" pitchFamily="49" charset="0"/>
            </a:endParaRPr>
          </a:p>
          <a:p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file_sensor_task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 =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FileSensor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task_id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file_sense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		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filepath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'salesdata.csv'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		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poke_interval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300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		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dag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sales_report_dag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</a:t>
            </a:r>
          </a:p>
          <a:p>
            <a:endParaRPr lang="en-US" dirty="0">
              <a:solidFill>
                <a:srgbClr val="05192D"/>
              </a:solidFill>
              <a:latin typeface="Consolas" panose="020B0609020204030204" pitchFamily="49" charset="0"/>
            </a:endParaRPr>
          </a:p>
          <a:p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init_sales_cleanup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 &gt;&gt;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file_sensor_task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 &gt;&gt;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generate_report</a:t>
            </a:r>
            <a:endParaRPr lang="en-US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81256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32F74-C3F5-4D7C-9EFA-5F9FFB1E2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sensors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6CD15-D364-47B9-BF58-FDC17A6DF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ExternalTaskSensor</a:t>
            </a:r>
            <a:r>
              <a:rPr lang="en-US" dirty="0"/>
              <a:t> - wait for a task in another DAG to complete</a:t>
            </a:r>
          </a:p>
          <a:p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HttpSensor</a:t>
            </a:r>
            <a:r>
              <a:rPr lang="en-US" dirty="0"/>
              <a:t> - Request a web URL and check for content</a:t>
            </a:r>
          </a:p>
          <a:p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SqlSensor</a:t>
            </a:r>
            <a:r>
              <a:rPr lang="en-US" dirty="0"/>
              <a:t> - Runs a SQL query to check for content</a:t>
            </a:r>
          </a:p>
          <a:p>
            <a:r>
              <a:rPr lang="en-US" dirty="0"/>
              <a:t>Many others in </a:t>
            </a:r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airflow.sensors</a:t>
            </a:r>
            <a:r>
              <a:rPr lang="en-US" dirty="0"/>
              <a:t> and </a:t>
            </a:r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airflow.providers</a:t>
            </a:r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.*.sensors</a:t>
            </a:r>
          </a:p>
        </p:txBody>
      </p:sp>
    </p:spTree>
    <p:extLst>
      <p:ext uri="{BB962C8B-B14F-4D97-AF65-F5344CB8AC3E}">
        <p14:creationId xmlns:p14="http://schemas.microsoft.com/office/powerpoint/2010/main" val="318355990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32463-92B0-4F0A-81AC-BB5969277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sensors?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881DC-3715-4623-97B3-FF129E9FD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a sensor...</a:t>
            </a:r>
          </a:p>
          <a:p>
            <a:r>
              <a:rPr lang="en-US" dirty="0"/>
              <a:t>Uncertain when it will be true</a:t>
            </a:r>
          </a:p>
          <a:p>
            <a:r>
              <a:rPr lang="en-US" dirty="0"/>
              <a:t>If failure not immediately desired</a:t>
            </a:r>
          </a:p>
          <a:p>
            <a:r>
              <a:rPr lang="en-US" dirty="0"/>
              <a:t>To add task repetition without loops</a:t>
            </a:r>
          </a:p>
        </p:txBody>
      </p:sp>
    </p:spTree>
    <p:extLst>
      <p:ext uri="{BB962C8B-B14F-4D97-AF65-F5344CB8AC3E}">
        <p14:creationId xmlns:p14="http://schemas.microsoft.com/office/powerpoint/2010/main" val="295324469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C8941-B704-4CF3-A916-648BC162B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Airflow executors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87521E-D7A6-46B6-B7DF-82DD3A58D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is an executor?</a:t>
            </a:r>
          </a:p>
          <a:p>
            <a:r>
              <a:rPr lang="en-US" dirty="0"/>
              <a:t>Executors run tasks</a:t>
            </a:r>
          </a:p>
          <a:p>
            <a:r>
              <a:rPr lang="en-US" dirty="0"/>
              <a:t>Different executors handle running the tasks differently</a:t>
            </a:r>
          </a:p>
          <a:p>
            <a:r>
              <a:rPr lang="en-US" dirty="0"/>
              <a:t>Example executors:</a:t>
            </a:r>
          </a:p>
          <a:p>
            <a:pPr lvl="1"/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SequentialExecutor</a:t>
            </a:r>
            <a:endParaRPr lang="en-US" dirty="0">
              <a:solidFill>
                <a:schemeClr val="accent1"/>
              </a:solidFill>
              <a:latin typeface="Consolas" panose="020B0609020204030204" pitchFamily="49" charset="0"/>
            </a:endParaRPr>
          </a:p>
          <a:p>
            <a:pPr lvl="1"/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LocalExecutor</a:t>
            </a:r>
            <a:endParaRPr lang="en-US" dirty="0">
              <a:solidFill>
                <a:schemeClr val="accent1"/>
              </a:solidFill>
              <a:latin typeface="Consolas" panose="020B0609020204030204" pitchFamily="49" charset="0"/>
            </a:endParaRPr>
          </a:p>
          <a:p>
            <a:pPr lvl="1"/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KubernetesExecutor</a:t>
            </a:r>
            <a:endParaRPr lang="en-US" dirty="0">
              <a:solidFill>
                <a:schemeClr val="accent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12435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5053E-1DB5-4CE6-A024-0C77AB010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SequentialExecutor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16EE2-667A-4495-9F03-225EE6C23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default Airflow executor</a:t>
            </a:r>
          </a:p>
          <a:p>
            <a:r>
              <a:rPr lang="en-US" dirty="0"/>
              <a:t>Runs one task at a time</a:t>
            </a:r>
          </a:p>
          <a:p>
            <a:r>
              <a:rPr lang="en-US" dirty="0"/>
              <a:t>Useful for debugging</a:t>
            </a:r>
          </a:p>
          <a:p>
            <a:r>
              <a:rPr lang="en-US" dirty="0"/>
              <a:t>While functional, not really recommended for production</a:t>
            </a:r>
          </a:p>
        </p:txBody>
      </p:sp>
    </p:spTree>
    <p:extLst>
      <p:ext uri="{BB962C8B-B14F-4D97-AF65-F5344CB8AC3E}">
        <p14:creationId xmlns:p14="http://schemas.microsoft.com/office/powerpoint/2010/main" val="5330788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BD47B-EE57-4D8F-B8E3-4EA4A0F52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LocalExecutor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584A80-3E5D-4D23-BBBE-9D4F8F32F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Runs on a single system</a:t>
            </a:r>
          </a:p>
          <a:p>
            <a:r>
              <a:rPr lang="en-US" dirty="0"/>
              <a:t>Treats tasks as processes</a:t>
            </a:r>
          </a:p>
          <a:p>
            <a:r>
              <a:rPr lang="en-US" i="1" dirty="0">
                <a:solidFill>
                  <a:srgbClr val="C00000"/>
                </a:solidFill>
              </a:rPr>
              <a:t>Parallelism</a:t>
            </a:r>
            <a:r>
              <a:rPr lang="en-US" dirty="0"/>
              <a:t> defined by the user</a:t>
            </a:r>
          </a:p>
          <a:p>
            <a:r>
              <a:rPr lang="en-US" dirty="0"/>
              <a:t>Can utilize all resources of a given host system</a:t>
            </a:r>
          </a:p>
        </p:txBody>
      </p:sp>
    </p:spTree>
    <p:extLst>
      <p:ext uri="{BB962C8B-B14F-4D97-AF65-F5344CB8AC3E}">
        <p14:creationId xmlns:p14="http://schemas.microsoft.com/office/powerpoint/2010/main" val="324841021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6C58C-7204-4807-B62D-29F566D6E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KubernetesExecutor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FBC9A-FAE9-474A-B8F2-DC9C7F93A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Uses a Kubernetes as task manager</a:t>
            </a:r>
          </a:p>
          <a:p>
            <a:r>
              <a:rPr lang="en-US" dirty="0"/>
              <a:t>Multiple worker systems can be defined</a:t>
            </a:r>
          </a:p>
          <a:p>
            <a:r>
              <a:rPr lang="en-US" dirty="0"/>
              <a:t>Is significantly more difficult to setup &amp; configure</a:t>
            </a:r>
          </a:p>
          <a:p>
            <a:r>
              <a:rPr lang="en-US" dirty="0"/>
              <a:t>Extremely powerful method for organizations with extensive workflows</a:t>
            </a:r>
          </a:p>
        </p:txBody>
      </p:sp>
    </p:spTree>
    <p:extLst>
      <p:ext uri="{BB962C8B-B14F-4D97-AF65-F5344CB8AC3E}">
        <p14:creationId xmlns:p14="http://schemas.microsoft.com/office/powerpoint/2010/main" val="23115032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4A697-CAF3-4024-AD1A-C402D53DC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Determine your executor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442F2-F376-4F11-BBB9-6BEA4A63A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Via the 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</a:rPr>
              <a:t>airflow.cfg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 </a:t>
            </a:r>
            <a:r>
              <a:rPr lang="en-US" dirty="0"/>
              <a:t>file</a:t>
            </a:r>
          </a:p>
          <a:p>
            <a:r>
              <a:rPr lang="en-US" dirty="0"/>
              <a:t>Look for the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executor= </a:t>
            </a:r>
            <a:r>
              <a:rPr lang="en-US" dirty="0"/>
              <a:t>line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2B9910-FF17-44DE-BCAD-10830C07D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254" y="3429000"/>
            <a:ext cx="8811491" cy="106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29159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7373B-0938-436C-9DC8-693E9A0C2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Determine your executor #2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B40E3A-4E6E-48DD-A7F6-11594A2B7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Via the first few lines of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airflow info</a:t>
            </a:r>
          </a:p>
          <a:p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executor | 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</a:rPr>
              <a:t>SequentialExecutor</a:t>
            </a:r>
            <a:endParaRPr lang="en-US" dirty="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D412A8-F619-42D0-8328-86F285D53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960" y="3153849"/>
            <a:ext cx="9022080" cy="275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13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39BBD-A4D7-4CF9-966F-EBB754774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Data engineers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284A9-34D1-4C30-B5C3-07C800990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Data engineers deliver:</a:t>
            </a:r>
          </a:p>
          <a:p>
            <a:r>
              <a:rPr lang="en-US" dirty="0"/>
              <a:t>the correct data</a:t>
            </a:r>
          </a:p>
          <a:p>
            <a:r>
              <a:rPr lang="en-US" dirty="0"/>
              <a:t>in the right form</a:t>
            </a:r>
          </a:p>
          <a:p>
            <a:r>
              <a:rPr lang="en-US" dirty="0"/>
              <a:t>to the right people</a:t>
            </a:r>
          </a:p>
          <a:p>
            <a:r>
              <a:rPr lang="en-US" dirty="0"/>
              <a:t>as efficiently as possible</a:t>
            </a:r>
          </a:p>
        </p:txBody>
      </p:sp>
    </p:spTree>
    <p:extLst>
      <p:ext uri="{BB962C8B-B14F-4D97-AF65-F5344CB8AC3E}">
        <p14:creationId xmlns:p14="http://schemas.microsoft.com/office/powerpoint/2010/main" val="13552238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4A2EC-2EE7-49DF-A6DC-DCCCC7A8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Debugging and troubleshooting in Airflow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8E8EA-7DB0-405F-A34C-FA234E5EA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Typical issues...</a:t>
            </a:r>
          </a:p>
          <a:p>
            <a:r>
              <a:rPr lang="en-US" dirty="0"/>
              <a:t>DAG won't run on schedule</a:t>
            </a:r>
          </a:p>
          <a:p>
            <a:r>
              <a:rPr lang="en-US" dirty="0"/>
              <a:t>DAG won't load</a:t>
            </a:r>
          </a:p>
          <a:p>
            <a:r>
              <a:rPr lang="en-US" dirty="0"/>
              <a:t>Syntax errors</a:t>
            </a:r>
          </a:p>
        </p:txBody>
      </p:sp>
    </p:spTree>
    <p:extLst>
      <p:ext uri="{BB962C8B-B14F-4D97-AF65-F5344CB8AC3E}">
        <p14:creationId xmlns:p14="http://schemas.microsoft.com/office/powerpoint/2010/main" val="276951691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D814A-7B61-4867-B8CB-723FE1E80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 won't run on 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A2EAA-932E-4BB0-B772-0005901CD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Check if scheduler is running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Fix by running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airflow scheduler </a:t>
            </a:r>
            <a:r>
              <a:rPr lang="en-US" dirty="0"/>
              <a:t>from the command-line.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34CFC2-F05B-4AC9-BA1A-CB24D04F6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2320" y="2367177"/>
            <a:ext cx="5547360" cy="282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15950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534C1-B59B-4F7E-8649-E47AC6294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 won't run on schedule (part 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7A456-10BE-4B5D-A2F3-B82A87D688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 least one 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</a:rPr>
              <a:t>schedule_interval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 </a:t>
            </a:r>
            <a:r>
              <a:rPr lang="en-US" dirty="0"/>
              <a:t>hasn't passed.</a:t>
            </a:r>
          </a:p>
          <a:p>
            <a:pPr lvl="1"/>
            <a:r>
              <a:rPr lang="en-US" dirty="0"/>
              <a:t>Modify the attributes to meet your requirements.</a:t>
            </a:r>
          </a:p>
          <a:p>
            <a:endParaRPr lang="en-US" dirty="0"/>
          </a:p>
          <a:p>
            <a:r>
              <a:rPr lang="en-US" dirty="0"/>
              <a:t>Not enough tasks free within the executor to run.</a:t>
            </a:r>
          </a:p>
          <a:p>
            <a:pPr lvl="1"/>
            <a:r>
              <a:rPr lang="en-US" dirty="0"/>
              <a:t>Change executor type</a:t>
            </a:r>
          </a:p>
          <a:p>
            <a:pPr lvl="1"/>
            <a:r>
              <a:rPr lang="en-US" dirty="0"/>
              <a:t>Add system resources</a:t>
            </a:r>
          </a:p>
          <a:p>
            <a:pPr lvl="1"/>
            <a:r>
              <a:rPr lang="en-US" dirty="0"/>
              <a:t>Add more systems</a:t>
            </a:r>
          </a:p>
          <a:p>
            <a:pPr lvl="1"/>
            <a:r>
              <a:rPr lang="en-US" dirty="0"/>
              <a:t>Change DAG scheduling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13599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AFE3C-8AE1-4827-9479-2559AF6D0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 won't 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F8958-C559-44F2-8D7C-2A6DEB1491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DAG not in web UI</a:t>
            </a:r>
          </a:p>
          <a:p>
            <a:r>
              <a:rPr lang="en-US" dirty="0"/>
              <a:t>DAG not in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airflow 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</a:rPr>
              <a:t>dags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 list</a:t>
            </a:r>
          </a:p>
          <a:p>
            <a:pPr marL="0" indent="0">
              <a:buNone/>
            </a:pPr>
            <a:r>
              <a:rPr lang="en-US" dirty="0"/>
              <a:t>Possible solutions</a:t>
            </a:r>
          </a:p>
          <a:p>
            <a:r>
              <a:rPr lang="en-US" dirty="0"/>
              <a:t>Verify DAG file is in correct folder</a:t>
            </a:r>
          </a:p>
          <a:p>
            <a:r>
              <a:rPr lang="en-US" dirty="0"/>
              <a:t>Determine the DAGs folder via 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</a:rPr>
              <a:t>airflow.cfg</a:t>
            </a:r>
            <a:endParaRPr lang="en-US" dirty="0">
              <a:solidFill>
                <a:srgbClr val="C00000"/>
              </a:solidFill>
              <a:latin typeface="Consolas" panose="020B0609020204030204" pitchFamily="49" charset="0"/>
            </a:endParaRPr>
          </a:p>
          <a:p>
            <a:r>
              <a:rPr lang="en-US" dirty="0"/>
              <a:t>Note, the folder must be an absolute path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254F3A-7ED3-454E-8CC9-73A1F0BE2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367" y="4829892"/>
            <a:ext cx="9709265" cy="177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88991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522C1-4D76-4E8A-84D9-CD6B87D4A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DD1FA-63AF-4BE4-B488-68C1DA363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most common reason a DAG file won't appear</a:t>
            </a:r>
          </a:p>
          <a:p>
            <a:r>
              <a:rPr lang="en-US" dirty="0"/>
              <a:t>Sometimes difficult to find errors in DAG</a:t>
            </a:r>
          </a:p>
          <a:p>
            <a:r>
              <a:rPr lang="en-US" dirty="0"/>
              <a:t>Two quick methods:</a:t>
            </a:r>
          </a:p>
          <a:p>
            <a:pPr lvl="1"/>
            <a:r>
              <a:rPr lang="en-US" dirty="0"/>
              <a:t>Run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airflow 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</a:rPr>
              <a:t>dags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 list-import-errors</a:t>
            </a:r>
          </a:p>
          <a:p>
            <a:pPr lvl="1"/>
            <a:r>
              <a:rPr lang="en-US" dirty="0"/>
              <a:t>Run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python3 &lt;dagfile.py&gt;</a:t>
            </a:r>
          </a:p>
        </p:txBody>
      </p:sp>
    </p:spTree>
    <p:extLst>
      <p:ext uri="{BB962C8B-B14F-4D97-AF65-F5344CB8AC3E}">
        <p14:creationId xmlns:p14="http://schemas.microsoft.com/office/powerpoint/2010/main" val="223027511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4EBE1-5BDB-4713-991A-3C0EC103F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airflow </a:t>
            </a:r>
            <a:r>
              <a:rPr lang="en-US" dirty="0" err="1"/>
              <a:t>dags</a:t>
            </a:r>
            <a:r>
              <a:rPr lang="en-US" dirty="0"/>
              <a:t> list-import-errors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9D0BF11-E92C-466F-AA18-C5E47366C0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22001"/>
            <a:ext cx="10515600" cy="276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04064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23006-CCCF-410D-B490-441F31204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the Python interpreter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CF290-0FA1-4A39-AA11-04974C6A5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python3 dagfile.py</a:t>
            </a:r>
            <a:r>
              <a:rPr lang="en-US" dirty="0"/>
              <a:t> :</a:t>
            </a:r>
          </a:p>
          <a:p>
            <a:pPr marL="0" indent="0">
              <a:buNone/>
            </a:pPr>
            <a:r>
              <a:rPr lang="en-US" dirty="0"/>
              <a:t>With errors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Without errors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6AA0B2-9FF3-4F6D-9A6A-F9F3B62E4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145" y="2904506"/>
            <a:ext cx="7647709" cy="13799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A10B19-806C-4E74-BF10-8D0F1B581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9882" y="5055729"/>
            <a:ext cx="8512233" cy="61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58359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10D3D-9BCE-42B6-A73B-9B4E5FC91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SLAs and reporting in Airflow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D3BD6-BCB3-4FFB-B44B-E50AE1240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is an SLA?</a:t>
            </a:r>
          </a:p>
          <a:p>
            <a:r>
              <a:rPr lang="en-US" dirty="0"/>
              <a:t>An SLA stands for </a:t>
            </a:r>
            <a:r>
              <a:rPr lang="en-US" dirty="0">
                <a:solidFill>
                  <a:srgbClr val="C00000"/>
                </a:solidFill>
              </a:rPr>
              <a:t>Service Level Agreement</a:t>
            </a:r>
          </a:p>
          <a:p>
            <a:r>
              <a:rPr lang="en-US" dirty="0"/>
              <a:t>Within Airflow, the amount of time a task or a DAG should require to run</a:t>
            </a:r>
          </a:p>
          <a:p>
            <a:r>
              <a:rPr lang="en-US" dirty="0"/>
              <a:t>An SLA Miss is any time the task / DAG does not meet the expected timing</a:t>
            </a:r>
          </a:p>
          <a:p>
            <a:r>
              <a:rPr lang="en-US" dirty="0"/>
              <a:t>If an SLA is missed, an email is sent out and a log is stored.</a:t>
            </a:r>
          </a:p>
          <a:p>
            <a:r>
              <a:rPr lang="en-US" dirty="0"/>
              <a:t>You can view SLA misses in the web UI.</a:t>
            </a:r>
          </a:p>
        </p:txBody>
      </p:sp>
    </p:spTree>
    <p:extLst>
      <p:ext uri="{BB962C8B-B14F-4D97-AF65-F5344CB8AC3E}">
        <p14:creationId xmlns:p14="http://schemas.microsoft.com/office/powerpoint/2010/main" val="253125572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CB105-BF31-4CDF-8FEE-CF9396663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SLA Misses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54D6271-13B4-4F32-83BA-247AEBE27E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9108" y="1825625"/>
            <a:ext cx="1049378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85628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FF55E-9998-44CD-8C36-8076DD8E3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SLAs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2BE71-B5FE-4F86-975D-D4BED0EE23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 the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</a:rPr>
              <a:t>sla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'</a:t>
            </a:r>
            <a:r>
              <a:rPr lang="en-US" dirty="0"/>
              <a:t> argument on the task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On the 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</a:rPr>
              <a:t>default_args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 </a:t>
            </a:r>
            <a:r>
              <a:rPr lang="en-US" dirty="0"/>
              <a:t>dictionary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0E2FC6-96E1-4067-9259-DF2CAFE7E62C}"/>
              </a:ext>
            </a:extLst>
          </p:cNvPr>
          <p:cNvSpPr/>
          <p:nvPr/>
        </p:nvSpPr>
        <p:spPr>
          <a:xfrm>
            <a:off x="838199" y="2515327"/>
            <a:ext cx="10515601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task1 =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BashOperator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task_id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sla_task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	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bash_command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'runcode.sh'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	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sla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timedelta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(seconds=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30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	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dag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dag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9522A2-370D-4468-9DDD-709D8C31EB7F}"/>
              </a:ext>
            </a:extLst>
          </p:cNvPr>
          <p:cNvSpPr/>
          <p:nvPr/>
        </p:nvSpPr>
        <p:spPr>
          <a:xfrm>
            <a:off x="838199" y="4540295"/>
            <a:ext cx="10515600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default_args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={</a:t>
            </a:r>
          </a:p>
          <a:p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sla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: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timedelta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(minutes=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20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),</a:t>
            </a:r>
          </a:p>
          <a:p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start_date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: datetime(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2023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2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20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}</a:t>
            </a:r>
          </a:p>
          <a:p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dag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 = DAG(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sla_dag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default_args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default_args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</a:t>
            </a:r>
            <a:endParaRPr lang="en-US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436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8ECB7-DC47-4DD9-9537-4C8024741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 data engineer's responsibilities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2C0A46-975C-4BC9-B909-4F62147A7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Ingest data from different sources</a:t>
            </a:r>
          </a:p>
          <a:p>
            <a:r>
              <a:rPr lang="en-US" dirty="0"/>
              <a:t>Optimize databases for analysis</a:t>
            </a:r>
          </a:p>
          <a:p>
            <a:r>
              <a:rPr lang="en-US" dirty="0"/>
              <a:t>Remove corrupted data</a:t>
            </a:r>
          </a:p>
          <a:p>
            <a:r>
              <a:rPr lang="en-US" dirty="0"/>
              <a:t>Develop, construct, test and maintain data architectures</a:t>
            </a:r>
          </a:p>
          <a:p>
            <a:r>
              <a:rPr lang="en-US" dirty="0"/>
              <a:t>Implementing ETL processes to extract, transform, and load data</a:t>
            </a:r>
          </a:p>
          <a:p>
            <a:r>
              <a:rPr lang="en-US" dirty="0"/>
              <a:t>Ensuring data quality, consistency, and security</a:t>
            </a:r>
          </a:p>
          <a:p>
            <a:r>
              <a:rPr lang="en-US" dirty="0"/>
              <a:t>Working with data scientists and analysts to support their data needs</a:t>
            </a:r>
          </a:p>
        </p:txBody>
      </p:sp>
    </p:spTree>
    <p:extLst>
      <p:ext uri="{BB962C8B-B14F-4D97-AF65-F5344CB8AC3E}">
        <p14:creationId xmlns:p14="http://schemas.microsoft.com/office/powerpoint/2010/main" val="3012106695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E5041-58E2-422E-AA35-FDA989E19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timedelta</a:t>
            </a:r>
            <a:r>
              <a:rPr lang="en-US" dirty="0"/>
              <a:t> object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70694-341E-4D77-B2DC-F20A9288A9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the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datetime</a:t>
            </a:r>
            <a:r>
              <a:rPr lang="en-US" dirty="0"/>
              <a:t> library</a:t>
            </a:r>
          </a:p>
          <a:p>
            <a:r>
              <a:rPr lang="en-US" dirty="0"/>
              <a:t>Accessed via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from datetime import 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</a:rPr>
              <a:t>timedelta</a:t>
            </a:r>
            <a:endParaRPr lang="en-US" dirty="0">
              <a:solidFill>
                <a:srgbClr val="C00000"/>
              </a:solidFill>
              <a:latin typeface="Consolas" panose="020B0609020204030204" pitchFamily="49" charset="0"/>
            </a:endParaRPr>
          </a:p>
          <a:p>
            <a:r>
              <a:rPr lang="en-US" dirty="0"/>
              <a:t>Takes arguments of days, seconds, minutes, hours, and weeks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97E6F8-D33F-4A68-A5A2-E43A534BB0AA}"/>
              </a:ext>
            </a:extLst>
          </p:cNvPr>
          <p:cNvSpPr/>
          <p:nvPr/>
        </p:nvSpPr>
        <p:spPr>
          <a:xfrm>
            <a:off x="838200" y="3707563"/>
            <a:ext cx="609600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05192D"/>
                </a:solidFill>
                <a:latin typeface="JetBrainsMono-Regular"/>
              </a:rPr>
              <a:t>timedelta</a:t>
            </a:r>
            <a:r>
              <a:rPr lang="en-US" dirty="0">
                <a:solidFill>
                  <a:srgbClr val="05192D"/>
                </a:solidFill>
                <a:latin typeface="JetBrainsMono-Regular"/>
              </a:rPr>
              <a:t>(seconds=</a:t>
            </a:r>
            <a:r>
              <a:rPr lang="en-US" dirty="0">
                <a:solidFill>
                  <a:srgbClr val="C03072"/>
                </a:solidFill>
                <a:latin typeface="JetBrainsMono-Regular"/>
              </a:rPr>
              <a:t>30</a:t>
            </a:r>
            <a:r>
              <a:rPr lang="en-US" dirty="0">
                <a:solidFill>
                  <a:srgbClr val="05192D"/>
                </a:solidFill>
                <a:latin typeface="JetBrainsMono-Regular"/>
              </a:rPr>
              <a:t>)</a:t>
            </a:r>
          </a:p>
          <a:p>
            <a:r>
              <a:rPr lang="en-US" dirty="0" err="1">
                <a:solidFill>
                  <a:srgbClr val="05192D"/>
                </a:solidFill>
                <a:latin typeface="JetBrainsMono-Regular"/>
              </a:rPr>
              <a:t>timedelta</a:t>
            </a:r>
            <a:r>
              <a:rPr lang="en-US" dirty="0">
                <a:solidFill>
                  <a:srgbClr val="05192D"/>
                </a:solidFill>
                <a:latin typeface="JetBrainsMono-Regular"/>
              </a:rPr>
              <a:t>(weeks=</a:t>
            </a:r>
            <a:r>
              <a:rPr lang="en-US" dirty="0">
                <a:solidFill>
                  <a:srgbClr val="C03072"/>
                </a:solidFill>
                <a:latin typeface="JetBrainsMono-Regular"/>
              </a:rPr>
              <a:t>2</a:t>
            </a:r>
            <a:r>
              <a:rPr lang="en-US" dirty="0">
                <a:solidFill>
                  <a:srgbClr val="05192D"/>
                </a:solidFill>
                <a:latin typeface="JetBrainsMono-Regular"/>
              </a:rPr>
              <a:t>)</a:t>
            </a:r>
          </a:p>
          <a:p>
            <a:r>
              <a:rPr lang="en-US" dirty="0" err="1">
                <a:solidFill>
                  <a:srgbClr val="05192D"/>
                </a:solidFill>
                <a:latin typeface="JetBrainsMono-Regular"/>
              </a:rPr>
              <a:t>timedelta</a:t>
            </a:r>
            <a:r>
              <a:rPr lang="en-US" dirty="0">
                <a:solidFill>
                  <a:srgbClr val="05192D"/>
                </a:solidFill>
                <a:latin typeface="JetBrainsMono-Regular"/>
              </a:rPr>
              <a:t>(days=</a:t>
            </a:r>
            <a:r>
              <a:rPr lang="en-US" dirty="0">
                <a:solidFill>
                  <a:srgbClr val="C03072"/>
                </a:solidFill>
                <a:latin typeface="JetBrainsMono-Regular"/>
              </a:rPr>
              <a:t>4</a:t>
            </a:r>
            <a:r>
              <a:rPr lang="en-US" dirty="0">
                <a:solidFill>
                  <a:srgbClr val="05192D"/>
                </a:solidFill>
                <a:latin typeface="JetBrainsMono-Regular"/>
              </a:rPr>
              <a:t>, hours=</a:t>
            </a:r>
            <a:r>
              <a:rPr lang="en-US" dirty="0">
                <a:solidFill>
                  <a:srgbClr val="C03072"/>
                </a:solidFill>
                <a:latin typeface="JetBrainsMono-Regular"/>
              </a:rPr>
              <a:t>10</a:t>
            </a:r>
            <a:r>
              <a:rPr lang="en-US" dirty="0">
                <a:solidFill>
                  <a:srgbClr val="05192D"/>
                </a:solidFill>
                <a:latin typeface="JetBrainsMono-Regular"/>
              </a:rPr>
              <a:t>, minutes=</a:t>
            </a:r>
            <a:r>
              <a:rPr lang="en-US" dirty="0">
                <a:solidFill>
                  <a:srgbClr val="C03072"/>
                </a:solidFill>
                <a:latin typeface="JetBrainsMono-Regular"/>
              </a:rPr>
              <a:t>20</a:t>
            </a:r>
            <a:r>
              <a:rPr lang="en-US" dirty="0">
                <a:solidFill>
                  <a:srgbClr val="05192D"/>
                </a:solidFill>
                <a:latin typeface="JetBrainsMono-Regular"/>
              </a:rPr>
              <a:t>, seconds=</a:t>
            </a:r>
            <a:r>
              <a:rPr lang="en-US" dirty="0">
                <a:solidFill>
                  <a:srgbClr val="C03072"/>
                </a:solidFill>
                <a:latin typeface="JetBrainsMono-Regular"/>
              </a:rPr>
              <a:t>30</a:t>
            </a:r>
            <a:r>
              <a:rPr lang="en-US" dirty="0">
                <a:solidFill>
                  <a:srgbClr val="05192D"/>
                </a:solidFill>
                <a:latin typeface="JetBrainsMono-Regular"/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79304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DAB07-D329-4A74-B30D-EB197886A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reporting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9F472-75F7-4FE9-8ED0-FE95416B7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Options for success / failure / error</a:t>
            </a:r>
          </a:p>
          <a:p>
            <a:r>
              <a:rPr lang="en-US" dirty="0"/>
              <a:t>Keys in the 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</a:rPr>
              <a:t>default_args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 </a:t>
            </a:r>
            <a:r>
              <a:rPr lang="en-US" dirty="0"/>
              <a:t>dictionary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Within DAGs from the 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</a:rPr>
              <a:t>EmailOperator</a:t>
            </a:r>
            <a:endParaRPr lang="en-US" dirty="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CE218D-CE60-49E1-8D3D-99AFADF6B55E}"/>
              </a:ext>
            </a:extLst>
          </p:cNvPr>
          <p:cNvSpPr/>
          <p:nvPr/>
        </p:nvSpPr>
        <p:spPr>
          <a:xfrm>
            <a:off x="838200" y="3214527"/>
            <a:ext cx="6096000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default_args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={</a:t>
            </a:r>
          </a:p>
          <a:p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'email'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: [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'airflowalerts@datacamp.com'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],</a:t>
            </a:r>
          </a:p>
          <a:p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email_on_failure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: 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True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email_on_retry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: 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False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email_on_success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: 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True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...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}</a:t>
            </a:r>
            <a:endParaRPr lang="en-US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7151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2E221-901B-4659-8320-88FC5F9BE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with templates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C0B13-6C88-4D4E-B759-2517DF864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are templates?</a:t>
            </a:r>
          </a:p>
          <a:p>
            <a:r>
              <a:rPr lang="en-US" dirty="0"/>
              <a:t>Allow substituting information during a DAG run</a:t>
            </a:r>
          </a:p>
          <a:p>
            <a:r>
              <a:rPr lang="en-US" dirty="0"/>
              <a:t>Provide added flexibility when defining tasks</a:t>
            </a:r>
          </a:p>
          <a:p>
            <a:r>
              <a:rPr lang="en-US" dirty="0"/>
              <a:t>Are created using the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Jinja</a:t>
            </a:r>
            <a:r>
              <a:rPr lang="en-US" dirty="0"/>
              <a:t> templating language</a:t>
            </a:r>
          </a:p>
        </p:txBody>
      </p:sp>
    </p:spTree>
    <p:extLst>
      <p:ext uri="{BB962C8B-B14F-4D97-AF65-F5344CB8AC3E}">
        <p14:creationId xmlns:p14="http://schemas.microsoft.com/office/powerpoint/2010/main" val="1317210224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D0E6B-5FC2-4061-9E61-739DEE408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Non-Templated </a:t>
            </a:r>
            <a:r>
              <a:rPr lang="en-US" dirty="0" err="1"/>
              <a:t>BashOperator</a:t>
            </a:r>
            <a:r>
              <a:rPr lang="en-US" dirty="0"/>
              <a:t>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BB939-5552-4B34-A540-31ECF842D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a task to echo a list of files: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4C639C-FC80-4028-BDFB-E76A3FFE94AF}"/>
              </a:ext>
            </a:extLst>
          </p:cNvPr>
          <p:cNvSpPr/>
          <p:nvPr/>
        </p:nvSpPr>
        <p:spPr>
          <a:xfrm>
            <a:off x="838200" y="2623181"/>
            <a:ext cx="8061960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t1 =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BashOperator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task_id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first_task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bash_command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'echo "Reading file1.txt"'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dag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dag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t2 =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BashOperator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task_id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second_task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bash_command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'echo "Reading file2.txt"'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dag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dag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</a:t>
            </a:r>
            <a:endParaRPr lang="en-US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55562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8A61A-7D92-4F06-979E-F69AA0E69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Templated </a:t>
            </a:r>
            <a:r>
              <a:rPr lang="en-US" dirty="0" err="1"/>
              <a:t>BashOperator</a:t>
            </a:r>
            <a:r>
              <a:rPr lang="en-US" dirty="0"/>
              <a:t> example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9C252E-E0DB-441F-A94A-24326E9657EC}"/>
              </a:ext>
            </a:extLst>
          </p:cNvPr>
          <p:cNvSpPr/>
          <p:nvPr/>
        </p:nvSpPr>
        <p:spPr>
          <a:xfrm>
            <a:off x="838199" y="1516356"/>
            <a:ext cx="10515599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templated_command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"""</a:t>
            </a:r>
          </a:p>
          <a:p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	echo "Reading {{ 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params.filename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 }}"</a:t>
            </a:r>
          </a:p>
          <a:p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"""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t1 =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BashOperator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task_id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template_task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bash_command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templated_command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params={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'filename'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: 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'file1.txt'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},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dag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example_dag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1F0A56-1A5E-4A6A-BC0E-4498C1D1EF84}"/>
              </a:ext>
            </a:extLst>
          </p:cNvPr>
          <p:cNvSpPr/>
          <p:nvPr/>
        </p:nvSpPr>
        <p:spPr>
          <a:xfrm>
            <a:off x="838199" y="4132608"/>
            <a:ext cx="918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5192D"/>
                </a:solidFill>
                <a:latin typeface="StudioFeixenSans-Regular"/>
              </a:rPr>
              <a:t>Output: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303B6B-5495-46B9-B23F-959C49CE5803}"/>
              </a:ext>
            </a:extLst>
          </p:cNvPr>
          <p:cNvSpPr/>
          <p:nvPr/>
        </p:nvSpPr>
        <p:spPr>
          <a:xfrm>
            <a:off x="838199" y="4579648"/>
            <a:ext cx="1051559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Reading file1.txt</a:t>
            </a:r>
            <a:endParaRPr lang="en-US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960691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DB7CB-B9EA-48C9-8082-B18086AD5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Templated </a:t>
            </a:r>
            <a:r>
              <a:rPr lang="en-US" dirty="0" err="1"/>
              <a:t>BashOperator</a:t>
            </a:r>
            <a:r>
              <a:rPr lang="en-US" dirty="0"/>
              <a:t> example (continued)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8A0658-8068-433F-B945-7E0FDCE079C4}"/>
              </a:ext>
            </a:extLst>
          </p:cNvPr>
          <p:cNvSpPr/>
          <p:nvPr/>
        </p:nvSpPr>
        <p:spPr>
          <a:xfrm>
            <a:off x="838199" y="1516356"/>
            <a:ext cx="10515599" cy="31393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templated_command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"""</a:t>
            </a:r>
          </a:p>
          <a:p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	echo "Reading {{ 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params.filename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 }}"</a:t>
            </a:r>
          </a:p>
          <a:p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"""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t1 =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BashOperator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task_id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template_task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bash_command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templated_command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params={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'filename'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: 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'file1.txt'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},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dag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example_dag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latin typeface="Consolas" panose="020B0609020204030204" pitchFamily="49" charset="0"/>
              </a:rPr>
              <a:t>t2 = </a:t>
            </a:r>
            <a:r>
              <a:rPr lang="en-US" dirty="0" err="1">
                <a:latin typeface="Consolas" panose="020B0609020204030204" pitchFamily="49" charset="0"/>
              </a:rPr>
              <a:t>BashOperator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 err="1">
                <a:latin typeface="Consolas" panose="020B0609020204030204" pitchFamily="49" charset="0"/>
              </a:rPr>
              <a:t>task_id</a:t>
            </a:r>
            <a:r>
              <a:rPr lang="en-US" dirty="0">
                <a:latin typeface="Consolas" panose="020B0609020204030204" pitchFamily="49" charset="0"/>
              </a:rPr>
              <a:t>='</a:t>
            </a: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</a:rPr>
              <a:t>template_task</a:t>
            </a:r>
            <a:r>
              <a:rPr lang="en-US" dirty="0">
                <a:latin typeface="Consolas" panose="020B0609020204030204" pitchFamily="49" charset="0"/>
              </a:rPr>
              <a:t>',</a:t>
            </a:r>
          </a:p>
          <a:p>
            <a:r>
              <a:rPr lang="en-US" dirty="0">
                <a:latin typeface="Consolas" panose="020B0609020204030204" pitchFamily="49" charset="0"/>
              </a:rPr>
              <a:t>	</a:t>
            </a:r>
            <a:r>
              <a:rPr lang="en-US" dirty="0" err="1">
                <a:latin typeface="Consolas" panose="020B0609020204030204" pitchFamily="49" charset="0"/>
              </a:rPr>
              <a:t>bash_command</a:t>
            </a:r>
            <a:r>
              <a:rPr lang="en-US" dirty="0">
                <a:latin typeface="Consolas" panose="020B0609020204030204" pitchFamily="49" charset="0"/>
              </a:rPr>
              <a:t>=</a:t>
            </a:r>
            <a:r>
              <a:rPr lang="en-US" dirty="0" err="1">
                <a:latin typeface="Consolas" panose="020B0609020204030204" pitchFamily="49" charset="0"/>
              </a:rPr>
              <a:t>templated_command</a:t>
            </a:r>
            <a:r>
              <a:rPr lang="en-US" dirty="0"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latin typeface="Consolas" panose="020B0609020204030204" pitchFamily="49" charset="0"/>
              </a:rPr>
              <a:t>	params={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'filename'</a:t>
            </a:r>
            <a:r>
              <a:rPr lang="en-US" dirty="0">
                <a:latin typeface="Consolas" panose="020B0609020204030204" pitchFamily="49" charset="0"/>
              </a:rPr>
              <a:t>: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'file2.txt'</a:t>
            </a:r>
            <a:r>
              <a:rPr lang="en-US" dirty="0">
                <a:latin typeface="Consolas" panose="020B0609020204030204" pitchFamily="49" charset="0"/>
              </a:rPr>
              <a:t>},</a:t>
            </a:r>
          </a:p>
          <a:p>
            <a:r>
              <a:rPr lang="en-US" dirty="0">
                <a:latin typeface="Consolas" panose="020B0609020204030204" pitchFamily="49" charset="0"/>
              </a:rPr>
              <a:t>	</a:t>
            </a:r>
            <a:r>
              <a:rPr lang="en-US" dirty="0" err="1">
                <a:latin typeface="Consolas" panose="020B0609020204030204" pitchFamily="49" charset="0"/>
              </a:rPr>
              <a:t>dag</a:t>
            </a:r>
            <a:r>
              <a:rPr lang="en-US" dirty="0">
                <a:latin typeface="Consolas" panose="020B0609020204030204" pitchFamily="49" charset="0"/>
              </a:rPr>
              <a:t>=</a:t>
            </a:r>
            <a:r>
              <a:rPr lang="en-US" dirty="0" err="1">
                <a:latin typeface="Consolas" panose="020B0609020204030204" pitchFamily="49" charset="0"/>
              </a:rPr>
              <a:t>example_dag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8235311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15E12-0744-4C2C-BFEC-024883693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advanced template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C759B3-D1C1-4B80-A4AA-93A5EF6811CF}"/>
              </a:ext>
            </a:extLst>
          </p:cNvPr>
          <p:cNvSpPr/>
          <p:nvPr/>
        </p:nvSpPr>
        <p:spPr>
          <a:xfrm>
            <a:off x="838198" y="1786482"/>
            <a:ext cx="10515600" cy="25853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templated_command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"""</a:t>
            </a:r>
          </a:p>
          <a:p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{% for filename in 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params.filenames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 %}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echo 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"Reading {{ filename }}"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{%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endfor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 %}</a:t>
            </a:r>
          </a:p>
          <a:p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"""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t1 =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BashOperator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task_id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template_task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bash_command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templated_command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params={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'filenames'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: [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'file1.txt'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 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'file2.txt'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]},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dag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example_dag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3C0FFA-04A1-4289-98BB-755243E18332}"/>
              </a:ext>
            </a:extLst>
          </p:cNvPr>
          <p:cNvSpPr/>
          <p:nvPr/>
        </p:nvSpPr>
        <p:spPr>
          <a:xfrm>
            <a:off x="838199" y="4955243"/>
            <a:ext cx="10515599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Reading file1.txt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Reading file2.txt</a:t>
            </a:r>
            <a:endParaRPr lang="en-US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636491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5ADB9-20BE-45FE-9025-61B879CB5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C397A7-9883-48ED-924C-B830AAAFF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Branching in Airflow:</a:t>
            </a:r>
          </a:p>
          <a:p>
            <a:r>
              <a:rPr lang="en-US" dirty="0"/>
              <a:t>Provides conditional logic</a:t>
            </a:r>
          </a:p>
          <a:p>
            <a:r>
              <a:rPr lang="en-US" dirty="0"/>
              <a:t>Using 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</a:rPr>
              <a:t>BranchPythonOperator</a:t>
            </a:r>
            <a:endParaRPr lang="en-US" dirty="0">
              <a:solidFill>
                <a:srgbClr val="C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from 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</a:rPr>
              <a:t>airflow.operators.python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 import 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</a:rPr>
              <a:t>BranchPythonOperator</a:t>
            </a:r>
            <a:endParaRPr lang="en-US" dirty="0">
              <a:solidFill>
                <a:srgbClr val="C00000"/>
              </a:solidFill>
              <a:latin typeface="Consolas" panose="020B0609020204030204" pitchFamily="49" charset="0"/>
            </a:endParaRPr>
          </a:p>
          <a:p>
            <a:r>
              <a:rPr lang="en-US" dirty="0"/>
              <a:t>Takes a 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</a:rPr>
              <a:t>python_callable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 </a:t>
            </a:r>
            <a:r>
              <a:rPr lang="en-US" dirty="0"/>
              <a:t>to return the next task id (or list of ids) to follow</a:t>
            </a:r>
          </a:p>
        </p:txBody>
      </p:sp>
    </p:spTree>
    <p:extLst>
      <p:ext uri="{BB962C8B-B14F-4D97-AF65-F5344CB8AC3E}">
        <p14:creationId xmlns:p14="http://schemas.microsoft.com/office/powerpoint/2010/main" val="125444491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B4200-0C34-437C-AF58-655B0F0BC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Branching example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8F7E6E-C37C-45A9-9CB7-FF1BBE47981B}"/>
              </a:ext>
            </a:extLst>
          </p:cNvPr>
          <p:cNvSpPr/>
          <p:nvPr/>
        </p:nvSpPr>
        <p:spPr>
          <a:xfrm>
            <a:off x="838200" y="2270638"/>
            <a:ext cx="10515600" cy="19159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en-US" sz="105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def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branch_test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(**</a:t>
            </a:r>
            <a:r>
              <a:rPr lang="en-US" dirty="0" err="1">
                <a:solidFill>
                  <a:srgbClr val="04182D"/>
                </a:solidFill>
                <a:latin typeface="Consolas" panose="020B0609020204030204" pitchFamily="49" charset="0"/>
              </a:rPr>
              <a:t>kwargs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): </a:t>
            </a:r>
          </a:p>
          <a:p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	</a:t>
            </a:r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if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8600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4182D"/>
                </a:solidFill>
                <a:latin typeface="Consolas" panose="020B0609020204030204" pitchFamily="49" charset="0"/>
              </a:rPr>
              <a:t>kwargs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[</a:t>
            </a:r>
            <a:r>
              <a:rPr lang="en-US" dirty="0">
                <a:solidFill>
                  <a:srgbClr val="BE2F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BE2F72"/>
                </a:solidFill>
                <a:latin typeface="Consolas" panose="020B0609020204030204" pitchFamily="49" charset="0"/>
              </a:rPr>
              <a:t>ds_nodash</a:t>
            </a:r>
            <a:r>
              <a:rPr lang="en-US" dirty="0">
                <a:solidFill>
                  <a:srgbClr val="BE2F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]) % </a:t>
            </a:r>
            <a:r>
              <a:rPr lang="en-US" dirty="0">
                <a:solidFill>
                  <a:srgbClr val="BE2F72"/>
                </a:solidFill>
                <a:latin typeface="Consolas" panose="020B0609020204030204" pitchFamily="49" charset="0"/>
              </a:rPr>
              <a:t>2 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== </a:t>
            </a:r>
            <a:r>
              <a:rPr lang="en-US" dirty="0">
                <a:solidFill>
                  <a:srgbClr val="BE2F72"/>
                </a:solidFill>
                <a:latin typeface="Consolas" panose="020B0609020204030204" pitchFamily="49" charset="0"/>
              </a:rPr>
              <a:t>0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: </a:t>
            </a:r>
          </a:p>
          <a:p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		</a:t>
            </a:r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return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BE2F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BE2F72"/>
                </a:solidFill>
                <a:latin typeface="Consolas" panose="020B0609020204030204" pitchFamily="49" charset="0"/>
              </a:rPr>
              <a:t>even_day_task</a:t>
            </a:r>
            <a:r>
              <a:rPr lang="en-US" dirty="0">
                <a:solidFill>
                  <a:srgbClr val="BE2F72"/>
                </a:solidFill>
                <a:latin typeface="Consolas" panose="020B0609020204030204" pitchFamily="49" charset="0"/>
              </a:rPr>
              <a:t>' </a:t>
            </a:r>
          </a:p>
          <a:p>
            <a:r>
              <a:rPr lang="en-US" dirty="0">
                <a:solidFill>
                  <a:srgbClr val="BE2F72"/>
                </a:solidFill>
                <a:latin typeface="Consolas" panose="020B0609020204030204" pitchFamily="49" charset="0"/>
              </a:rPr>
              <a:t>	</a:t>
            </a:r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else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: </a:t>
            </a:r>
          </a:p>
          <a:p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		</a:t>
            </a:r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return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BE2F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BE2F72"/>
                </a:solidFill>
                <a:latin typeface="Consolas" panose="020B0609020204030204" pitchFamily="49" charset="0"/>
              </a:rPr>
              <a:t>odd_day_task</a:t>
            </a:r>
            <a:r>
              <a:rPr lang="en-US" dirty="0">
                <a:solidFill>
                  <a:srgbClr val="BE2F72"/>
                </a:solidFill>
                <a:latin typeface="Consolas" panose="020B0609020204030204" pitchFamily="49" charset="0"/>
              </a:rPr>
              <a:t>' </a:t>
            </a:r>
          </a:p>
          <a:p>
            <a:endParaRPr lang="en-US" dirty="0">
              <a:solidFill>
                <a:srgbClr val="BE2F72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67253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EF814-D883-4DA3-A28D-831220E05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Branching example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0D08CD-D189-42FC-828F-6CA0C2007C8E}"/>
              </a:ext>
            </a:extLst>
          </p:cNvPr>
          <p:cNvSpPr/>
          <p:nvPr/>
        </p:nvSpPr>
        <p:spPr>
          <a:xfrm>
            <a:off x="838200" y="2270638"/>
            <a:ext cx="10515600" cy="41319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en-US" sz="105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def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branch_test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(**</a:t>
            </a:r>
            <a:r>
              <a:rPr lang="en-US" dirty="0" err="1">
                <a:solidFill>
                  <a:srgbClr val="04182D"/>
                </a:solidFill>
                <a:latin typeface="Consolas" panose="020B0609020204030204" pitchFamily="49" charset="0"/>
              </a:rPr>
              <a:t>kwargs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): </a:t>
            </a:r>
          </a:p>
          <a:p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	</a:t>
            </a:r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if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8600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4182D"/>
                </a:solidFill>
                <a:latin typeface="Consolas" panose="020B0609020204030204" pitchFamily="49" charset="0"/>
              </a:rPr>
              <a:t>kwargs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[</a:t>
            </a:r>
            <a:r>
              <a:rPr lang="en-US" dirty="0">
                <a:solidFill>
                  <a:srgbClr val="BE2F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BE2F72"/>
                </a:solidFill>
                <a:latin typeface="Consolas" panose="020B0609020204030204" pitchFamily="49" charset="0"/>
              </a:rPr>
              <a:t>ds_nodash</a:t>
            </a:r>
            <a:r>
              <a:rPr lang="en-US" dirty="0">
                <a:solidFill>
                  <a:srgbClr val="BE2F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]) % </a:t>
            </a:r>
            <a:r>
              <a:rPr lang="en-US" dirty="0">
                <a:solidFill>
                  <a:srgbClr val="BE2F72"/>
                </a:solidFill>
                <a:latin typeface="Consolas" panose="020B0609020204030204" pitchFamily="49" charset="0"/>
              </a:rPr>
              <a:t>2 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== </a:t>
            </a:r>
            <a:r>
              <a:rPr lang="en-US" dirty="0">
                <a:solidFill>
                  <a:srgbClr val="BE2F72"/>
                </a:solidFill>
                <a:latin typeface="Consolas" panose="020B0609020204030204" pitchFamily="49" charset="0"/>
              </a:rPr>
              <a:t>0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: </a:t>
            </a:r>
          </a:p>
          <a:p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		</a:t>
            </a:r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return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BE2F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BE2F72"/>
                </a:solidFill>
                <a:latin typeface="Consolas" panose="020B0609020204030204" pitchFamily="49" charset="0"/>
              </a:rPr>
              <a:t>even_day_task</a:t>
            </a:r>
            <a:r>
              <a:rPr lang="en-US" dirty="0">
                <a:solidFill>
                  <a:srgbClr val="BE2F72"/>
                </a:solidFill>
                <a:latin typeface="Consolas" panose="020B0609020204030204" pitchFamily="49" charset="0"/>
              </a:rPr>
              <a:t>' </a:t>
            </a:r>
          </a:p>
          <a:p>
            <a:r>
              <a:rPr lang="en-US" dirty="0">
                <a:solidFill>
                  <a:srgbClr val="BE2F72"/>
                </a:solidFill>
                <a:latin typeface="Consolas" panose="020B0609020204030204" pitchFamily="49" charset="0"/>
              </a:rPr>
              <a:t>	</a:t>
            </a:r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else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: </a:t>
            </a:r>
          </a:p>
          <a:p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		</a:t>
            </a:r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return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BE2F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BE2F72"/>
                </a:solidFill>
                <a:latin typeface="Consolas" panose="020B0609020204030204" pitchFamily="49" charset="0"/>
              </a:rPr>
              <a:t>odd_day_task</a:t>
            </a:r>
            <a:r>
              <a:rPr lang="en-US" dirty="0">
                <a:solidFill>
                  <a:srgbClr val="BE2F72"/>
                </a:solidFill>
                <a:latin typeface="Consolas" panose="020B0609020204030204" pitchFamily="49" charset="0"/>
              </a:rPr>
              <a:t>' </a:t>
            </a:r>
          </a:p>
          <a:p>
            <a:endParaRPr lang="en-US" dirty="0">
              <a:solidFill>
                <a:srgbClr val="BE2F72"/>
              </a:solidFill>
              <a:latin typeface="Consolas" panose="020B0609020204030204" pitchFamily="49" charset="0"/>
            </a:endParaRPr>
          </a:p>
          <a:p>
            <a:r>
              <a:rPr lang="en-US" dirty="0" err="1">
                <a:solidFill>
                  <a:srgbClr val="04182D"/>
                </a:solidFill>
                <a:latin typeface="Consolas" panose="020B0609020204030204" pitchFamily="49" charset="0"/>
              </a:rPr>
              <a:t>branch_task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 = </a:t>
            </a:r>
            <a:r>
              <a:rPr lang="en-US" dirty="0" err="1">
                <a:solidFill>
                  <a:srgbClr val="04182D"/>
                </a:solidFill>
                <a:latin typeface="Consolas" panose="020B0609020204030204" pitchFamily="49" charset="0"/>
              </a:rPr>
              <a:t>BranchPythonOperator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4182D"/>
                </a:solidFill>
                <a:latin typeface="Consolas" panose="020B0609020204030204" pitchFamily="49" charset="0"/>
              </a:rPr>
              <a:t>task_id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BE2F72"/>
                </a:solidFill>
                <a:latin typeface="Consolas" panose="020B0609020204030204" pitchFamily="49" charset="0"/>
              </a:rPr>
              <a:t>'branch_task'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,</a:t>
            </a:r>
            <a:r>
              <a:rPr lang="en-US" dirty="0" err="1">
                <a:solidFill>
                  <a:srgbClr val="04182D"/>
                </a:solidFill>
                <a:latin typeface="Consolas" panose="020B0609020204030204" pitchFamily="49" charset="0"/>
              </a:rPr>
              <a:t>dag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=</a:t>
            </a:r>
            <a:r>
              <a:rPr lang="en-US" dirty="0" err="1">
                <a:solidFill>
                  <a:srgbClr val="04182D"/>
                </a:solidFill>
                <a:latin typeface="Consolas" panose="020B0609020204030204" pitchFamily="49" charset="0"/>
              </a:rPr>
              <a:t>dag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, </a:t>
            </a:r>
          </a:p>
          <a:p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		</a:t>
            </a:r>
            <a:r>
              <a:rPr lang="en-US" dirty="0" err="1">
                <a:solidFill>
                  <a:srgbClr val="04182D"/>
                </a:solidFill>
                <a:latin typeface="Consolas" panose="020B0609020204030204" pitchFamily="49" charset="0"/>
              </a:rPr>
              <a:t>provide_context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BE2F72"/>
                </a:solidFill>
                <a:latin typeface="Consolas" panose="020B0609020204030204" pitchFamily="49" charset="0"/>
              </a:rPr>
              <a:t>True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, </a:t>
            </a:r>
          </a:p>
          <a:p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		</a:t>
            </a:r>
            <a:r>
              <a:rPr lang="en-US" dirty="0" err="1">
                <a:solidFill>
                  <a:srgbClr val="04182D"/>
                </a:solidFill>
                <a:latin typeface="Consolas" panose="020B0609020204030204" pitchFamily="49" charset="0"/>
              </a:rPr>
              <a:t>python_callable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=</a:t>
            </a:r>
            <a:r>
              <a:rPr lang="en-US" dirty="0" err="1">
                <a:solidFill>
                  <a:srgbClr val="04182D"/>
                </a:solidFill>
                <a:latin typeface="Consolas" panose="020B0609020204030204" pitchFamily="49" charset="0"/>
              </a:rPr>
              <a:t>branch_test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) </a:t>
            </a:r>
          </a:p>
          <a:p>
            <a:endParaRPr lang="en-US" dirty="0">
              <a:solidFill>
                <a:srgbClr val="04182D"/>
              </a:solidFill>
              <a:latin typeface="Consolas" panose="020B0609020204030204" pitchFamily="49" charset="0"/>
            </a:endParaRPr>
          </a:p>
          <a:p>
            <a:endParaRPr lang="en-US" dirty="0">
              <a:solidFill>
                <a:srgbClr val="04182D"/>
              </a:solidFill>
              <a:latin typeface="Consolas" panose="020B0609020204030204" pitchFamily="49" charset="0"/>
            </a:endParaRPr>
          </a:p>
          <a:p>
            <a:r>
              <a:rPr lang="en-US" dirty="0" err="1">
                <a:solidFill>
                  <a:srgbClr val="04182D"/>
                </a:solidFill>
                <a:latin typeface="Consolas" panose="020B0609020204030204" pitchFamily="49" charset="0"/>
              </a:rPr>
              <a:t>start_task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 &gt;&gt; </a:t>
            </a:r>
            <a:r>
              <a:rPr lang="en-US" dirty="0" err="1">
                <a:solidFill>
                  <a:srgbClr val="04182D"/>
                </a:solidFill>
                <a:latin typeface="Consolas" panose="020B0609020204030204" pitchFamily="49" charset="0"/>
              </a:rPr>
              <a:t>branch_task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 &gt;&gt; </a:t>
            </a:r>
            <a:r>
              <a:rPr lang="en-US" dirty="0" err="1">
                <a:solidFill>
                  <a:srgbClr val="04182D"/>
                </a:solidFill>
                <a:latin typeface="Consolas" panose="020B0609020204030204" pitchFamily="49" charset="0"/>
              </a:rPr>
              <a:t>even_day_task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 &gt;&gt; even_day_task2 </a:t>
            </a:r>
          </a:p>
          <a:p>
            <a:r>
              <a:rPr lang="en-US" dirty="0" err="1">
                <a:solidFill>
                  <a:srgbClr val="04182D"/>
                </a:solidFill>
                <a:latin typeface="Consolas" panose="020B0609020204030204" pitchFamily="49" charset="0"/>
              </a:rPr>
              <a:t>branch_task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 &gt;&gt; </a:t>
            </a:r>
            <a:r>
              <a:rPr lang="en-US" dirty="0" err="1">
                <a:solidFill>
                  <a:srgbClr val="04182D"/>
                </a:solidFill>
                <a:latin typeface="Consolas" panose="020B0609020204030204" pitchFamily="49" charset="0"/>
              </a:rPr>
              <a:t>odd_day_task</a:t>
            </a:r>
            <a:r>
              <a:rPr lang="en-US" dirty="0">
                <a:solidFill>
                  <a:srgbClr val="04182D"/>
                </a:solidFill>
                <a:latin typeface="Consolas" panose="020B0609020204030204" pitchFamily="49" charset="0"/>
              </a:rPr>
              <a:t> &gt;&gt; odd_day_task2 </a:t>
            </a:r>
          </a:p>
          <a:p>
            <a:endParaRPr lang="en-US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52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D7D77-FB64-44B1-A5E7-ECE76588B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Data engineers and big data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72170-BC36-4A6F-8217-E2F6B39BE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Big data becomes the norm =&gt;</a:t>
            </a:r>
          </a:p>
        </p:txBody>
      </p:sp>
    </p:spTree>
    <p:extLst>
      <p:ext uri="{BB962C8B-B14F-4D97-AF65-F5344CB8AC3E}">
        <p14:creationId xmlns:p14="http://schemas.microsoft.com/office/powerpoint/2010/main" val="194660764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DCC1A-14D0-4BA1-9E9F-EBBF8F5CE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Branching graph view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1231FF5-7C5B-4352-9704-D5161F6C59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2763" y="2837512"/>
            <a:ext cx="8146473" cy="232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073149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33C87-4511-4840-9777-9B0FAA9FA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Branching even days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518937C-8C3C-49DB-BCF9-B163F00E7B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2763" y="2837512"/>
            <a:ext cx="8146473" cy="232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222657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40B1E-8A3E-422F-AA71-F6C5116C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Branching odd days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F63B0CE-7306-40A8-81FC-4AA2E2EED9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2763" y="2837512"/>
            <a:ext cx="8146473" cy="232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817420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463F8-EC82-4B50-B37C-455CBD9B2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 production pipeline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599E45-D9B0-456A-8DC6-A133B7A65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Running DAGs &amp; Tasks</a:t>
            </a:r>
          </a:p>
          <a:p>
            <a:r>
              <a:rPr lang="en-US" dirty="0"/>
              <a:t>To run a specific task from command-line: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To run a full DAG: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318449-1AA2-4B4E-873C-09E6382B5109}"/>
              </a:ext>
            </a:extLst>
          </p:cNvPr>
          <p:cNvSpPr/>
          <p:nvPr/>
        </p:nvSpPr>
        <p:spPr>
          <a:xfrm>
            <a:off x="838200" y="3244334"/>
            <a:ext cx="105156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airflow tasks test &lt;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dag_id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&gt; &lt;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task_id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&gt; &lt;date&gt;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9B8F13-F59D-4D28-B246-579D0939869C}"/>
              </a:ext>
            </a:extLst>
          </p:cNvPr>
          <p:cNvSpPr/>
          <p:nvPr/>
        </p:nvSpPr>
        <p:spPr>
          <a:xfrm>
            <a:off x="793612" y="5421476"/>
            <a:ext cx="105601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airflow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dags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 trigger -e &lt;date&gt; &lt;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dag_id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&gt;</a:t>
            </a:r>
            <a:endParaRPr lang="en-US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717143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A4CE9-A1D0-4743-981C-CA03EB478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we've learned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216461-FB73-47F1-8106-4666C3B004E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Workflows / DAGs</a:t>
            </a:r>
          </a:p>
          <a:p>
            <a:r>
              <a:rPr lang="en-US" dirty="0"/>
              <a:t>Operators (</a:t>
            </a:r>
            <a:r>
              <a:rPr lang="en-US" dirty="0" err="1"/>
              <a:t>BashOperator</a:t>
            </a:r>
            <a:r>
              <a:rPr lang="en-US" dirty="0"/>
              <a:t>, </a:t>
            </a:r>
            <a:r>
              <a:rPr lang="en-US" dirty="0" err="1"/>
              <a:t>PythonOperator</a:t>
            </a:r>
            <a:r>
              <a:rPr lang="en-US" dirty="0"/>
              <a:t>,</a:t>
            </a:r>
          </a:p>
          <a:p>
            <a:r>
              <a:rPr lang="en-US" dirty="0" err="1"/>
              <a:t>EmailOperator</a:t>
            </a:r>
            <a:r>
              <a:rPr lang="en-US" dirty="0"/>
              <a:t>)</a:t>
            </a:r>
          </a:p>
          <a:p>
            <a:r>
              <a:rPr lang="en-US" dirty="0"/>
              <a:t>Tasks</a:t>
            </a:r>
          </a:p>
          <a:p>
            <a:r>
              <a:rPr lang="en-US" dirty="0"/>
              <a:t>Dependencies / </a:t>
            </a:r>
            <a:r>
              <a:rPr lang="en-US" dirty="0" err="1"/>
              <a:t>Bitshift</a:t>
            </a:r>
            <a:r>
              <a:rPr lang="en-US" dirty="0"/>
              <a:t> operators</a:t>
            </a:r>
          </a:p>
          <a:p>
            <a:r>
              <a:rPr lang="en-US" dirty="0"/>
              <a:t>Sensors</a:t>
            </a:r>
          </a:p>
          <a:p>
            <a:r>
              <a:rPr lang="en-US" dirty="0"/>
              <a:t>Scheduling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B1291A9-3E20-45E0-8122-F1815D44A40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SLAs / Alerting</a:t>
            </a:r>
          </a:p>
          <a:p>
            <a:r>
              <a:rPr lang="en-US" dirty="0"/>
              <a:t>Templates</a:t>
            </a:r>
          </a:p>
          <a:p>
            <a:r>
              <a:rPr lang="en-US" dirty="0"/>
              <a:t>Branching</a:t>
            </a:r>
          </a:p>
          <a:p>
            <a:r>
              <a:rPr lang="en-US" dirty="0"/>
              <a:t>Airflow command line / UI</a:t>
            </a:r>
          </a:p>
          <a:p>
            <a:r>
              <a:rPr lang="en-US" dirty="0"/>
              <a:t>Airflow executors</a:t>
            </a:r>
          </a:p>
          <a:p>
            <a:r>
              <a:rPr lang="en-US" dirty="0"/>
              <a:t>Debugging / Troubleshooting</a:t>
            </a:r>
          </a:p>
        </p:txBody>
      </p:sp>
    </p:spTree>
    <p:extLst>
      <p:ext uri="{BB962C8B-B14F-4D97-AF65-F5344CB8AC3E}">
        <p14:creationId xmlns:p14="http://schemas.microsoft.com/office/powerpoint/2010/main" val="4207738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D7D77-FB64-44B1-A5E7-ECE76588B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Data engineers and big data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72170-BC36-4A6F-8217-E2F6B39BE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Big data becomes the norm =&gt;data engineers are more and more needed</a:t>
            </a:r>
          </a:p>
          <a:p>
            <a:r>
              <a:rPr lang="en-US" dirty="0"/>
              <a:t>Big data:</a:t>
            </a:r>
          </a:p>
          <a:p>
            <a:pPr lvl="1"/>
            <a:r>
              <a:rPr lang="en-US" dirty="0"/>
              <a:t>Have to think about how to deal with its size</a:t>
            </a:r>
          </a:p>
          <a:p>
            <a:pPr lvl="1"/>
            <a:r>
              <a:rPr lang="en-US" dirty="0"/>
              <a:t>So large traditional methods don't work anymore</a:t>
            </a:r>
          </a:p>
        </p:txBody>
      </p:sp>
    </p:spTree>
    <p:extLst>
      <p:ext uri="{BB962C8B-B14F-4D97-AF65-F5344CB8AC3E}">
        <p14:creationId xmlns:p14="http://schemas.microsoft.com/office/powerpoint/2010/main" val="2352694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D7D77-FB64-44B1-A5E7-ECE76588B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Big data growth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72170-BC36-4A6F-8217-E2F6B39BE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Sensors and devices</a:t>
            </a:r>
          </a:p>
          <a:p>
            <a:r>
              <a:rPr lang="en-US" dirty="0"/>
              <a:t>Social media</a:t>
            </a:r>
          </a:p>
          <a:p>
            <a:r>
              <a:rPr lang="en-US" dirty="0"/>
              <a:t>Enterprise data</a:t>
            </a:r>
          </a:p>
          <a:p>
            <a:r>
              <a:rPr lang="fr-FR" dirty="0" err="1"/>
              <a:t>VoIP</a:t>
            </a:r>
            <a:r>
              <a:rPr lang="fr-FR" dirty="0"/>
              <a:t> (</a:t>
            </a:r>
            <a:r>
              <a:rPr lang="fr-FR" dirty="0" err="1"/>
              <a:t>voice</a:t>
            </a:r>
            <a:r>
              <a:rPr lang="fr-FR" dirty="0"/>
              <a:t> communication, </a:t>
            </a:r>
            <a:r>
              <a:rPr lang="fr-FR" dirty="0" err="1"/>
              <a:t>multimedia</a:t>
            </a:r>
            <a:r>
              <a:rPr lang="fr-FR" dirty="0"/>
              <a:t> sessions)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47ED43-4227-4E9A-9BC4-65418CCE8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217" y="4001294"/>
            <a:ext cx="7985760" cy="254184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6D0B0B2-E962-40B7-9956-C9976CF4429D}"/>
              </a:ext>
            </a:extLst>
          </p:cNvPr>
          <p:cNvSpPr/>
          <p:nvPr/>
        </p:nvSpPr>
        <p:spPr>
          <a:xfrm>
            <a:off x="3828578" y="6537424"/>
            <a:ext cx="40210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4D5356"/>
                </a:solidFill>
                <a:latin typeface="Lato-Regular"/>
              </a:rPr>
              <a:t>Data Age 2025, Seagate, </a:t>
            </a:r>
            <a:r>
              <a:rPr lang="en-US" sz="1200" b="0" i="0" u="none" strike="noStrike" baseline="0" dirty="0">
                <a:solidFill>
                  <a:srgbClr val="4D5356"/>
                </a:solidFill>
                <a:latin typeface="Lato-Regular"/>
              </a:rPr>
              <a:t>1 </a:t>
            </a:r>
            <a:r>
              <a:rPr lang="en-US" sz="1600" dirty="0">
                <a:solidFill>
                  <a:srgbClr val="4D5356"/>
                </a:solidFill>
                <a:latin typeface="Lato-Regular"/>
              </a:rPr>
              <a:t>November 2018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54235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FDE6F-E9DB-4782-99F0-99905B280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five Vs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B922A-2941-4FC9-ABEC-390251FE2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Volume (how much?)</a:t>
            </a:r>
          </a:p>
          <a:p>
            <a:r>
              <a:rPr lang="en-US" dirty="0"/>
              <a:t>Variety (what kind?)</a:t>
            </a:r>
          </a:p>
          <a:p>
            <a:r>
              <a:rPr lang="en-US" dirty="0"/>
              <a:t>Velocity (how frequent?)</a:t>
            </a:r>
          </a:p>
          <a:p>
            <a:r>
              <a:rPr lang="en-US" dirty="0"/>
              <a:t>Veracity (how accurate?)</a:t>
            </a:r>
          </a:p>
          <a:p>
            <a:r>
              <a:rPr lang="en-US" dirty="0"/>
              <a:t>Value (how useful?)</a:t>
            </a:r>
          </a:p>
        </p:txBody>
      </p:sp>
    </p:spTree>
    <p:extLst>
      <p:ext uri="{BB962C8B-B14F-4D97-AF65-F5344CB8AC3E}">
        <p14:creationId xmlns:p14="http://schemas.microsoft.com/office/powerpoint/2010/main" val="565422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A6734-7762-40C2-B879-5A316F635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Summary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8074B-CF31-481E-A20A-8E46FACC29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What's waiting for you</a:t>
            </a:r>
          </a:p>
          <a:p>
            <a:r>
              <a:rPr lang="en-US" dirty="0"/>
              <a:t>How data flows through an organization</a:t>
            </a:r>
          </a:p>
          <a:p>
            <a:r>
              <a:rPr lang="en-US" dirty="0"/>
              <a:t>When a data engineer intervenes</a:t>
            </a:r>
          </a:p>
          <a:p>
            <a:r>
              <a:rPr lang="en-US" dirty="0"/>
              <a:t>What their responsibilities are</a:t>
            </a:r>
          </a:p>
          <a:p>
            <a:r>
              <a:rPr lang="en-US" dirty="0"/>
              <a:t>How data engineering relates to big data</a:t>
            </a:r>
          </a:p>
        </p:txBody>
      </p:sp>
    </p:spTree>
    <p:extLst>
      <p:ext uri="{BB962C8B-B14F-4D97-AF65-F5344CB8AC3E}">
        <p14:creationId xmlns:p14="http://schemas.microsoft.com/office/powerpoint/2010/main" val="4241443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D150B-50B9-4851-B0AA-31E73D3E8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Data workflow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D7B3B1-4CE6-4F2D-9E46-204F5C01A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951709"/>
            <a:ext cx="10972800" cy="3424844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8492CC4-4425-4946-BFCB-F6B25F01DC70}"/>
              </a:ext>
            </a:extLst>
          </p:cNvPr>
          <p:cNvSpPr/>
          <p:nvPr/>
        </p:nvSpPr>
        <p:spPr>
          <a:xfrm>
            <a:off x="609600" y="1951709"/>
            <a:ext cx="2516777" cy="3517274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100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D150B-50B9-4851-B0AA-31E73D3E8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Data workflow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D7B3B1-4CE6-4F2D-9E46-204F5C01A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951709"/>
            <a:ext cx="10972800" cy="3424844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8492CC4-4425-4946-BFCB-F6B25F01DC70}"/>
              </a:ext>
            </a:extLst>
          </p:cNvPr>
          <p:cNvSpPr/>
          <p:nvPr/>
        </p:nvSpPr>
        <p:spPr>
          <a:xfrm>
            <a:off x="3439886" y="1951709"/>
            <a:ext cx="8142514" cy="3517274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723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3CA1F-9DA7-48B6-8FD1-66EDD808B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 1 : What is data engineering?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0E03D-2D2F-442C-BDA6-BF38AC79B3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Data engineering and big data</a:t>
            </a:r>
          </a:p>
          <a:p>
            <a:pPr marL="0" indent="0">
              <a:buNone/>
            </a:pPr>
            <a:r>
              <a:rPr lang="en-US" dirty="0"/>
              <a:t>2. Data engineers vs. data scientists</a:t>
            </a:r>
          </a:p>
          <a:p>
            <a:pPr marL="0" indent="0">
              <a:buNone/>
            </a:pPr>
            <a:r>
              <a:rPr lang="en-US" dirty="0"/>
              <a:t>3. Data pipelines</a:t>
            </a:r>
          </a:p>
        </p:txBody>
      </p:sp>
    </p:spTree>
    <p:extLst>
      <p:ext uri="{BB962C8B-B14F-4D97-AF65-F5344CB8AC3E}">
        <p14:creationId xmlns:p14="http://schemas.microsoft.com/office/powerpoint/2010/main" val="39934773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DF88F-BA9A-4372-9FEF-357582679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Data engineers enable data scientists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CB35FD-58ED-4DB3-80C5-D39D696778C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Data engineer</a:t>
            </a:r>
          </a:p>
          <a:p>
            <a:r>
              <a:rPr lang="en-US" dirty="0"/>
              <a:t>Ingest and store data</a:t>
            </a:r>
          </a:p>
          <a:p>
            <a:r>
              <a:rPr lang="en-US" dirty="0"/>
              <a:t>Set up databases</a:t>
            </a:r>
          </a:p>
          <a:p>
            <a:r>
              <a:rPr lang="en-US" dirty="0"/>
              <a:t>Build data pipelines</a:t>
            </a:r>
          </a:p>
          <a:p>
            <a:r>
              <a:rPr lang="en-US" dirty="0"/>
              <a:t>Strong software skills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CE08CE-B8DF-46FF-B7BE-4E1C76A2102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Data scientist</a:t>
            </a:r>
          </a:p>
          <a:p>
            <a:r>
              <a:rPr lang="en-US" dirty="0"/>
              <a:t>Exploit data</a:t>
            </a:r>
          </a:p>
          <a:p>
            <a:r>
              <a:rPr lang="en-US" dirty="0"/>
              <a:t>Access databases</a:t>
            </a:r>
          </a:p>
          <a:p>
            <a:r>
              <a:rPr lang="en-US" dirty="0"/>
              <a:t>Use pipeline outputs</a:t>
            </a:r>
          </a:p>
          <a:p>
            <a:r>
              <a:rPr lang="en-US" dirty="0"/>
              <a:t>Strong analytical skills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4758BF-22D6-490D-9F4F-7D5BA5A87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487" y="4321298"/>
            <a:ext cx="3637016" cy="23389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44C642-9B2F-463C-A099-3C58C033E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2378" y="4343598"/>
            <a:ext cx="3385913" cy="231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115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04CF9-C428-4F73-9E06-5BA1D7E9E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Summary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3422C9-8910-4F0C-9D0A-54DC82E11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 </a:t>
            </a:r>
            <a:r>
              <a:rPr lang="en-US" b="1" dirty="0"/>
              <a:t>which stages </a:t>
            </a:r>
            <a:r>
              <a:rPr lang="en-US" dirty="0"/>
              <a:t>data engineers and data scientists </a:t>
            </a:r>
            <a:r>
              <a:rPr lang="en-US" b="1" dirty="0"/>
              <a:t>intervene</a:t>
            </a:r>
          </a:p>
          <a:p>
            <a:r>
              <a:rPr lang="en-US" dirty="0"/>
              <a:t>How data engineers enable data scientists</a:t>
            </a:r>
          </a:p>
        </p:txBody>
      </p:sp>
    </p:spTree>
    <p:extLst>
      <p:ext uri="{BB962C8B-B14F-4D97-AF65-F5344CB8AC3E}">
        <p14:creationId xmlns:p14="http://schemas.microsoft.com/office/powerpoint/2010/main" val="11747832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15884-2500-47A2-BB32-2AAC1243E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If data is the new oil...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71F54E6-60A3-427D-93C4-570760993D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3508" y="1825625"/>
            <a:ext cx="7724983" cy="435133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27A8302-12E1-4693-9802-0103514A82E8}"/>
              </a:ext>
            </a:extLst>
          </p:cNvPr>
          <p:cNvSpPr/>
          <p:nvPr/>
        </p:nvSpPr>
        <p:spPr>
          <a:xfrm>
            <a:off x="431096" y="6308209"/>
            <a:ext cx="4902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4D5356"/>
                </a:solidFill>
                <a:latin typeface="Lato-Regular"/>
              </a:rPr>
              <a:t>The Economist, 2017-05-</a:t>
            </a:r>
            <a:r>
              <a:rPr lang="en-US" sz="1400" b="0" i="0" u="none" strike="noStrike" baseline="0" dirty="0">
                <a:solidFill>
                  <a:srgbClr val="4D5356"/>
                </a:solidFill>
                <a:latin typeface="Lato-Regular"/>
              </a:rPr>
              <a:t>1 </a:t>
            </a:r>
            <a:r>
              <a:rPr lang="en-US" dirty="0">
                <a:solidFill>
                  <a:srgbClr val="4D5356"/>
                </a:solidFill>
                <a:latin typeface="Lato-Regular"/>
              </a:rPr>
              <a:t>06, by David </a:t>
            </a:r>
            <a:r>
              <a:rPr lang="en-US" dirty="0" err="1">
                <a:solidFill>
                  <a:srgbClr val="4D5356"/>
                </a:solidFill>
                <a:latin typeface="Lato-Regular"/>
              </a:rPr>
              <a:t>Parkins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1045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E8C32B-BD74-4963-B0FF-56CC8D1CF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97"/>
            <a:ext cx="12192000" cy="684540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55DEBD-D25B-402D-BFF6-149421819F59}"/>
              </a:ext>
            </a:extLst>
          </p:cNvPr>
          <p:cNvSpPr/>
          <p:nvPr/>
        </p:nvSpPr>
        <p:spPr>
          <a:xfrm>
            <a:off x="2656114" y="339634"/>
            <a:ext cx="8334103" cy="5947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6396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E8C32B-BD74-4963-B0FF-56CC8D1CF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97"/>
            <a:ext cx="12192000" cy="684540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55DEBD-D25B-402D-BFF6-149421819F59}"/>
              </a:ext>
            </a:extLst>
          </p:cNvPr>
          <p:cNvSpPr/>
          <p:nvPr/>
        </p:nvSpPr>
        <p:spPr>
          <a:xfrm>
            <a:off x="4876800" y="296092"/>
            <a:ext cx="6113417" cy="4868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6873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E8C32B-BD74-4963-B0FF-56CC8D1CF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97"/>
            <a:ext cx="12192000" cy="684540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55DEBD-D25B-402D-BFF6-149421819F59}"/>
              </a:ext>
            </a:extLst>
          </p:cNvPr>
          <p:cNvSpPr/>
          <p:nvPr/>
        </p:nvSpPr>
        <p:spPr>
          <a:xfrm>
            <a:off x="4876800" y="296092"/>
            <a:ext cx="6113417" cy="4223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0809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E8C32B-BD74-4963-B0FF-56CC8D1CF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97"/>
            <a:ext cx="12192000" cy="684540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55DEBD-D25B-402D-BFF6-149421819F59}"/>
              </a:ext>
            </a:extLst>
          </p:cNvPr>
          <p:cNvSpPr/>
          <p:nvPr/>
        </p:nvSpPr>
        <p:spPr>
          <a:xfrm>
            <a:off x="4876800" y="296092"/>
            <a:ext cx="6113417" cy="35008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1634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E8C32B-BD74-4963-B0FF-56CC8D1CF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97"/>
            <a:ext cx="12192000" cy="684540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55DEBD-D25B-402D-BFF6-149421819F59}"/>
              </a:ext>
            </a:extLst>
          </p:cNvPr>
          <p:cNvSpPr/>
          <p:nvPr/>
        </p:nvSpPr>
        <p:spPr>
          <a:xfrm>
            <a:off x="4876800" y="296092"/>
            <a:ext cx="6113417" cy="28215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A22334-180F-441E-AAE5-919CB8091A49}"/>
              </a:ext>
            </a:extLst>
          </p:cNvPr>
          <p:cNvSpPr/>
          <p:nvPr/>
        </p:nvSpPr>
        <p:spPr>
          <a:xfrm>
            <a:off x="6322423" y="1449978"/>
            <a:ext cx="4750526" cy="28215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3128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E8C32B-BD74-4963-B0FF-56CC8D1CF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97"/>
            <a:ext cx="12192000" cy="684540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55DEBD-D25B-402D-BFF6-149421819F59}"/>
              </a:ext>
            </a:extLst>
          </p:cNvPr>
          <p:cNvSpPr/>
          <p:nvPr/>
        </p:nvSpPr>
        <p:spPr>
          <a:xfrm>
            <a:off x="4876800" y="296092"/>
            <a:ext cx="6113417" cy="20726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A22334-180F-441E-AAE5-919CB8091A49}"/>
              </a:ext>
            </a:extLst>
          </p:cNvPr>
          <p:cNvSpPr/>
          <p:nvPr/>
        </p:nvSpPr>
        <p:spPr>
          <a:xfrm>
            <a:off x="6322423" y="1449978"/>
            <a:ext cx="4750526" cy="28215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3949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E8C32B-BD74-4963-B0FF-56CC8D1CF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97"/>
            <a:ext cx="12192000" cy="684540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55DEBD-D25B-402D-BFF6-149421819F59}"/>
              </a:ext>
            </a:extLst>
          </p:cNvPr>
          <p:cNvSpPr/>
          <p:nvPr/>
        </p:nvSpPr>
        <p:spPr>
          <a:xfrm>
            <a:off x="4876800" y="296093"/>
            <a:ext cx="6113417" cy="10711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A22334-180F-441E-AAE5-919CB8091A49}"/>
              </a:ext>
            </a:extLst>
          </p:cNvPr>
          <p:cNvSpPr/>
          <p:nvPr/>
        </p:nvSpPr>
        <p:spPr>
          <a:xfrm>
            <a:off x="6322423" y="966652"/>
            <a:ext cx="4750526" cy="330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633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533B0-E984-4FC1-A66E-2575BC33F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 2 : How data storage works?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82C5B-E048-4147-884E-088F4D86F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Structured vs unstructured data</a:t>
            </a:r>
          </a:p>
          <a:p>
            <a:pPr marL="0" indent="0">
              <a:buNone/>
            </a:pPr>
            <a:r>
              <a:rPr lang="en-US" dirty="0"/>
              <a:t>2. SQL</a:t>
            </a:r>
          </a:p>
          <a:p>
            <a:pPr marL="0" indent="0">
              <a:buNone/>
            </a:pPr>
            <a:r>
              <a:rPr lang="en-US" dirty="0"/>
              <a:t>3. Data warehouse and data lakes</a:t>
            </a:r>
          </a:p>
        </p:txBody>
      </p:sp>
    </p:spTree>
    <p:extLst>
      <p:ext uri="{BB962C8B-B14F-4D97-AF65-F5344CB8AC3E}">
        <p14:creationId xmlns:p14="http://schemas.microsoft.com/office/powerpoint/2010/main" val="100717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E8C32B-BD74-4963-B0FF-56CC8D1CF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97"/>
            <a:ext cx="12192000" cy="684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5654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725A9-FB74-41E9-94A8-09943CE7B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Back to data engineering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1D72D8-44CE-4147-889C-B7EF1E925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Ingest</a:t>
            </a:r>
          </a:p>
          <a:p>
            <a:r>
              <a:rPr lang="en-US" dirty="0"/>
              <a:t>Process</a:t>
            </a:r>
          </a:p>
          <a:p>
            <a:r>
              <a:rPr lang="en-US" dirty="0"/>
              <a:t>Store</a:t>
            </a:r>
          </a:p>
          <a:p>
            <a:r>
              <a:rPr lang="en-US" dirty="0"/>
              <a:t>Need pipelines</a:t>
            </a:r>
          </a:p>
          <a:p>
            <a:r>
              <a:rPr lang="en-US" dirty="0"/>
              <a:t>Automate flow from one station to the next</a:t>
            </a:r>
          </a:p>
          <a:p>
            <a:r>
              <a:rPr lang="en-US" dirty="0"/>
              <a:t>Provide up-to-date, accurate, relevant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CB607E-6500-470E-A386-0F2B937A0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5716" y="3972923"/>
            <a:ext cx="3637016" cy="233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8397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2CE827-257B-4E3B-A0EC-675E7579A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119"/>
            <a:ext cx="12192000" cy="682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1674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DFFEB89-9E4E-4302-BEB0-24CB797A2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119"/>
            <a:ext cx="12192000" cy="682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2142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4B60E5-886B-4BE2-B595-23B85DF7E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119"/>
            <a:ext cx="12192000" cy="682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6910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73762C-EDAB-4049-A1AC-DF1F850D4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119"/>
            <a:ext cx="12192000" cy="682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1555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28BC2-03DF-4B48-891A-3A1024B73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Data pipelines ensure an efficient flow of the data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8148FA-A206-49CD-84E7-36BA72B3584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Automate</a:t>
            </a:r>
          </a:p>
          <a:p>
            <a:r>
              <a:rPr lang="en-US" dirty="0"/>
              <a:t>Extracting</a:t>
            </a:r>
          </a:p>
          <a:p>
            <a:r>
              <a:rPr lang="en-US" dirty="0"/>
              <a:t>Transforming</a:t>
            </a:r>
          </a:p>
          <a:p>
            <a:r>
              <a:rPr lang="en-US" dirty="0"/>
              <a:t>Combining</a:t>
            </a:r>
          </a:p>
          <a:p>
            <a:r>
              <a:rPr lang="en-US" dirty="0"/>
              <a:t>Validating</a:t>
            </a:r>
          </a:p>
          <a:p>
            <a:r>
              <a:rPr lang="en-US" dirty="0"/>
              <a:t>Loading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79B482-3F18-4518-89E6-71480B03531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Reduce</a:t>
            </a:r>
          </a:p>
          <a:p>
            <a:r>
              <a:rPr lang="en-US" dirty="0"/>
              <a:t>Human intervention</a:t>
            </a:r>
          </a:p>
          <a:p>
            <a:r>
              <a:rPr lang="en-US" dirty="0"/>
              <a:t>Errors</a:t>
            </a:r>
          </a:p>
          <a:p>
            <a:r>
              <a:rPr lang="en-US" dirty="0"/>
              <a:t>Time it takes data to flow</a:t>
            </a:r>
          </a:p>
        </p:txBody>
      </p:sp>
    </p:spTree>
    <p:extLst>
      <p:ext uri="{BB962C8B-B14F-4D97-AF65-F5344CB8AC3E}">
        <p14:creationId xmlns:p14="http://schemas.microsoft.com/office/powerpoint/2010/main" val="16083582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BB1EE-0E14-41BE-A693-50F5866E6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ETL and data pipelines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19C6BD-EDA5-4DAF-8EB0-8FC5DBF4054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ETL</a:t>
            </a:r>
          </a:p>
          <a:p>
            <a:r>
              <a:rPr lang="nn-NO" dirty="0"/>
              <a:t>Popular framework for designing data </a:t>
            </a:r>
            <a:r>
              <a:rPr lang="en-US" dirty="0"/>
              <a:t>pipelines</a:t>
            </a:r>
          </a:p>
          <a:p>
            <a:pPr marL="971550" lvl="1" indent="-514350">
              <a:buFont typeface="+mj-lt"/>
              <a:buAutoNum type="arabicParenR"/>
            </a:pPr>
            <a:r>
              <a:rPr lang="en-US" b="1" dirty="0"/>
              <a:t>Extract </a:t>
            </a:r>
            <a:r>
              <a:rPr lang="en-US" dirty="0"/>
              <a:t>data </a:t>
            </a:r>
            <a:r>
              <a:rPr lang="en-US" dirty="0">
                <a:solidFill>
                  <a:srgbClr val="C00000"/>
                </a:solidFill>
              </a:rPr>
              <a:t>(may be from various sources)</a:t>
            </a:r>
          </a:p>
          <a:p>
            <a:pPr marL="971550" lvl="1" indent="-514350">
              <a:buFont typeface="+mj-lt"/>
              <a:buAutoNum type="arabicParenR"/>
            </a:pPr>
            <a:r>
              <a:rPr lang="en-US" b="1" dirty="0"/>
              <a:t>Transform </a:t>
            </a:r>
            <a:r>
              <a:rPr lang="en-US" dirty="0"/>
              <a:t>extracted data </a:t>
            </a:r>
            <a:r>
              <a:rPr lang="en-US" dirty="0">
                <a:solidFill>
                  <a:srgbClr val="C00000"/>
                </a:solidFill>
              </a:rPr>
              <a:t>(into a suitable format for analysis)</a:t>
            </a:r>
          </a:p>
          <a:p>
            <a:pPr marL="971550" lvl="1" indent="-514350">
              <a:buFont typeface="+mj-lt"/>
              <a:buAutoNum type="arabicParenR"/>
            </a:pPr>
            <a:r>
              <a:rPr lang="en-US" b="1" dirty="0"/>
              <a:t>Load </a:t>
            </a:r>
            <a:r>
              <a:rPr lang="en-US" dirty="0"/>
              <a:t>transformed data to another data warehouse or database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FA1AE2-318F-4F6C-8C2A-E2573FE8CBA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Data pipelines</a:t>
            </a:r>
          </a:p>
          <a:p>
            <a:r>
              <a:rPr lang="en-US" dirty="0"/>
              <a:t>Move data from one system to another</a:t>
            </a:r>
          </a:p>
          <a:p>
            <a:r>
              <a:rPr lang="en-US" dirty="0"/>
              <a:t>May follow ETL</a:t>
            </a:r>
          </a:p>
          <a:p>
            <a:r>
              <a:rPr lang="en-US" dirty="0"/>
              <a:t>Data </a:t>
            </a:r>
            <a:r>
              <a:rPr lang="en-US" dirty="0">
                <a:solidFill>
                  <a:srgbClr val="FF0000"/>
                </a:solidFill>
              </a:rPr>
              <a:t>may not be transformed</a:t>
            </a:r>
          </a:p>
          <a:p>
            <a:r>
              <a:rPr lang="en-US" dirty="0"/>
              <a:t>Data </a:t>
            </a:r>
            <a:r>
              <a:rPr lang="en-US" dirty="0">
                <a:solidFill>
                  <a:srgbClr val="FF0000"/>
                </a:solidFill>
              </a:rPr>
              <a:t>may be directly loaded in applications</a:t>
            </a:r>
          </a:p>
        </p:txBody>
      </p:sp>
    </p:spTree>
    <p:extLst>
      <p:ext uri="{BB962C8B-B14F-4D97-AF65-F5344CB8AC3E}">
        <p14:creationId xmlns:p14="http://schemas.microsoft.com/office/powerpoint/2010/main" val="34022397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3BEAB26-896A-4401-A901-A18D38E10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Summary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F7E8B2-A65A-42B1-BA2A-7A8F6E917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 data pipeline is ?</a:t>
            </a:r>
          </a:p>
          <a:p>
            <a:r>
              <a:rPr lang="en-US" dirty="0"/>
              <a:t>What it does ?</a:t>
            </a:r>
          </a:p>
          <a:p>
            <a:r>
              <a:rPr lang="en-US" dirty="0"/>
              <a:t>Why it's important ?</a:t>
            </a:r>
          </a:p>
          <a:p>
            <a:r>
              <a:rPr lang="en-US" dirty="0"/>
              <a:t>How data pipelines are implemented ?</a:t>
            </a:r>
          </a:p>
          <a:p>
            <a:r>
              <a:rPr lang="en-US" dirty="0"/>
              <a:t>What ETL is and its nuances ?</a:t>
            </a:r>
          </a:p>
        </p:txBody>
      </p:sp>
    </p:spTree>
    <p:extLst>
      <p:ext uri="{BB962C8B-B14F-4D97-AF65-F5344CB8AC3E}">
        <p14:creationId xmlns:p14="http://schemas.microsoft.com/office/powerpoint/2010/main" val="40771313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FDEEE-EF72-4696-84C8-656B3449C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Tools Overview: SQL, Python, Apache Airflow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5BE89-0971-4C68-838F-B181FDCE22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Engineers use a variety of tools for building data pipelines:</a:t>
            </a:r>
          </a:p>
          <a:p>
            <a:r>
              <a:rPr lang="en-US" dirty="0"/>
              <a:t>- </a:t>
            </a:r>
            <a:r>
              <a:rPr lang="en-US" b="1" dirty="0"/>
              <a:t>SQL</a:t>
            </a:r>
            <a:r>
              <a:rPr lang="en-US" dirty="0"/>
              <a:t>: Used for querying and managing relational databases</a:t>
            </a:r>
          </a:p>
          <a:p>
            <a:r>
              <a:rPr lang="en-US" dirty="0"/>
              <a:t>- </a:t>
            </a:r>
            <a:r>
              <a:rPr lang="en-US" b="1" dirty="0"/>
              <a:t>Python</a:t>
            </a:r>
            <a:r>
              <a:rPr lang="en-US" dirty="0"/>
              <a:t>: A versatile programming language for data processing and ETL scripts</a:t>
            </a:r>
          </a:p>
          <a:p>
            <a:r>
              <a:rPr lang="en-US" dirty="0"/>
              <a:t>- </a:t>
            </a:r>
            <a:r>
              <a:rPr lang="en-US" b="1" dirty="0"/>
              <a:t>Apache Airflow</a:t>
            </a:r>
            <a:r>
              <a:rPr lang="en-US" dirty="0"/>
              <a:t>: A tool for programmatically authoring, scheduling, and monitoring workflows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69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033C5-8BB3-4B04-9536-83D9054DE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 3 : How to move and process data?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4C931-F8A6-4A57-B680-0434BE591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Processing data</a:t>
            </a:r>
          </a:p>
          <a:p>
            <a:pPr marL="0" indent="0">
              <a:buNone/>
            </a:pPr>
            <a:r>
              <a:rPr lang="en-US" dirty="0"/>
              <a:t>2. Scheduling data</a:t>
            </a:r>
          </a:p>
          <a:p>
            <a:pPr marL="0" indent="0">
              <a:buNone/>
            </a:pPr>
            <a:r>
              <a:rPr lang="en-US" dirty="0"/>
              <a:t>3. Parallel computing</a:t>
            </a:r>
          </a:p>
          <a:p>
            <a:pPr marL="0" indent="0">
              <a:buNone/>
            </a:pPr>
            <a:r>
              <a:rPr lang="en-US" dirty="0"/>
              <a:t>4. Cloud computing</a:t>
            </a:r>
          </a:p>
        </p:txBody>
      </p:sp>
    </p:spTree>
    <p:extLst>
      <p:ext uri="{BB962C8B-B14F-4D97-AF65-F5344CB8AC3E}">
        <p14:creationId xmlns:p14="http://schemas.microsoft.com/office/powerpoint/2010/main" val="19438170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A8727-73EE-4CA2-A4C7-69398B77E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ETL with Python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6C015-F051-43B4-8CBA-AAF9A6BA6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Ensure data quality by validating inputs and outputs.</a:t>
            </a:r>
          </a:p>
          <a:p>
            <a:r>
              <a:rPr lang="en-US" dirty="0"/>
              <a:t>2. Log each step of the pipeline to aid in debugging and monitoring.</a:t>
            </a:r>
          </a:p>
          <a:p>
            <a:r>
              <a:rPr lang="en-US" dirty="0"/>
              <a:t>3. Use modular functions for each stage of the pipeline to improve readability.</a:t>
            </a:r>
          </a:p>
          <a:p>
            <a:r>
              <a:rPr lang="en-US" dirty="0"/>
              <a:t>4. Implement error handling to gracefully manage unexpected data issues.</a:t>
            </a:r>
          </a:p>
          <a:p>
            <a:r>
              <a:rPr lang="en-US" dirty="0"/>
              <a:t>5. Optimize performance by choosing the right data formats and partitioning strategies.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6336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19821-CCE4-4E69-A92D-A682D729B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1: Extract Data from CSV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9C75D5-31C0-45A1-9A11-69625A6B64EA}"/>
              </a:ext>
            </a:extLst>
          </p:cNvPr>
          <p:cNvSpPr/>
          <p:nvPr/>
        </p:nvSpPr>
        <p:spPr>
          <a:xfrm>
            <a:off x="838200" y="2140859"/>
            <a:ext cx="609600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</a:rPr>
              <a:t>import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pandas 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</a:rPr>
              <a:t>as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pd</a:t>
            </a:r>
          </a:p>
          <a:p>
            <a:r>
              <a:rPr lang="en-US" dirty="0">
                <a:solidFill>
                  <a:srgbClr val="008000"/>
                </a:solidFill>
                <a:latin typeface="Courier New" panose="02070309020205020404" pitchFamily="49" charset="0"/>
              </a:rPr>
              <a:t># Read data from a CSV file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data 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pd</a:t>
            </a:r>
            <a:r>
              <a:rPr lang="en-US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read_csv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808080"/>
                </a:solidFill>
                <a:latin typeface="Courier New" panose="02070309020205020404" pitchFamily="49" charset="0"/>
              </a:rPr>
              <a:t>'sample_data.csv'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b="1" dirty="0">
                <a:solidFill>
                  <a:srgbClr val="880088"/>
                </a:solidFill>
                <a:latin typeface="Courier New" panose="02070309020205020404" pitchFamily="49" charset="0"/>
              </a:rPr>
              <a:t>print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data</a:t>
            </a:r>
            <a:r>
              <a:rPr lang="en-US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head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())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51CC5F-DB5B-45E5-AB3B-50CFCB301CDC}"/>
              </a:ext>
            </a:extLst>
          </p:cNvPr>
          <p:cNvSpPr/>
          <p:nvPr/>
        </p:nvSpPr>
        <p:spPr>
          <a:xfrm>
            <a:off x="838200" y="379135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This code reads the data from 'sample_data.csv' and prints the first five rows.</a:t>
            </a:r>
          </a:p>
        </p:txBody>
      </p:sp>
    </p:spTree>
    <p:extLst>
      <p:ext uri="{BB962C8B-B14F-4D97-AF65-F5344CB8AC3E}">
        <p14:creationId xmlns:p14="http://schemas.microsoft.com/office/powerpoint/2010/main" val="26775744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B731C-EE7C-4E4A-9F48-2CAFE45FC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2: Transform the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A62CB-3D83-4C90-B569-5C3D9C3D4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/>
              <a:t>Next, we clean and normalize the data:</a:t>
            </a:r>
          </a:p>
          <a:p>
            <a:pPr lvl="1"/>
            <a:r>
              <a:rPr lang="en-US" dirty="0"/>
              <a:t>Drop missing values</a:t>
            </a:r>
          </a:p>
          <a:p>
            <a:pPr lvl="1"/>
            <a:r>
              <a:rPr lang="en-US" dirty="0"/>
              <a:t>Convert string columns to lowercase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This step ensures that the data is in a consistent format for further analysis.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EBD6F1-DE68-4551-B532-CCD2B9BD6163}"/>
              </a:ext>
            </a:extLst>
          </p:cNvPr>
          <p:cNvSpPr/>
          <p:nvPr/>
        </p:nvSpPr>
        <p:spPr>
          <a:xfrm>
            <a:off x="838200" y="3429000"/>
            <a:ext cx="609600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en-US" dirty="0">
                <a:solidFill>
                  <a:srgbClr val="008000"/>
                </a:solidFill>
                <a:latin typeface="Courier New" panose="02070309020205020404" pitchFamily="49" charset="0"/>
              </a:rPr>
              <a:t># Drop rows with missing values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data 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data</a:t>
            </a:r>
            <a:r>
              <a:rPr lang="en-US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dropna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()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>
                <a:solidFill>
                  <a:srgbClr val="008000"/>
                </a:solidFill>
                <a:latin typeface="Courier New" panose="02070309020205020404" pitchFamily="49" charset="0"/>
              </a:rPr>
              <a:t># Convert text columns to lowercase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data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[</a:t>
            </a:r>
            <a:r>
              <a:rPr lang="en-US" dirty="0">
                <a:solidFill>
                  <a:srgbClr val="808080"/>
                </a:solidFill>
                <a:latin typeface="Courier New" panose="02070309020205020404" pitchFamily="49" charset="0"/>
              </a:rPr>
              <a:t>'column'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]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data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[</a:t>
            </a:r>
            <a:r>
              <a:rPr lang="en-US" dirty="0">
                <a:solidFill>
                  <a:srgbClr val="808080"/>
                </a:solidFill>
                <a:latin typeface="Courier New" panose="02070309020205020404" pitchFamily="49" charset="0"/>
              </a:rPr>
              <a:t>'column'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].</a:t>
            </a:r>
            <a:r>
              <a:rPr lang="en-US" b="1" dirty="0" err="1">
                <a:solidFill>
                  <a:srgbClr val="880088"/>
                </a:solidFill>
                <a:latin typeface="Courier New" panose="02070309020205020404" pitchFamily="49" charset="0"/>
              </a:rPr>
              <a:t>str</a:t>
            </a:r>
            <a:r>
              <a:rPr lang="en-US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lower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()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4013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0CA39-59F8-4AA2-A22B-15DC74239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3: Load Data into SQLite Database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6255AB-125D-40A8-9BE3-2F8098BC3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/>
              <a:t>We will use the `sqlite3` library to insert the cleaned data into a database: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This code creates a new database (if not already existing) and loads the transformed data into a table named </a:t>
            </a:r>
            <a:r>
              <a:rPr lang="en-US" dirty="0">
                <a:latin typeface="Consolas" panose="020B0609020204030204" pitchFamily="49" charset="0"/>
              </a:rPr>
              <a:t>'</a:t>
            </a:r>
            <a:r>
              <a:rPr lang="en-US" dirty="0" err="1">
                <a:latin typeface="Consolas" panose="020B0609020204030204" pitchFamily="49" charset="0"/>
              </a:rPr>
              <a:t>cleaned_data</a:t>
            </a:r>
            <a:r>
              <a:rPr lang="en-US" dirty="0">
                <a:latin typeface="Consolas" panose="020B0609020204030204" pitchFamily="49" charset="0"/>
              </a:rPr>
              <a:t>'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7CC672-0CDF-4232-BE18-44D0A4CE3D9F}"/>
              </a:ext>
            </a:extLst>
          </p:cNvPr>
          <p:cNvSpPr/>
          <p:nvPr/>
        </p:nvSpPr>
        <p:spPr>
          <a:xfrm>
            <a:off x="838200" y="2995178"/>
            <a:ext cx="9838509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</a:rPr>
              <a:t>import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sqlite3</a:t>
            </a:r>
          </a:p>
          <a:p>
            <a:r>
              <a:rPr lang="en-US" dirty="0">
                <a:solidFill>
                  <a:srgbClr val="008000"/>
                </a:solidFill>
                <a:latin typeface="Courier New" panose="02070309020205020404" pitchFamily="49" charset="0"/>
              </a:rPr>
              <a:t># Create a connection to the SQLite database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conn 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sqlite3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connect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808080"/>
                </a:solidFill>
                <a:latin typeface="Courier New" panose="02070309020205020404" pitchFamily="49" charset="0"/>
              </a:rPr>
              <a:t>'</a:t>
            </a:r>
            <a:r>
              <a:rPr lang="en-US" dirty="0" err="1">
                <a:solidFill>
                  <a:srgbClr val="808080"/>
                </a:solidFill>
                <a:latin typeface="Courier New" panose="02070309020205020404" pitchFamily="49" charset="0"/>
              </a:rPr>
              <a:t>data.db</a:t>
            </a:r>
            <a:r>
              <a:rPr lang="en-US" dirty="0">
                <a:solidFill>
                  <a:srgbClr val="808080"/>
                </a:solidFill>
                <a:latin typeface="Courier New" panose="02070309020205020404" pitchFamily="49" charset="0"/>
              </a:rPr>
              <a:t>'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>
                <a:solidFill>
                  <a:srgbClr val="008000"/>
                </a:solidFill>
                <a:latin typeface="Courier New" panose="02070309020205020404" pitchFamily="49" charset="0"/>
              </a:rPr>
              <a:t># Insert the data into a table named '</a:t>
            </a:r>
            <a:r>
              <a:rPr lang="en-US" dirty="0" err="1">
                <a:solidFill>
                  <a:srgbClr val="008000"/>
                </a:solidFill>
                <a:latin typeface="Courier New" panose="02070309020205020404" pitchFamily="49" charset="0"/>
              </a:rPr>
              <a:t>cleaned_data</a:t>
            </a:r>
            <a:r>
              <a:rPr lang="en-US" dirty="0">
                <a:solidFill>
                  <a:srgbClr val="008000"/>
                </a:solidFill>
                <a:latin typeface="Courier New" panose="02070309020205020404" pitchFamily="49" charset="0"/>
              </a:rPr>
              <a:t>'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data</a:t>
            </a:r>
            <a:r>
              <a:rPr lang="en-US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to_sql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808080"/>
                </a:solidFill>
                <a:latin typeface="Courier New" panose="02070309020205020404" pitchFamily="49" charset="0"/>
              </a:rPr>
              <a:t>'</a:t>
            </a:r>
            <a:r>
              <a:rPr lang="en-US" dirty="0" err="1">
                <a:solidFill>
                  <a:srgbClr val="808080"/>
                </a:solidFill>
                <a:latin typeface="Courier New" panose="02070309020205020404" pitchFamily="49" charset="0"/>
              </a:rPr>
              <a:t>cleaned_data</a:t>
            </a:r>
            <a:r>
              <a:rPr lang="en-US" dirty="0">
                <a:solidFill>
                  <a:srgbClr val="808080"/>
                </a:solidFill>
                <a:latin typeface="Courier New" panose="02070309020205020404" pitchFamily="49" charset="0"/>
              </a:rPr>
              <a:t>'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conn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if_exists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en-US" dirty="0">
                <a:solidFill>
                  <a:srgbClr val="808080"/>
                </a:solidFill>
                <a:latin typeface="Courier New" panose="02070309020205020404" pitchFamily="49" charset="0"/>
              </a:rPr>
              <a:t>'replace'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index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en-US" b="1" dirty="0">
                <a:solidFill>
                  <a:srgbClr val="880088"/>
                </a:solidFill>
                <a:latin typeface="Courier New" panose="02070309020205020404" pitchFamily="49" charset="0"/>
              </a:rPr>
              <a:t>False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4662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7F4CEB4-843B-480D-83D0-C5BF3D20EBC8}"/>
              </a:ext>
            </a:extLst>
          </p:cNvPr>
          <p:cNvSpPr/>
          <p:nvPr/>
        </p:nvSpPr>
        <p:spPr>
          <a:xfrm>
            <a:off x="1240971" y="962025"/>
            <a:ext cx="9710057" cy="50783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</a:rPr>
              <a:t>import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pandas 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</a:rPr>
              <a:t>as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pd</a:t>
            </a:r>
          </a:p>
          <a:p>
            <a:r>
              <a:rPr lang="en-US" dirty="0">
                <a:solidFill>
                  <a:srgbClr val="008000"/>
                </a:solidFill>
                <a:latin typeface="Courier New" panose="02070309020205020404" pitchFamily="49" charset="0"/>
              </a:rPr>
              <a:t># Read data from a CSV file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data 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pd</a:t>
            </a:r>
            <a:r>
              <a:rPr lang="en-US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read_csv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808080"/>
                </a:solidFill>
                <a:latin typeface="Courier New" panose="02070309020205020404" pitchFamily="49" charset="0"/>
              </a:rPr>
              <a:t>'sample_data.csv'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b="1" dirty="0">
                <a:solidFill>
                  <a:srgbClr val="880088"/>
                </a:solidFill>
                <a:latin typeface="Courier New" panose="02070309020205020404" pitchFamily="49" charset="0"/>
              </a:rPr>
              <a:t>print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data</a:t>
            </a:r>
            <a:r>
              <a:rPr lang="en-US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head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())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```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>
                <a:solidFill>
                  <a:srgbClr val="008000"/>
                </a:solidFill>
                <a:latin typeface="Courier New" panose="02070309020205020404" pitchFamily="49" charset="0"/>
              </a:rPr>
              <a:t># Drop rows with missing values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data 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data</a:t>
            </a:r>
            <a:r>
              <a:rPr lang="en-US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dropna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()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>
                <a:solidFill>
                  <a:srgbClr val="008000"/>
                </a:solidFill>
                <a:latin typeface="Courier New" panose="02070309020205020404" pitchFamily="49" charset="0"/>
              </a:rPr>
              <a:t># Convert text columns to lowercase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data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[</a:t>
            </a:r>
            <a:r>
              <a:rPr lang="en-US" dirty="0">
                <a:solidFill>
                  <a:srgbClr val="808080"/>
                </a:solidFill>
                <a:latin typeface="Courier New" panose="02070309020205020404" pitchFamily="49" charset="0"/>
              </a:rPr>
              <a:t>'column'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]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data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[</a:t>
            </a:r>
            <a:r>
              <a:rPr lang="en-US" dirty="0">
                <a:solidFill>
                  <a:srgbClr val="808080"/>
                </a:solidFill>
                <a:latin typeface="Courier New" panose="02070309020205020404" pitchFamily="49" charset="0"/>
              </a:rPr>
              <a:t>'column'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].</a:t>
            </a:r>
            <a:r>
              <a:rPr lang="en-US" b="1" dirty="0" err="1">
                <a:solidFill>
                  <a:srgbClr val="880088"/>
                </a:solidFill>
                <a:latin typeface="Courier New" panose="02070309020205020404" pitchFamily="49" charset="0"/>
              </a:rPr>
              <a:t>str</a:t>
            </a:r>
            <a:r>
              <a:rPr lang="en-US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lower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()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</a:rPr>
              <a:t>import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sqlite3</a:t>
            </a:r>
          </a:p>
          <a:p>
            <a:r>
              <a:rPr lang="en-US" dirty="0">
                <a:solidFill>
                  <a:srgbClr val="008000"/>
                </a:solidFill>
                <a:latin typeface="Courier New" panose="02070309020205020404" pitchFamily="49" charset="0"/>
              </a:rPr>
              <a:t># Create a connection to the SQLite database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conn 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sqlite3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connect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808080"/>
                </a:solidFill>
                <a:latin typeface="Courier New" panose="02070309020205020404" pitchFamily="49" charset="0"/>
              </a:rPr>
              <a:t>'</a:t>
            </a:r>
            <a:r>
              <a:rPr lang="en-US" dirty="0" err="1">
                <a:solidFill>
                  <a:srgbClr val="808080"/>
                </a:solidFill>
                <a:latin typeface="Courier New" panose="02070309020205020404" pitchFamily="49" charset="0"/>
              </a:rPr>
              <a:t>data.db</a:t>
            </a:r>
            <a:r>
              <a:rPr lang="en-US" dirty="0">
                <a:solidFill>
                  <a:srgbClr val="808080"/>
                </a:solidFill>
                <a:latin typeface="Courier New" panose="02070309020205020404" pitchFamily="49" charset="0"/>
              </a:rPr>
              <a:t>'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>
                <a:solidFill>
                  <a:srgbClr val="008000"/>
                </a:solidFill>
                <a:latin typeface="Courier New" panose="02070309020205020404" pitchFamily="49" charset="0"/>
              </a:rPr>
              <a:t># Insert the data into a table named '</a:t>
            </a:r>
            <a:r>
              <a:rPr lang="en-US" dirty="0" err="1">
                <a:solidFill>
                  <a:srgbClr val="008000"/>
                </a:solidFill>
                <a:latin typeface="Courier New" panose="02070309020205020404" pitchFamily="49" charset="0"/>
              </a:rPr>
              <a:t>cleaned_data</a:t>
            </a:r>
            <a:r>
              <a:rPr lang="en-US" dirty="0">
                <a:solidFill>
                  <a:srgbClr val="008000"/>
                </a:solidFill>
                <a:latin typeface="Courier New" panose="02070309020205020404" pitchFamily="49" charset="0"/>
              </a:rPr>
              <a:t>'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data</a:t>
            </a:r>
            <a:r>
              <a:rPr lang="en-US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to_sql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808080"/>
                </a:solidFill>
                <a:latin typeface="Courier New" panose="02070309020205020404" pitchFamily="49" charset="0"/>
              </a:rPr>
              <a:t>'</a:t>
            </a:r>
            <a:r>
              <a:rPr lang="en-US" dirty="0" err="1">
                <a:solidFill>
                  <a:srgbClr val="808080"/>
                </a:solidFill>
                <a:latin typeface="Courier New" panose="02070309020205020404" pitchFamily="49" charset="0"/>
              </a:rPr>
              <a:t>cleaned_data</a:t>
            </a:r>
            <a:r>
              <a:rPr lang="en-US" dirty="0">
                <a:solidFill>
                  <a:srgbClr val="808080"/>
                </a:solidFill>
                <a:latin typeface="Courier New" panose="02070309020205020404" pitchFamily="49" charset="0"/>
              </a:rPr>
              <a:t>'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conn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if_exists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en-US" dirty="0">
                <a:solidFill>
                  <a:srgbClr val="808080"/>
                </a:solidFill>
                <a:latin typeface="Courier New" panose="02070309020205020404" pitchFamily="49" charset="0"/>
              </a:rPr>
              <a:t>'replace'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index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en-US" b="1" dirty="0">
                <a:solidFill>
                  <a:srgbClr val="880088"/>
                </a:solidFill>
                <a:latin typeface="Courier New" panose="02070309020205020404" pitchFamily="49" charset="0"/>
              </a:rPr>
              <a:t>False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0502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A3297-E3B1-4C2D-B087-4555E1294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Practices for ETL Pipelines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2E901-1F66-4BE9-A3C2-C30FD7626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Ensure data quality by validating inputs and outputs.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Log each step of the pipeline to aid in debugging and monitoring.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Use modular functions for each stage of the pipeline to improve readability.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Implement error handling to gracefully manage unexpected data issues.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Optimize performance by choosing the right data formats and partitioning strategies.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7351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4B388-7DAC-4B31-8F57-36E4BEF2C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Apache Airflow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C6E14C-D466-4DD0-B6BD-F843ED41D3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PYTH O N</a:t>
            </a:r>
          </a:p>
        </p:txBody>
      </p:sp>
    </p:spTree>
    <p:extLst>
      <p:ext uri="{BB962C8B-B14F-4D97-AF65-F5344CB8AC3E}">
        <p14:creationId xmlns:p14="http://schemas.microsoft.com/office/powerpoint/2010/main" val="26883503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4B388-7DAC-4B31-8F57-36E4BEF2C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Engineering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40A0D-D403-4885-AD4A-7A9B29D349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Taking any action involving data and turning it into a </a:t>
            </a:r>
            <a:r>
              <a:rPr lang="en-US" dirty="0">
                <a:solidFill>
                  <a:srgbClr val="FF0000"/>
                </a:solidFill>
              </a:rPr>
              <a:t>reliable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repeatable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maintainable</a:t>
            </a:r>
            <a:r>
              <a:rPr lang="en-US" dirty="0"/>
              <a:t> process.</a:t>
            </a:r>
          </a:p>
        </p:txBody>
      </p:sp>
    </p:spTree>
    <p:extLst>
      <p:ext uri="{BB962C8B-B14F-4D97-AF65-F5344CB8AC3E}">
        <p14:creationId xmlns:p14="http://schemas.microsoft.com/office/powerpoint/2010/main" val="36866589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2D57B-E00A-4E04-AC4F-F3DFD6F9F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workflow?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4FF79-BCD4-468A-A40A-15B01E6B3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674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 workflow is: </a:t>
            </a:r>
          </a:p>
          <a:p>
            <a:r>
              <a:rPr lang="en-US" dirty="0"/>
              <a:t>A set of steps to accomplish a given data engineering task </a:t>
            </a:r>
          </a:p>
          <a:p>
            <a:pPr lvl="1"/>
            <a:r>
              <a:rPr lang="en-US" dirty="0"/>
              <a:t>Such as: downloading files, copying data, filtering information, writing to a database, </a:t>
            </a:r>
            <a:r>
              <a:rPr lang="en-US" dirty="0" err="1"/>
              <a:t>etc</a:t>
            </a:r>
            <a:r>
              <a:rPr lang="en-US" dirty="0"/>
              <a:t> </a:t>
            </a:r>
          </a:p>
          <a:p>
            <a:r>
              <a:rPr lang="en-US" dirty="0"/>
              <a:t>Of varying levels of complexity </a:t>
            </a:r>
          </a:p>
          <a:p>
            <a:r>
              <a:rPr lang="en-US" dirty="0"/>
              <a:t>A term with various meaning depending on context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33DD3F-890A-4A7F-92F2-BE3A33B48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8463" y="1229791"/>
            <a:ext cx="3695337" cy="554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7157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49074-4ACE-4D7D-B8CB-6883DBF75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Airflow?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82DF7-B56A-4E7C-BA28-18B0CEC64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8001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Airflow is a platform to program workflows, including:</a:t>
            </a:r>
          </a:p>
          <a:p>
            <a:r>
              <a:rPr lang="en-US" dirty="0"/>
              <a:t>Creation</a:t>
            </a:r>
          </a:p>
          <a:p>
            <a:r>
              <a:rPr lang="en-US" dirty="0"/>
              <a:t>Scheduling</a:t>
            </a:r>
          </a:p>
          <a:p>
            <a:r>
              <a:rPr lang="en-US" dirty="0"/>
              <a:t>Monitoring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4D55A9E-5EBC-4974-93DC-1C65E7762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911976"/>
            <a:ext cx="5454181" cy="2107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79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E12FA-5A8C-4316-9034-CA8B70DAB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 4 : Beyond data engineer…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8A311-86BF-4816-9B8A-2FA2A05B5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Scientist + Data Engineer = Machine Learning Engineer</a:t>
            </a:r>
          </a:p>
        </p:txBody>
      </p:sp>
    </p:spTree>
    <p:extLst>
      <p:ext uri="{BB962C8B-B14F-4D97-AF65-F5344CB8AC3E}">
        <p14:creationId xmlns:p14="http://schemas.microsoft.com/office/powerpoint/2010/main" val="31697088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49074-4ACE-4D7D-B8CB-6883DBF75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Airflow?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82DF7-B56A-4E7C-BA28-18B0CEC64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80017" cy="4351338"/>
          </a:xfrm>
        </p:spPr>
        <p:txBody>
          <a:bodyPr/>
          <a:lstStyle/>
          <a:p>
            <a:r>
              <a:rPr lang="en-US" dirty="0"/>
              <a:t>Can implement programs from any language, but workflows are written in Python</a:t>
            </a:r>
          </a:p>
          <a:p>
            <a:r>
              <a:rPr lang="en-US" dirty="0"/>
              <a:t>Implements workflows as DAGs: Directed Acyclic Graphs</a:t>
            </a:r>
          </a:p>
          <a:p>
            <a:r>
              <a:rPr lang="en-US" dirty="0"/>
              <a:t>Accessed via code, command-line, or via web interface / REST API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4D55A9E-5EBC-4974-93DC-1C65E7762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911976"/>
            <a:ext cx="5454181" cy="210702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000C4CF-51BF-4BAF-B695-F6D3E4885BD6}"/>
              </a:ext>
            </a:extLst>
          </p:cNvPr>
          <p:cNvSpPr/>
          <p:nvPr/>
        </p:nvSpPr>
        <p:spPr>
          <a:xfrm>
            <a:off x="938670" y="5992297"/>
            <a:ext cx="4079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https://airflow.apache.1 org/docs/stable/</a:t>
            </a:r>
          </a:p>
        </p:txBody>
      </p:sp>
    </p:spTree>
    <p:extLst>
      <p:ext uri="{BB962C8B-B14F-4D97-AF65-F5344CB8AC3E}">
        <p14:creationId xmlns:p14="http://schemas.microsoft.com/office/powerpoint/2010/main" val="20063020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2A7C4-281E-4CCB-88B3-7E58EE906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workflow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A4988-CE39-4F4E-9F2F-2511E6625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94463" cy="4351338"/>
          </a:xfrm>
        </p:spPr>
        <p:txBody>
          <a:bodyPr/>
          <a:lstStyle/>
          <a:p>
            <a:r>
              <a:rPr lang="en-US" dirty="0"/>
              <a:t>Luigi</a:t>
            </a:r>
          </a:p>
          <a:p>
            <a:r>
              <a:rPr lang="en-US" dirty="0"/>
              <a:t>SSIS</a:t>
            </a:r>
          </a:p>
          <a:p>
            <a:r>
              <a:rPr lang="en-US" dirty="0"/>
              <a:t>Bash scripting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21E96E-B3C2-4A77-839B-090D298B3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9127" y="2529246"/>
            <a:ext cx="5852160" cy="24439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4FEF2C-5858-4A95-98DB-B6DD5E6D4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682" y="1004157"/>
            <a:ext cx="3067050" cy="16383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E32AEF-C124-4104-9C91-A3EDBBFD13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0364" y="4233258"/>
            <a:ext cx="3067050" cy="226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860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2157E-3207-4920-BBEA-5C1353F3C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Directed Acyclic Graph (DAG)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429873-8B9E-48A4-AAF4-09E9F8C90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75514" cy="4351338"/>
          </a:xfrm>
        </p:spPr>
        <p:txBody>
          <a:bodyPr/>
          <a:lstStyle/>
          <a:p>
            <a:r>
              <a:rPr lang="en-US" dirty="0"/>
              <a:t>In Airflow, this represents the set of tasks that make up your workflow.</a:t>
            </a:r>
          </a:p>
          <a:p>
            <a:r>
              <a:rPr lang="en-US" dirty="0"/>
              <a:t>Consists of the tasks and the dependencies between tasks.</a:t>
            </a:r>
          </a:p>
          <a:p>
            <a:r>
              <a:rPr lang="en-US" dirty="0"/>
              <a:t>Created with various details about the DAG, including the name, start date, owner, etc.</a:t>
            </a:r>
          </a:p>
          <a:p>
            <a:r>
              <a:rPr lang="en-US" dirty="0"/>
              <a:t>Further depth in the next lesson.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6F9A0B-B828-4755-8C3F-71F7C63BA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5762" y="1825625"/>
            <a:ext cx="5153891" cy="308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2022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E92FA-8B3F-43BC-B7EB-C71202F62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 code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EDB666-CC8F-4298-AF36-44321D2B65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Simple DAG definition: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874B42-A43F-4738-9EE7-F780A7C2E1D0}"/>
              </a:ext>
            </a:extLst>
          </p:cNvPr>
          <p:cNvSpPr/>
          <p:nvPr/>
        </p:nvSpPr>
        <p:spPr>
          <a:xfrm>
            <a:off x="1558834" y="2524036"/>
            <a:ext cx="609600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etl_dag</a:t>
            </a:r>
            <a:r>
              <a:rPr lang="en-US" dirty="0">
                <a:latin typeface="Consolas" panose="020B0609020204030204" pitchFamily="49" charset="0"/>
              </a:rPr>
              <a:t> = DAG(</a:t>
            </a:r>
          </a:p>
          <a:p>
            <a:r>
              <a:rPr lang="en-US" dirty="0" err="1">
                <a:latin typeface="Consolas" panose="020B0609020204030204" pitchFamily="49" charset="0"/>
              </a:rPr>
              <a:t>dag_id</a:t>
            </a:r>
            <a:r>
              <a:rPr lang="en-US" dirty="0">
                <a:latin typeface="Consolas" panose="020B0609020204030204" pitchFamily="49" charset="0"/>
              </a:rPr>
              <a:t>='</a:t>
            </a:r>
            <a:r>
              <a:rPr lang="en-US" dirty="0" err="1">
                <a:latin typeface="Consolas" panose="020B0609020204030204" pitchFamily="49" charset="0"/>
              </a:rPr>
              <a:t>etl_pipeline</a:t>
            </a:r>
            <a:r>
              <a:rPr lang="en-US" dirty="0">
                <a:latin typeface="Consolas" panose="020B0609020204030204" pitchFamily="49" charset="0"/>
              </a:rPr>
              <a:t>',</a:t>
            </a:r>
          </a:p>
          <a:p>
            <a:r>
              <a:rPr lang="en-US" dirty="0" err="1">
                <a:latin typeface="Consolas" panose="020B0609020204030204" pitchFamily="49" charset="0"/>
              </a:rPr>
              <a:t>default_args</a:t>
            </a:r>
            <a:r>
              <a:rPr lang="en-US" dirty="0">
                <a:latin typeface="Consolas" panose="020B0609020204030204" pitchFamily="49" charset="0"/>
              </a:rPr>
              <a:t>={"</a:t>
            </a:r>
            <a:r>
              <a:rPr lang="en-US" dirty="0" err="1">
                <a:latin typeface="Consolas" panose="020B0609020204030204" pitchFamily="49" charset="0"/>
              </a:rPr>
              <a:t>start_date</a:t>
            </a:r>
            <a:r>
              <a:rPr lang="en-US" dirty="0">
                <a:latin typeface="Consolas" panose="020B0609020204030204" pitchFamily="49" charset="0"/>
              </a:rPr>
              <a:t>": "2024-01-08"}</a:t>
            </a:r>
          </a:p>
          <a:p>
            <a:r>
              <a:rPr lang="en-US" dirty="0">
                <a:latin typeface="Consolas" panose="020B06090202040302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5409656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6E099-72D4-4FAD-9429-882E3003B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a workflow in Airflow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9EE82-04D0-45D2-A78E-88C2F0A74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Running a simple Airflow task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Using a DAG named example-</a:t>
            </a:r>
            <a:r>
              <a:rPr lang="en-US" dirty="0" err="1"/>
              <a:t>etl</a:t>
            </a:r>
            <a:r>
              <a:rPr lang="en-US" dirty="0"/>
              <a:t>, a task named download-file on 2024-01-10: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705FFC3-3645-4807-8589-14A8B135D653}"/>
              </a:ext>
            </a:extLst>
          </p:cNvPr>
          <p:cNvSpPr/>
          <p:nvPr/>
        </p:nvSpPr>
        <p:spPr>
          <a:xfrm>
            <a:off x="1742830" y="2617317"/>
            <a:ext cx="527516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dirty="0"/>
              <a:t>airflow tasks test &lt;</a:t>
            </a:r>
            <a:r>
              <a:rPr lang="en-US" dirty="0" err="1"/>
              <a:t>dag_id</a:t>
            </a:r>
            <a:r>
              <a:rPr lang="en-US" dirty="0"/>
              <a:t>&gt; &lt;</a:t>
            </a:r>
            <a:r>
              <a:rPr lang="en-US" dirty="0" err="1"/>
              <a:t>task_id</a:t>
            </a:r>
            <a:r>
              <a:rPr lang="en-US" dirty="0"/>
              <a:t>&gt; [</a:t>
            </a:r>
            <a:r>
              <a:rPr lang="en-US" dirty="0" err="1"/>
              <a:t>execution_date</a:t>
            </a:r>
            <a:r>
              <a:rPr lang="en-US" dirty="0"/>
              <a:t>]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6D313D-0E8D-49D2-B118-53AEB7063E4D}"/>
              </a:ext>
            </a:extLst>
          </p:cNvPr>
          <p:cNvSpPr/>
          <p:nvPr/>
        </p:nvSpPr>
        <p:spPr>
          <a:xfrm>
            <a:off x="1742830" y="4594163"/>
            <a:ext cx="540583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dirty="0"/>
              <a:t>airflow tasks test example-</a:t>
            </a:r>
            <a:r>
              <a:rPr lang="en-US" dirty="0" err="1"/>
              <a:t>etl</a:t>
            </a:r>
            <a:r>
              <a:rPr lang="en-US" dirty="0"/>
              <a:t> download-file 2024-01-10</a:t>
            </a:r>
          </a:p>
        </p:txBody>
      </p:sp>
    </p:spTree>
    <p:extLst>
      <p:ext uri="{BB962C8B-B14F-4D97-AF65-F5344CB8AC3E}">
        <p14:creationId xmlns:p14="http://schemas.microsoft.com/office/powerpoint/2010/main" val="36269611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51CC3-EC4E-4A16-BA33-580A9E410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D10ED44-207C-4135-9F24-88FAA4A94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63194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DAG, or Directed Acyclic Graph: </a:t>
            </a:r>
          </a:p>
          <a:p>
            <a:r>
              <a:rPr lang="en-US" dirty="0"/>
              <a:t>Directed, there is an inherent flow representing dependencies between components.</a:t>
            </a:r>
          </a:p>
          <a:p>
            <a:r>
              <a:rPr lang="en-US" dirty="0"/>
              <a:t>Acyclic, does not loop / cycle / repeat.</a:t>
            </a:r>
          </a:p>
          <a:p>
            <a:r>
              <a:rPr lang="en-US" dirty="0"/>
              <a:t>Graph, the actual set of components.</a:t>
            </a:r>
          </a:p>
          <a:p>
            <a:r>
              <a:rPr lang="en-US" dirty="0"/>
              <a:t>Seen in Airflow, Apache Spark, </a:t>
            </a:r>
            <a:r>
              <a:rPr lang="en-US" dirty="0" err="1"/>
              <a:t>dbt</a:t>
            </a:r>
            <a:endParaRPr lang="en-US" dirty="0"/>
          </a:p>
        </p:txBody>
      </p:sp>
      <p:pic>
        <p:nvPicPr>
          <p:cNvPr id="2050" name="Picture 2" descr="undefined">
            <a:extLst>
              <a:ext uri="{FF2B5EF4-FFF2-40B4-BE49-F238E27FC236}">
                <a16:creationId xmlns:a16="http://schemas.microsoft.com/office/drawing/2014/main" id="{2A53A9DD-E083-4C04-9232-28752E973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948" y="1690688"/>
            <a:ext cx="4585063" cy="458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B5895EE-9FBC-466C-A432-4A5CA62A31FF}"/>
              </a:ext>
            </a:extLst>
          </p:cNvPr>
          <p:cNvSpPr/>
          <p:nvPr/>
        </p:nvSpPr>
        <p:spPr>
          <a:xfrm>
            <a:off x="917015" y="6091085"/>
            <a:ext cx="5568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5192D"/>
                </a:solidFill>
                <a:latin typeface="StudioFeixenSans-Regular"/>
              </a:rPr>
              <a:t>https://en.m.wikipedia.org/wiki/Directed_acyclic_graph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295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CB0A9-3751-484B-9DAE-642FBBE88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 in Airflow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F6D93-7F2C-481B-B209-F2DEB77D6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Are written in Python (but can use components written in other languages).</a:t>
            </a:r>
          </a:p>
          <a:p>
            <a:r>
              <a:rPr lang="en-US" dirty="0"/>
              <a:t>Are made up of components (typically tasks) to be executed, such as operators, sensors, etc.</a:t>
            </a:r>
          </a:p>
          <a:p>
            <a:r>
              <a:rPr lang="en-US" dirty="0"/>
              <a:t>Contain dependencies defined explicitly or implicitly.</a:t>
            </a:r>
          </a:p>
          <a:p>
            <a:pPr lvl="1"/>
            <a:r>
              <a:rPr lang="en-US" dirty="0" err="1"/>
              <a:t>ie</a:t>
            </a:r>
            <a:r>
              <a:rPr lang="en-US" dirty="0"/>
              <a:t>, Copy the file to the server before trying to import it to the database service.</a:t>
            </a:r>
          </a:p>
        </p:txBody>
      </p:sp>
    </p:spTree>
    <p:extLst>
      <p:ext uri="{BB962C8B-B14F-4D97-AF65-F5344CB8AC3E}">
        <p14:creationId xmlns:p14="http://schemas.microsoft.com/office/powerpoint/2010/main" val="9553582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86CBC-5845-4460-97E8-2AB8A02F9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Define a DAG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8B2FE1-82CA-450F-8AC8-7AB3A82F3E7F}"/>
              </a:ext>
            </a:extLst>
          </p:cNvPr>
          <p:cNvSpPr/>
          <p:nvPr/>
        </p:nvSpPr>
        <p:spPr>
          <a:xfrm>
            <a:off x="838200" y="1996164"/>
            <a:ext cx="9289869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airflow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import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DAG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datetime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import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datetime</a:t>
            </a:r>
          </a:p>
          <a:p>
            <a:endParaRPr lang="en-US" dirty="0">
              <a:solidFill>
                <a:srgbClr val="05192D"/>
              </a:solidFill>
              <a:latin typeface="Consolas" panose="020B0609020204030204" pitchFamily="49" charset="0"/>
            </a:endParaRPr>
          </a:p>
          <a:p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default_arguments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 = {</a:t>
            </a:r>
          </a:p>
          <a:p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'owner'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: 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warin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'email'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: 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'warin@kmutt.ac.th'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start_date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: datetime(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2024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 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9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 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24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}</a:t>
            </a:r>
          </a:p>
          <a:p>
            <a:endParaRPr lang="en-US" dirty="0">
              <a:solidFill>
                <a:srgbClr val="05192D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with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DAG(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etl_workflow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default_args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default_arguments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 )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as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etl_dag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:</a:t>
            </a:r>
            <a:endParaRPr lang="en-US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690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DE213-8F6E-4592-A8A2-15D7F03B1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DAGs on the command 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B7AC5-F23A-4C8A-96FE-1C9C051955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Using airflow :</a:t>
            </a:r>
          </a:p>
          <a:p>
            <a:r>
              <a:rPr lang="en-US" dirty="0"/>
              <a:t>The airflow command line program contains many subcommands.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airflow -h</a:t>
            </a:r>
            <a:r>
              <a:rPr lang="en-US" dirty="0"/>
              <a:t> for descriptions.</a:t>
            </a:r>
          </a:p>
          <a:p>
            <a:r>
              <a:rPr lang="en-US" dirty="0"/>
              <a:t>Many are related to DAGs.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airflow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dags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 list </a:t>
            </a:r>
            <a:r>
              <a:rPr lang="en-US" dirty="0"/>
              <a:t>to show all recognized DAGs.</a:t>
            </a:r>
          </a:p>
        </p:txBody>
      </p:sp>
    </p:spTree>
    <p:extLst>
      <p:ext uri="{BB962C8B-B14F-4D97-AF65-F5344CB8AC3E}">
        <p14:creationId xmlns:p14="http://schemas.microsoft.com/office/powerpoint/2010/main" val="3082127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A1E93-30EC-4629-96FC-9F0FFFF81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Command line vs Python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65F174-7E5C-4557-A140-53D2CA24B77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the command line tool to:</a:t>
            </a:r>
          </a:p>
          <a:p>
            <a:r>
              <a:rPr lang="en-US" dirty="0"/>
              <a:t>Start Airflow processes</a:t>
            </a:r>
          </a:p>
          <a:p>
            <a:r>
              <a:rPr lang="en-US" dirty="0"/>
              <a:t>Manually run DAGs / Tasks</a:t>
            </a:r>
          </a:p>
          <a:p>
            <a:r>
              <a:rPr lang="en-US" dirty="0"/>
              <a:t>Get logging information from Airflow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3171FD4-5DAB-40DF-8B18-BD99AB41279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Python to:</a:t>
            </a:r>
          </a:p>
          <a:p>
            <a:r>
              <a:rPr lang="en-US" dirty="0"/>
              <a:t>Create a DAG</a:t>
            </a:r>
          </a:p>
          <a:p>
            <a:r>
              <a:rPr lang="en-US" dirty="0"/>
              <a:t>Edit the individual properties of a DAG</a:t>
            </a:r>
          </a:p>
        </p:txBody>
      </p:sp>
    </p:spTree>
    <p:extLst>
      <p:ext uri="{BB962C8B-B14F-4D97-AF65-F5344CB8AC3E}">
        <p14:creationId xmlns:p14="http://schemas.microsoft.com/office/powerpoint/2010/main" val="138021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D150B-50B9-4851-B0AA-31E73D3E8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Data workflow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D7B3B1-4CE6-4F2D-9E46-204F5C01A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951709"/>
            <a:ext cx="10972800" cy="342484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7CDA88A-BADD-48EF-8F51-66E194871564}"/>
              </a:ext>
            </a:extLst>
          </p:cNvPr>
          <p:cNvSpPr/>
          <p:nvPr/>
        </p:nvSpPr>
        <p:spPr>
          <a:xfrm>
            <a:off x="3117669" y="2063931"/>
            <a:ext cx="8464731" cy="34248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95551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22A3182-C052-4864-A03B-605F89C4F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Airflow web interface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EC1694-78E0-4A4F-9AC7-A71AFAEE80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onsolas" panose="020B0609020204030204" pitchFamily="49" charset="0"/>
              </a:rPr>
              <a:t>airflow webserver -p 9090</a:t>
            </a:r>
          </a:p>
        </p:txBody>
      </p:sp>
    </p:spTree>
    <p:extLst>
      <p:ext uri="{BB962C8B-B14F-4D97-AF65-F5344CB8AC3E}">
        <p14:creationId xmlns:p14="http://schemas.microsoft.com/office/powerpoint/2010/main" val="38350272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90F231-94F1-492A-B906-85A71D083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DAGs view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B870AF0-AC20-4888-9D1E-26E5861211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3206" y="1825625"/>
            <a:ext cx="97855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2645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90F231-94F1-492A-B906-85A71D083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DAGs view DAGs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7B1B65-64C3-461B-9544-C0D1D1E20E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3206" y="1825625"/>
            <a:ext cx="97855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98737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90F231-94F1-492A-B906-85A71D083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DAGs view owner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797E0FF-43A9-457F-B39B-95F9FF4684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3206" y="1825625"/>
            <a:ext cx="97855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87740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90F231-94F1-492A-B906-85A71D083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DAGs view runs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CA39E19-292D-41BB-9432-F70BC49C08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3206" y="1825625"/>
            <a:ext cx="97855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01414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90F231-94F1-492A-B906-85A71D083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DAGs view schedule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8DEEBBE-425C-4C59-A01D-7FD9F675EE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3206" y="1825625"/>
            <a:ext cx="97855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9722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90F231-94F1-492A-B906-85A71D083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DAGs view last run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82077B-72D0-4A52-B41B-AB6D3E0F0C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3206" y="1825625"/>
            <a:ext cx="97855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00964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90F231-94F1-492A-B906-85A71D083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DAGs view next run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82077B-72D0-4A52-B41B-AB6D3E0F0C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3206" y="1825625"/>
            <a:ext cx="97855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88536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90F231-94F1-492A-B906-85A71D083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DAGs view recent tasks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57D9584-96C8-493F-B6E4-F5D70AE55B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3206" y="1825625"/>
            <a:ext cx="97855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99120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90F231-94F1-492A-B906-85A71D083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DAGs view </a:t>
            </a:r>
            <a:r>
              <a:rPr lang="en-US" dirty="0" err="1"/>
              <a:t>example_dag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AD9EC35-F79D-48D6-A5C7-FDEAD861AC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3206" y="1825625"/>
            <a:ext cx="97855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70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D150B-50B9-4851-B0AA-31E73D3E8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Data workflow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D7B3B1-4CE6-4F2D-9E46-204F5C01A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951709"/>
            <a:ext cx="10972800" cy="342484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7CDA88A-BADD-48EF-8F51-66E194871564}"/>
              </a:ext>
            </a:extLst>
          </p:cNvPr>
          <p:cNvSpPr/>
          <p:nvPr/>
        </p:nvSpPr>
        <p:spPr>
          <a:xfrm>
            <a:off x="5939246" y="2063931"/>
            <a:ext cx="5643154" cy="34248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23203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0A856-9BE2-4355-B5C4-2F49BD870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 detail view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7AACF94-A8BA-4B6B-A9DA-633B83B0BF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2778" y="1260888"/>
            <a:ext cx="6705782" cy="559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9297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38E1D-AA33-4546-81F7-5EE3F018E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 graph view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774731D-AF37-4B27-B7B7-B0F56A063F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8697" y="1327232"/>
            <a:ext cx="6914606" cy="534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77055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4D263-B358-4502-AB7F-FC444A384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 code view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34EFF0-EA67-4BB7-B1FF-911D28198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657" y="1391376"/>
            <a:ext cx="6792686" cy="546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31890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210C9-2212-4EDD-A580-6FF53E5AD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Audit logs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27AAD97-C4B3-41E5-8A4C-58A0E418E4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9355" y="1584371"/>
            <a:ext cx="9033290" cy="519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97172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4C23C-88E2-402C-ADC0-AFCD5E3A1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UI vs command 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AF7D9-50A7-4140-BBEC-FCC8C786B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Equally powerful depending on needs</a:t>
            </a:r>
          </a:p>
          <a:p>
            <a:r>
              <a:rPr lang="en-US" dirty="0"/>
              <a:t>Web UI is easier</a:t>
            </a:r>
          </a:p>
          <a:p>
            <a:r>
              <a:rPr lang="en-US" dirty="0"/>
              <a:t>Command line tool may be easier to access depending on settings</a:t>
            </a:r>
          </a:p>
        </p:txBody>
      </p:sp>
    </p:spTree>
    <p:extLst>
      <p:ext uri="{BB962C8B-B14F-4D97-AF65-F5344CB8AC3E}">
        <p14:creationId xmlns:p14="http://schemas.microsoft.com/office/powerpoint/2010/main" val="10535806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900D73-D2B8-48DF-A3AD-96752A279ED3}"/>
              </a:ext>
            </a:extLst>
          </p:cNvPr>
          <p:cNvSpPr/>
          <p:nvPr/>
        </p:nvSpPr>
        <p:spPr>
          <a:xfrm>
            <a:off x="409303" y="492468"/>
            <a:ext cx="6096000" cy="58169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from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airflow </a:t>
            </a:r>
            <a:r>
              <a:rPr lang="en-US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import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DAG</a:t>
            </a:r>
          </a:p>
          <a:p>
            <a:r>
              <a:rPr lang="en-US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from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airflow</a:t>
            </a:r>
            <a:r>
              <a:rPr lang="en-US" sz="1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operators</a:t>
            </a:r>
            <a:r>
              <a:rPr lang="en-US" sz="1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bash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import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BashOperator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from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airflow</a:t>
            </a:r>
            <a:r>
              <a:rPr lang="en-US" sz="1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operators</a:t>
            </a:r>
            <a:r>
              <a:rPr lang="en-US" sz="1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python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import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PythonOperator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from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airflow</a:t>
            </a:r>
            <a:r>
              <a:rPr lang="en-US" sz="1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providers</a:t>
            </a:r>
            <a:r>
              <a:rPr lang="en-US" sz="1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http</a:t>
            </a:r>
            <a:r>
              <a:rPr lang="en-US" sz="1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operators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import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http</a:t>
            </a:r>
          </a:p>
          <a:p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import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sys</a:t>
            </a:r>
          </a:p>
          <a:p>
            <a:r>
              <a:rPr lang="en-US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20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python_version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():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</a:t>
            </a:r>
            <a:r>
              <a:rPr lang="en-US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return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sys</a:t>
            </a:r>
            <a:r>
              <a:rPr lang="en-US" sz="1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version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with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DAG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en-US" sz="1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en-US" sz="12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update_state</a:t>
            </a:r>
            <a:r>
              <a:rPr lang="en-US" sz="1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default_args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={</a:t>
            </a:r>
            <a:r>
              <a:rPr lang="en-US" sz="1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"</a:t>
            </a:r>
            <a:r>
              <a:rPr lang="en-US" sz="12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start_date</a:t>
            </a:r>
            <a:r>
              <a:rPr lang="en-US" sz="1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"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"2024-10-10"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}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part1 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BashOperator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task_id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en-US" sz="1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en-US" sz="12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generate_random_number</a:t>
            </a:r>
            <a:r>
              <a:rPr lang="en-US" sz="1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bash_command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en-US" sz="1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'echo $RANDOM'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</a:p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part2 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PythonOperator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task_id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en-US" sz="1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en-US" sz="12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get_python_version</a:t>
            </a:r>
            <a:r>
              <a:rPr lang="en-US" sz="1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python_callable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python_version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</a:t>
            </a:r>
          </a:p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part3 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http</a:t>
            </a:r>
            <a:r>
              <a:rPr lang="en-US" sz="1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SimpleHttpOperator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task_id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en-US" sz="1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en-US" sz="12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query_server_for_external_ip</a:t>
            </a:r>
            <a:r>
              <a:rPr lang="en-US" sz="1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endpoint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en-US" sz="1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'https://api.ipify.org'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method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en-US" sz="1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'GET'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</a:t>
            </a:r>
          </a:p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part3 </a:t>
            </a:r>
            <a:r>
              <a:rPr lang="en-US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&gt;&gt;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part2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531456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7D350-9BC7-4C0A-BB26-58E2C7D87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Airflow Operators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D02BF-1884-403E-B819-96F7FF5DC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Operators</a:t>
            </a:r>
          </a:p>
          <a:p>
            <a:r>
              <a:rPr lang="en-US" dirty="0"/>
              <a:t>Represent a single task in a workflow.</a:t>
            </a:r>
          </a:p>
          <a:p>
            <a:r>
              <a:rPr lang="en-US" dirty="0"/>
              <a:t>Run independently (usually).</a:t>
            </a:r>
          </a:p>
          <a:p>
            <a:r>
              <a:rPr lang="en-US" dirty="0"/>
              <a:t>Generally do not share information.</a:t>
            </a:r>
          </a:p>
          <a:p>
            <a:r>
              <a:rPr lang="en-US" dirty="0"/>
              <a:t>Various operators to perform different tasks.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8908C9-BC89-455E-9F6B-579F6DCB9828}"/>
              </a:ext>
            </a:extLst>
          </p:cNvPr>
          <p:cNvSpPr/>
          <p:nvPr/>
        </p:nvSpPr>
        <p:spPr>
          <a:xfrm>
            <a:off x="838200" y="5039138"/>
            <a:ext cx="60960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en-US" dirty="0">
                <a:solidFill>
                  <a:srgbClr val="008800"/>
                </a:solidFill>
                <a:latin typeface="Consolas" panose="020B0609020204030204" pitchFamily="49" charset="0"/>
              </a:rPr>
              <a:t># New way, Airflow 2.x+</a:t>
            </a:r>
          </a:p>
          <a:p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EmptyOperator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task_id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'example'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</a:t>
            </a:r>
            <a:endParaRPr lang="en-US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86264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D369F-A2F9-4ACA-8871-6C5B59E4C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BashOperator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D55DB-5383-49F9-8B37-EC241D7CA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53594" cy="4351338"/>
          </a:xfrm>
        </p:spPr>
        <p:txBody>
          <a:bodyPr/>
          <a:lstStyle/>
          <a:p>
            <a:r>
              <a:rPr lang="en-US" dirty="0"/>
              <a:t>Executes a given Bash command or script.</a:t>
            </a:r>
          </a:p>
          <a:p>
            <a:r>
              <a:rPr lang="en-US" dirty="0"/>
              <a:t>Runs the command in a temporary directory.</a:t>
            </a:r>
          </a:p>
          <a:p>
            <a:r>
              <a:rPr lang="en-US" dirty="0"/>
              <a:t>Can specify environment variables for the command.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BC01C3-C76E-48B7-BA51-649D976AA541}"/>
              </a:ext>
            </a:extLst>
          </p:cNvPr>
          <p:cNvSpPr/>
          <p:nvPr/>
        </p:nvSpPr>
        <p:spPr>
          <a:xfrm>
            <a:off x="7158445" y="1551078"/>
            <a:ext cx="4023360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BashOperator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</a:t>
            </a:r>
          </a:p>
          <a:p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task_id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bash_example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bash_command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'echo "Example!"'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51CE39-1F9C-40E8-B1FC-B74E722AE7B4}"/>
              </a:ext>
            </a:extLst>
          </p:cNvPr>
          <p:cNvSpPr/>
          <p:nvPr/>
        </p:nvSpPr>
        <p:spPr>
          <a:xfrm>
            <a:off x="7158445" y="3551648"/>
            <a:ext cx="402336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BashOperator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</a:t>
            </a:r>
          </a:p>
          <a:p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task_id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bash_script_example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bash_command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'runcleanup.sh'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</a:t>
            </a:r>
            <a:endParaRPr lang="en-US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43704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C139A-F363-4FE2-B411-AEB134750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BashOperator</a:t>
            </a:r>
            <a:r>
              <a:rPr lang="en-US" dirty="0"/>
              <a:t> examples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5C56F9-1317-44E6-8645-E5B067CF389B}"/>
              </a:ext>
            </a:extLst>
          </p:cNvPr>
          <p:cNvSpPr/>
          <p:nvPr/>
        </p:nvSpPr>
        <p:spPr>
          <a:xfrm>
            <a:off x="352696" y="3105834"/>
            <a:ext cx="11486607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airflow.operators.bash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import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BashOperator</a:t>
            </a:r>
            <a:endParaRPr lang="en-US" dirty="0">
              <a:solidFill>
                <a:srgbClr val="05192D"/>
              </a:solidFill>
              <a:latin typeface="Consolas" panose="020B0609020204030204" pitchFamily="49" charset="0"/>
            </a:endParaRPr>
          </a:p>
          <a:p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example_task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 =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BashOperator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task_id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'bash_ex'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bash_command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'echo 1'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,)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5D226E-6B70-475B-862D-B8F908E2AA5B}"/>
              </a:ext>
            </a:extLst>
          </p:cNvPr>
          <p:cNvSpPr/>
          <p:nvPr/>
        </p:nvSpPr>
        <p:spPr>
          <a:xfrm>
            <a:off x="352696" y="4225780"/>
            <a:ext cx="1148660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5192D"/>
                </a:solidFill>
                <a:latin typeface="JetBrainsMono-Regular"/>
              </a:rPr>
              <a:t>bash_task</a:t>
            </a:r>
            <a:r>
              <a:rPr lang="en-US" dirty="0">
                <a:solidFill>
                  <a:srgbClr val="05192D"/>
                </a:solidFill>
                <a:latin typeface="JetBrainsMono-Regular"/>
              </a:rPr>
              <a:t> = </a:t>
            </a:r>
            <a:r>
              <a:rPr lang="en-US" dirty="0" err="1">
                <a:solidFill>
                  <a:srgbClr val="05192D"/>
                </a:solidFill>
                <a:latin typeface="JetBrainsMono-Regular"/>
              </a:rPr>
              <a:t>BashOperator</a:t>
            </a:r>
            <a:r>
              <a:rPr lang="en-US" dirty="0">
                <a:solidFill>
                  <a:srgbClr val="05192D"/>
                </a:solidFill>
                <a:latin typeface="JetBrainsMono-Regular"/>
              </a:rPr>
              <a:t>(</a:t>
            </a:r>
            <a:r>
              <a:rPr lang="en-US" dirty="0" err="1">
                <a:solidFill>
                  <a:srgbClr val="05192D"/>
                </a:solidFill>
                <a:latin typeface="JetBrainsMono-Regular"/>
              </a:rPr>
              <a:t>task_id</a:t>
            </a:r>
            <a:r>
              <a:rPr lang="en-US" dirty="0">
                <a:solidFill>
                  <a:srgbClr val="05192D"/>
                </a:solidFill>
                <a:latin typeface="JetBrainsMono-Regular"/>
              </a:rPr>
              <a:t>=</a:t>
            </a:r>
            <a:r>
              <a:rPr lang="en-US" dirty="0">
                <a:solidFill>
                  <a:srgbClr val="C03072"/>
                </a:solidFill>
                <a:latin typeface="JetBrainsMono-Regular"/>
              </a:rPr>
              <a:t>'clean_addresses'</a:t>
            </a:r>
            <a:r>
              <a:rPr lang="en-US" dirty="0">
                <a:solidFill>
                  <a:srgbClr val="05192D"/>
                </a:solidFill>
                <a:latin typeface="JetBrainsMono-Regular"/>
              </a:rPr>
              <a:t>,</a:t>
            </a:r>
            <a:r>
              <a:rPr lang="en-US" dirty="0" err="1">
                <a:solidFill>
                  <a:srgbClr val="05192D"/>
                </a:solidFill>
                <a:latin typeface="JetBrainsMono-Regular"/>
              </a:rPr>
              <a:t>bash_command</a:t>
            </a:r>
            <a:r>
              <a:rPr lang="en-US" dirty="0">
                <a:solidFill>
                  <a:srgbClr val="05192D"/>
                </a:solidFill>
                <a:latin typeface="JetBrainsMono-Regular"/>
              </a:rPr>
              <a:t>=</a:t>
            </a:r>
            <a:r>
              <a:rPr lang="en-US" dirty="0">
                <a:solidFill>
                  <a:srgbClr val="C03072"/>
                </a:solidFill>
                <a:latin typeface="JetBrainsMono-Regular"/>
              </a:rPr>
              <a:t>'cat addresses.txt | </a:t>
            </a:r>
            <a:r>
              <a:rPr lang="en-US" dirty="0" err="1">
                <a:solidFill>
                  <a:srgbClr val="C03072"/>
                </a:solidFill>
                <a:latin typeface="JetBrainsMono-Regular"/>
              </a:rPr>
              <a:t>awk</a:t>
            </a:r>
            <a:r>
              <a:rPr lang="en-US" dirty="0">
                <a:solidFill>
                  <a:srgbClr val="C03072"/>
                </a:solidFill>
                <a:latin typeface="JetBrainsMono-Regular"/>
              </a:rPr>
              <a:t> "NF==10" &gt; cleaned.txt'</a:t>
            </a:r>
            <a:r>
              <a:rPr lang="en-US" dirty="0">
                <a:solidFill>
                  <a:srgbClr val="05192D"/>
                </a:solidFill>
                <a:latin typeface="JetBrainsMono-Regular"/>
              </a:rPr>
              <a:t>,)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1970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A2295-68AC-4FA8-80DA-CC8CAABD4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Operator gotchas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976A8-14D7-484E-A6BE-DCBED0EA4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guaranteed to run in the same location / environment.</a:t>
            </a:r>
          </a:p>
          <a:p>
            <a:r>
              <a:rPr lang="en-US" dirty="0"/>
              <a:t>May require extensive use of Environment variables.</a:t>
            </a:r>
          </a:p>
          <a:p>
            <a:r>
              <a:rPr lang="en-US" dirty="0"/>
              <a:t>Can be difficult to run tasks with elevated privileges.</a:t>
            </a:r>
          </a:p>
        </p:txBody>
      </p:sp>
    </p:spTree>
    <p:extLst>
      <p:ext uri="{BB962C8B-B14F-4D97-AF65-F5344CB8AC3E}">
        <p14:creationId xmlns:p14="http://schemas.microsoft.com/office/powerpoint/2010/main" val="3546536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D150B-50B9-4851-B0AA-31E73D3E8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Data workflow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D7B3B1-4CE6-4F2D-9E46-204F5C01A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951709"/>
            <a:ext cx="10972800" cy="342484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7CDA88A-BADD-48EF-8F51-66E194871564}"/>
              </a:ext>
            </a:extLst>
          </p:cNvPr>
          <p:cNvSpPr/>
          <p:nvPr/>
        </p:nvSpPr>
        <p:spPr>
          <a:xfrm>
            <a:off x="8717280" y="2063931"/>
            <a:ext cx="2865120" cy="34248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21069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5ED26-CE9B-4123-A635-B065F7254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Airflow 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CCBFC-3C9D-454D-868D-DA83BDBCD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Tasks are:</a:t>
            </a:r>
          </a:p>
          <a:p>
            <a:r>
              <a:rPr lang="en-US" dirty="0"/>
              <a:t>Instances of operators</a:t>
            </a:r>
          </a:p>
          <a:p>
            <a:r>
              <a:rPr lang="en-US" dirty="0"/>
              <a:t>Usually assigned to a variable in Python</a:t>
            </a:r>
            <a:endParaRPr lang="th-TH" dirty="0"/>
          </a:p>
          <a:p>
            <a:endParaRPr lang="th-TH" dirty="0"/>
          </a:p>
          <a:p>
            <a:endParaRPr lang="th-TH" dirty="0"/>
          </a:p>
          <a:p>
            <a:endParaRPr lang="th-TH" dirty="0"/>
          </a:p>
          <a:p>
            <a:r>
              <a:rPr lang="en-US" dirty="0"/>
              <a:t>Referred to by the </a:t>
            </a:r>
            <a:r>
              <a:rPr lang="en-US" dirty="0" err="1"/>
              <a:t>task_id</a:t>
            </a:r>
            <a:r>
              <a:rPr lang="en-US" dirty="0"/>
              <a:t> within the Airflow tools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D26AB9-D618-49EF-8D11-32DA1A098C85}"/>
              </a:ext>
            </a:extLst>
          </p:cNvPr>
          <p:cNvSpPr/>
          <p:nvPr/>
        </p:nvSpPr>
        <p:spPr>
          <a:xfrm>
            <a:off x="838200" y="3816628"/>
            <a:ext cx="10641875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example_task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 =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BashOperator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task_id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bash_example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  <a:r>
              <a:rPr lang="th-TH" dirty="0">
                <a:solidFill>
                  <a:srgbClr val="05192D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bash_command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'echo "Example!"'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</a:t>
            </a:r>
            <a:endParaRPr lang="en-US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80452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24DFD-694E-46D0-B471-009C4A41A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 dependencies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07248-8EB0-40C1-84C3-8C71DE4EA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Define a given order of task completion</a:t>
            </a:r>
          </a:p>
          <a:p>
            <a:r>
              <a:rPr lang="en-US" dirty="0"/>
              <a:t>Are not required for a given workflow, but usually present in most</a:t>
            </a:r>
          </a:p>
          <a:p>
            <a:r>
              <a:rPr lang="en-US" dirty="0"/>
              <a:t>Are referred to as </a:t>
            </a:r>
            <a:r>
              <a:rPr lang="en-US" i="1" dirty="0">
                <a:solidFill>
                  <a:srgbClr val="FF0000"/>
                </a:solidFill>
              </a:rPr>
              <a:t>upstream</a:t>
            </a:r>
            <a:r>
              <a:rPr lang="en-US" dirty="0"/>
              <a:t> or </a:t>
            </a:r>
            <a:r>
              <a:rPr lang="en-US" i="1" dirty="0">
                <a:solidFill>
                  <a:srgbClr val="FF0000"/>
                </a:solidFill>
              </a:rPr>
              <a:t>downstream</a:t>
            </a:r>
            <a:r>
              <a:rPr lang="en-US" dirty="0"/>
              <a:t> tasks</a:t>
            </a:r>
          </a:p>
          <a:p>
            <a:r>
              <a:rPr lang="en-US" dirty="0"/>
              <a:t>In Airflow 1.8 and later, are defined using the </a:t>
            </a:r>
            <a:r>
              <a:rPr lang="en-US" i="1" dirty="0" err="1">
                <a:solidFill>
                  <a:srgbClr val="FF0000"/>
                </a:solidFill>
              </a:rPr>
              <a:t>bitshift</a:t>
            </a:r>
            <a:r>
              <a:rPr lang="en-US" dirty="0"/>
              <a:t> operators</a:t>
            </a:r>
          </a:p>
          <a:p>
            <a:pPr lvl="1"/>
            <a:r>
              <a:rPr lang="en-US" dirty="0"/>
              <a:t>&gt;&gt;, or the upstream operator</a:t>
            </a:r>
          </a:p>
          <a:p>
            <a:pPr lvl="1"/>
            <a:r>
              <a:rPr lang="en-US" dirty="0"/>
              <a:t>&lt;&lt;, or the downstream operator</a:t>
            </a:r>
          </a:p>
        </p:txBody>
      </p:sp>
    </p:spTree>
    <p:extLst>
      <p:ext uri="{BB962C8B-B14F-4D97-AF65-F5344CB8AC3E}">
        <p14:creationId xmlns:p14="http://schemas.microsoft.com/office/powerpoint/2010/main" val="402990057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199AC-A962-4DA8-8953-A80353B6D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task dependency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45724A-2454-4623-9C21-72452273AB32}"/>
              </a:ext>
            </a:extLst>
          </p:cNvPr>
          <p:cNvSpPr/>
          <p:nvPr/>
        </p:nvSpPr>
        <p:spPr>
          <a:xfrm>
            <a:off x="838200" y="2057963"/>
            <a:ext cx="8436429" cy="25853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8800"/>
                </a:solidFill>
                <a:latin typeface="Consolas" panose="020B0609020204030204" pitchFamily="49" charset="0"/>
              </a:rPr>
              <a:t># Define the tasks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task1 =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BashOperator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task_id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first_task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th-TH" dirty="0">
                <a:solidFill>
                  <a:srgbClr val="05192D"/>
                </a:solidFill>
                <a:latin typeface="Consolas" panose="020B0609020204030204" pitchFamily="49" charset="0"/>
              </a:rPr>
              <a:t>		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bash_command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'echo 1'</a:t>
            </a:r>
          </a:p>
          <a:p>
            <a:r>
              <a:rPr lang="th-TH" dirty="0">
                <a:solidFill>
                  <a:srgbClr val="05192D"/>
                </a:solidFill>
                <a:latin typeface="Consolas" panose="020B0609020204030204" pitchFamily="49" charset="0"/>
              </a:rPr>
              <a:t>			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task2 =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BashOperator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task_id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second_task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th-TH" dirty="0">
                <a:solidFill>
                  <a:srgbClr val="05192D"/>
                </a:solidFill>
                <a:latin typeface="Consolas" panose="020B0609020204030204" pitchFamily="49" charset="0"/>
              </a:rPr>
              <a:t>		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bash_command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'echo 2'</a:t>
            </a:r>
          </a:p>
          <a:p>
            <a:r>
              <a:rPr lang="th-TH" dirty="0">
                <a:solidFill>
                  <a:srgbClr val="05192D"/>
                </a:solidFill>
                <a:latin typeface="Consolas" panose="020B0609020204030204" pitchFamily="49" charset="0"/>
              </a:rPr>
              <a:t>			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08800"/>
                </a:solidFill>
                <a:latin typeface="Consolas" panose="020B0609020204030204" pitchFamily="49" charset="0"/>
              </a:rPr>
              <a:t># Set </a:t>
            </a:r>
            <a:r>
              <a:rPr lang="en-US" dirty="0" err="1">
                <a:solidFill>
                  <a:srgbClr val="008800"/>
                </a:solidFill>
                <a:latin typeface="Consolas" panose="020B0609020204030204" pitchFamily="49" charset="0"/>
              </a:rPr>
              <a:t>first_task</a:t>
            </a:r>
            <a:r>
              <a:rPr lang="en-US" dirty="0">
                <a:solidFill>
                  <a:srgbClr val="008800"/>
                </a:solidFill>
                <a:latin typeface="Consolas" panose="020B0609020204030204" pitchFamily="49" charset="0"/>
              </a:rPr>
              <a:t> to run before </a:t>
            </a:r>
            <a:r>
              <a:rPr lang="en-US" dirty="0" err="1">
                <a:solidFill>
                  <a:srgbClr val="008800"/>
                </a:solidFill>
                <a:latin typeface="Consolas" panose="020B0609020204030204" pitchFamily="49" charset="0"/>
              </a:rPr>
              <a:t>second_task</a:t>
            </a:r>
            <a:endParaRPr lang="en-US" dirty="0">
              <a:solidFill>
                <a:srgbClr val="0088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task1 &gt;&gt; task2 </a:t>
            </a:r>
            <a:r>
              <a:rPr lang="en-US" dirty="0">
                <a:solidFill>
                  <a:srgbClr val="008800"/>
                </a:solidFill>
                <a:latin typeface="Consolas" panose="020B0609020204030204" pitchFamily="49" charset="0"/>
              </a:rPr>
              <a:t># or task2 &lt;&lt; task1</a:t>
            </a:r>
            <a:endParaRPr lang="en-US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66042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EAED4-D317-43FD-A5BC-E14C04114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 dependencies in the Airflow UI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75F7C00-BEE9-4B5D-B976-F5B83FF65C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7995" y="1436325"/>
            <a:ext cx="8756010" cy="525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35852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AEFA5-557A-4D23-A944-36B5CC767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dependencies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E2FFF-6176-437C-A7D2-A30A636DE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6916"/>
            <a:ext cx="10515600" cy="4351338"/>
          </a:xfrm>
        </p:spPr>
        <p:txBody>
          <a:bodyPr/>
          <a:lstStyle/>
          <a:p>
            <a:r>
              <a:rPr lang="en-US" dirty="0"/>
              <a:t>Chained dependencies:</a:t>
            </a:r>
            <a:endParaRPr lang="th-TH" dirty="0"/>
          </a:p>
          <a:p>
            <a:endParaRPr lang="th-TH" dirty="0"/>
          </a:p>
          <a:p>
            <a:r>
              <a:rPr lang="en-US" dirty="0"/>
              <a:t>Mixed dependencies:</a:t>
            </a:r>
            <a:endParaRPr lang="th-TH" dirty="0"/>
          </a:p>
          <a:p>
            <a:endParaRPr lang="th-TH" dirty="0"/>
          </a:p>
          <a:p>
            <a:r>
              <a:rPr lang="en-US" dirty="0"/>
              <a:t>or: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9A79BE-F996-40C3-AF06-49AC114F28D3}"/>
              </a:ext>
            </a:extLst>
          </p:cNvPr>
          <p:cNvSpPr/>
          <p:nvPr/>
        </p:nvSpPr>
        <p:spPr>
          <a:xfrm>
            <a:off x="1267708" y="2321226"/>
            <a:ext cx="423705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task1 &gt;&gt; task2 &gt;&gt; task3 &gt;&gt; task4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D3A06F-2370-4C52-94D9-19485BF76C0A}"/>
              </a:ext>
            </a:extLst>
          </p:cNvPr>
          <p:cNvSpPr/>
          <p:nvPr/>
        </p:nvSpPr>
        <p:spPr>
          <a:xfrm>
            <a:off x="1267708" y="3390203"/>
            <a:ext cx="423705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task1 &gt;&gt; task2 &lt;&lt; task3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2B73B8-D50C-433D-B0DF-9E38D0B9A1A2}"/>
              </a:ext>
            </a:extLst>
          </p:cNvPr>
          <p:cNvSpPr/>
          <p:nvPr/>
        </p:nvSpPr>
        <p:spPr>
          <a:xfrm>
            <a:off x="1267708" y="4459180"/>
            <a:ext cx="4237057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task1 &gt;&gt; task2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task3 &gt;&gt; task2</a:t>
            </a:r>
            <a:endParaRPr lang="en-US" dirty="0">
              <a:latin typeface="Consolas" panose="020B0609020204030204" pitchFamily="49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48ED7F-716E-40FA-B82F-72674E116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831" y="2095468"/>
            <a:ext cx="6209148" cy="8828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1AFACC1-ED88-4939-9D58-C527C0B0A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194" y="3383111"/>
            <a:ext cx="4136571" cy="169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12937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61D62-E982-44A9-B23E-CDAEBCB5F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PythonOperator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E69E3-F914-4886-8685-D8BFF8F93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Executes a Python function / callable</a:t>
            </a:r>
          </a:p>
          <a:p>
            <a:r>
              <a:rPr lang="en-US" dirty="0"/>
              <a:t>Operates similarly to the </a:t>
            </a:r>
            <a:r>
              <a:rPr lang="en-US" dirty="0" err="1"/>
              <a:t>BashOperator</a:t>
            </a:r>
            <a:r>
              <a:rPr lang="en-US" dirty="0"/>
              <a:t>, with more options</a:t>
            </a:r>
          </a:p>
          <a:p>
            <a:r>
              <a:rPr lang="en-US" dirty="0"/>
              <a:t>Can pass in arguments to the Python code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84B59F-8F17-4995-A9B0-5F78D6D1AFB6}"/>
              </a:ext>
            </a:extLst>
          </p:cNvPr>
          <p:cNvSpPr/>
          <p:nvPr/>
        </p:nvSpPr>
        <p:spPr>
          <a:xfrm>
            <a:off x="1210490" y="3606412"/>
            <a:ext cx="7689669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airflow.operators.python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import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PythonOperator</a:t>
            </a:r>
            <a:endParaRPr lang="en-US" dirty="0">
              <a:solidFill>
                <a:srgbClr val="05192D"/>
              </a:solidFill>
              <a:latin typeface="Consolas" panose="020B0609020204030204" pitchFamily="49" charset="0"/>
            </a:endParaRP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def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nsolas" panose="020B0609020204030204" pitchFamily="49" charset="0"/>
              </a:rPr>
              <a:t>printme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():</a:t>
            </a:r>
          </a:p>
          <a:p>
            <a:r>
              <a:rPr lang="en-US" dirty="0">
                <a:solidFill>
                  <a:srgbClr val="008800"/>
                </a:solidFill>
                <a:latin typeface="Consolas" panose="020B0609020204030204" pitchFamily="49" charset="0"/>
              </a:rPr>
              <a:t>	print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"This goes in the logs!"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python_task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 =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PythonOperator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task_id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simple_print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python_callable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printme</a:t>
            </a:r>
            <a:endParaRPr lang="en-US" dirty="0">
              <a:solidFill>
                <a:srgbClr val="05192D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</a:t>
            </a:r>
            <a:endParaRPr lang="en-US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1757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9D589-89C1-47E4-9BD2-8B6B87343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Arguments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EFD89-29DB-49FD-9997-4689F6C6A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Supports arguments to tasks</a:t>
            </a:r>
          </a:p>
          <a:p>
            <a:pPr lvl="1"/>
            <a:r>
              <a:rPr lang="en-US" dirty="0"/>
              <a:t>Positional</a:t>
            </a:r>
          </a:p>
          <a:p>
            <a:pPr lvl="1"/>
            <a:r>
              <a:rPr lang="en-US" dirty="0"/>
              <a:t>Keyword</a:t>
            </a:r>
          </a:p>
          <a:p>
            <a:r>
              <a:rPr lang="en-US" dirty="0"/>
              <a:t>Use the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op_kwargs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 </a:t>
            </a:r>
            <a:r>
              <a:rPr lang="en-US" dirty="0"/>
              <a:t>dictionary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1CBD21-982F-463F-A3EC-EA9507B550AB}"/>
              </a:ext>
            </a:extLst>
          </p:cNvPr>
          <p:cNvSpPr/>
          <p:nvPr/>
        </p:nvSpPr>
        <p:spPr>
          <a:xfrm>
            <a:off x="1314994" y="3740037"/>
            <a:ext cx="7167154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def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nsolas" panose="020B0609020204030204" pitchFamily="49" charset="0"/>
              </a:rPr>
              <a:t>sleep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length_of_time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):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time.sleep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length_of_time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</a:t>
            </a:r>
          </a:p>
          <a:p>
            <a:endParaRPr lang="en-US" dirty="0">
              <a:solidFill>
                <a:srgbClr val="05192D"/>
              </a:solidFill>
              <a:latin typeface="Consolas" panose="020B0609020204030204" pitchFamily="49" charset="0"/>
            </a:endParaRPr>
          </a:p>
          <a:p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sleep_task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 =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PythonOperator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task_id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'sleep'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python_callable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=sleep,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op_kwargs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={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length_of_time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: 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5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}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</a:t>
            </a:r>
            <a:endParaRPr lang="en-US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41782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B307C-7BB7-4224-8F3C-7FE43C3A2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EmailOperator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3A01E-754B-47B3-A677-CCCEB3A7E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Found in the </a:t>
            </a:r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airflow.operators</a:t>
            </a:r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 </a:t>
            </a:r>
            <a:r>
              <a:rPr lang="en-US" dirty="0"/>
              <a:t>library</a:t>
            </a:r>
          </a:p>
          <a:p>
            <a:r>
              <a:rPr lang="en-US" dirty="0"/>
              <a:t>Sends an email</a:t>
            </a:r>
          </a:p>
          <a:p>
            <a:r>
              <a:rPr lang="en-US" dirty="0"/>
              <a:t>Can contain typical components</a:t>
            </a:r>
          </a:p>
          <a:p>
            <a:pPr lvl="1"/>
            <a:r>
              <a:rPr lang="en-US" dirty="0"/>
              <a:t>HTML content</a:t>
            </a:r>
          </a:p>
          <a:p>
            <a:pPr lvl="1"/>
            <a:r>
              <a:rPr lang="en-US" dirty="0"/>
              <a:t>Attachments</a:t>
            </a:r>
          </a:p>
          <a:p>
            <a:r>
              <a:rPr lang="en-US" dirty="0"/>
              <a:t>Does require the Airflow system to be configured with email server details</a:t>
            </a:r>
          </a:p>
        </p:txBody>
      </p:sp>
    </p:spTree>
    <p:extLst>
      <p:ext uri="{BB962C8B-B14F-4D97-AF65-F5344CB8AC3E}">
        <p14:creationId xmlns:p14="http://schemas.microsoft.com/office/powerpoint/2010/main" val="141799321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894E1-6B28-4FC7-8F4A-BC5FCBD56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EmailOperator</a:t>
            </a:r>
            <a:r>
              <a:rPr lang="en-US" dirty="0"/>
              <a:t> example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7DFCA8-38CD-4202-B78D-35D1805CB766}"/>
              </a:ext>
            </a:extLst>
          </p:cNvPr>
          <p:cNvSpPr/>
          <p:nvPr/>
        </p:nvSpPr>
        <p:spPr>
          <a:xfrm>
            <a:off x="1219200" y="1997839"/>
            <a:ext cx="6096000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airflow.operators.email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nsolas" panose="020B0609020204030204" pitchFamily="49" charset="0"/>
              </a:rPr>
              <a:t>import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EmailOperator</a:t>
            </a:r>
            <a:endParaRPr lang="en-US" dirty="0">
              <a:solidFill>
                <a:srgbClr val="05192D"/>
              </a:solidFill>
              <a:latin typeface="Consolas" panose="020B0609020204030204" pitchFamily="49" charset="0"/>
            </a:endParaRPr>
          </a:p>
          <a:p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email_task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 = 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EmailOperator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(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task_id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email_sales_report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to=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'sales_manager@example.com'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subject=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'Automated Sales Report'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</a:t>
            </a:r>
            <a:r>
              <a:rPr lang="en-US" dirty="0" err="1">
                <a:solidFill>
                  <a:srgbClr val="05192D"/>
                </a:solidFill>
                <a:latin typeface="Consolas" panose="020B0609020204030204" pitchFamily="49" charset="0"/>
              </a:rPr>
              <a:t>html_content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'Attached is the latest sales report'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	files=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'latest_sales.xlsx'</a:t>
            </a:r>
          </a:p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</a:t>
            </a:r>
            <a:endParaRPr lang="en-US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99120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6D6C2-A2C0-43FF-A4AD-493F3BCE0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Airflow scheduling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E4873-21C5-4D8F-BC47-D9065E228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DAG Runs</a:t>
            </a:r>
          </a:p>
          <a:p>
            <a:r>
              <a:rPr lang="en-US" dirty="0"/>
              <a:t>A specific instance of a workflow at a point in time</a:t>
            </a:r>
          </a:p>
          <a:p>
            <a:r>
              <a:rPr lang="en-US" dirty="0"/>
              <a:t>Can be run manually or via </a:t>
            </a:r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schedule_interval</a:t>
            </a:r>
            <a:endParaRPr lang="en-US" dirty="0">
              <a:solidFill>
                <a:schemeClr val="accent1"/>
              </a:solidFill>
              <a:latin typeface="Consolas" panose="020B0609020204030204" pitchFamily="49" charset="0"/>
            </a:endParaRPr>
          </a:p>
          <a:p>
            <a:r>
              <a:rPr lang="en-US" dirty="0"/>
              <a:t>Maintain state for each workflow and the tasks within</a:t>
            </a:r>
          </a:p>
          <a:p>
            <a:pPr lvl="1"/>
            <a:r>
              <a:rPr lang="en-US" dirty="0"/>
              <a:t>running</a:t>
            </a:r>
          </a:p>
          <a:p>
            <a:pPr lvl="1"/>
            <a:r>
              <a:rPr lang="en-US" dirty="0"/>
              <a:t>failed</a:t>
            </a:r>
          </a:p>
          <a:p>
            <a:pPr lvl="1"/>
            <a:r>
              <a:rPr lang="en-US" dirty="0"/>
              <a:t>success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23CA20-A31B-4CAC-BAD3-850EBA1D48DE}"/>
              </a:ext>
            </a:extLst>
          </p:cNvPr>
          <p:cNvSpPr/>
          <p:nvPr/>
        </p:nvSpPr>
        <p:spPr>
          <a:xfrm>
            <a:off x="838200" y="5992297"/>
            <a:ext cx="54261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5192D"/>
                </a:solidFill>
                <a:latin typeface="StudioFeixenSans-Regular"/>
              </a:rPr>
              <a:t>https://airflow.apache.org/docs/stable/scheduler.html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58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D150B-50B9-4851-B0AA-31E73D3E8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Data workflow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D7B3B1-4CE6-4F2D-9E46-204F5C01A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951709"/>
            <a:ext cx="10972800" cy="342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9650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906F5-A033-4CD2-AB4A-3808A298A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 Runs view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E4EC3B-EE16-4684-8895-A0F1539A5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583" y="1690688"/>
            <a:ext cx="9178834" cy="483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92057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8A420-64C1-41BF-A684-4148E15FB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 Runs state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CEE5F-B54F-46A6-B0F0-1718B8802A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503" y="1578165"/>
            <a:ext cx="8934994" cy="4728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77322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707A8-C742-42E5-AFB8-C8EBBB662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C19BE-92CC-475C-9CE2-0E968740B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When scheduling a DAG, there are several attributes of note:</a:t>
            </a:r>
          </a:p>
          <a:p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start_date</a:t>
            </a:r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 </a:t>
            </a:r>
            <a:r>
              <a:rPr lang="en-US" dirty="0"/>
              <a:t>- The date / time to initially schedule the DAG run</a:t>
            </a:r>
          </a:p>
          <a:p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end_date</a:t>
            </a:r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 </a:t>
            </a:r>
            <a:r>
              <a:rPr lang="en-US" dirty="0"/>
              <a:t>- Optional attribute for when to stop running new DAG instances</a:t>
            </a:r>
          </a:p>
          <a:p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max_tries</a:t>
            </a:r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 </a:t>
            </a:r>
            <a:r>
              <a:rPr lang="en-US" dirty="0"/>
              <a:t>- Optional attribute for how many attempts to make</a:t>
            </a:r>
          </a:p>
          <a:p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schedule_interval</a:t>
            </a:r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 </a:t>
            </a:r>
            <a:r>
              <a:rPr lang="en-US" dirty="0"/>
              <a:t>- How often to run</a:t>
            </a:r>
          </a:p>
        </p:txBody>
      </p:sp>
    </p:spTree>
    <p:extLst>
      <p:ext uri="{BB962C8B-B14F-4D97-AF65-F5344CB8AC3E}">
        <p14:creationId xmlns:p14="http://schemas.microsoft.com/office/powerpoint/2010/main" val="301100763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E8480-94DF-49A4-BFC0-1E078D1FD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 interval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8E82F-F576-4390-80C3-7B2B7642E4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schedule_interval</a:t>
            </a:r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 </a:t>
            </a:r>
            <a:r>
              <a:rPr lang="en-US" dirty="0"/>
              <a:t>represents:</a:t>
            </a:r>
          </a:p>
          <a:p>
            <a:r>
              <a:rPr lang="en-US" dirty="0"/>
              <a:t>How often to schedule the DAG</a:t>
            </a:r>
          </a:p>
          <a:p>
            <a:r>
              <a:rPr lang="en-US" dirty="0"/>
              <a:t>Between the </a:t>
            </a:r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start_date</a:t>
            </a:r>
            <a:r>
              <a:rPr lang="en-US" dirty="0"/>
              <a:t> and </a:t>
            </a:r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end_date</a:t>
            </a:r>
            <a:endParaRPr lang="en-US" dirty="0">
              <a:solidFill>
                <a:schemeClr val="accent1"/>
              </a:solidFill>
              <a:latin typeface="Consolas" panose="020B0609020204030204" pitchFamily="49" charset="0"/>
            </a:endParaRPr>
          </a:p>
          <a:p>
            <a:r>
              <a:rPr lang="en-US" dirty="0"/>
              <a:t>Can be defined via </a:t>
            </a:r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cron</a:t>
            </a:r>
            <a:r>
              <a:rPr lang="en-US" dirty="0"/>
              <a:t> style syntax or via built-in presets.</a:t>
            </a:r>
          </a:p>
        </p:txBody>
      </p:sp>
    </p:spTree>
    <p:extLst>
      <p:ext uri="{BB962C8B-B14F-4D97-AF65-F5344CB8AC3E}">
        <p14:creationId xmlns:p14="http://schemas.microsoft.com/office/powerpoint/2010/main" val="73072506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BEEFF-AAF4-4D5C-9D53-DE340C915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cron</a:t>
            </a:r>
            <a:r>
              <a:rPr lang="en-US" dirty="0"/>
              <a:t> syntax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EDB04C-F2D2-4040-B91D-B9E4409F8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05943"/>
            <a:ext cx="10515600" cy="2171019"/>
          </a:xfrm>
        </p:spPr>
        <p:txBody>
          <a:bodyPr/>
          <a:lstStyle/>
          <a:p>
            <a:r>
              <a:rPr lang="en-US" dirty="0"/>
              <a:t>Is pulled from the Unix </a:t>
            </a:r>
            <a:r>
              <a:rPr lang="en-US" dirty="0" err="1"/>
              <a:t>cron</a:t>
            </a:r>
            <a:r>
              <a:rPr lang="en-US" dirty="0"/>
              <a:t> format</a:t>
            </a:r>
          </a:p>
          <a:p>
            <a:r>
              <a:rPr lang="en-US" dirty="0"/>
              <a:t>Consists of 5 fields separated by a space</a:t>
            </a:r>
          </a:p>
          <a:p>
            <a:r>
              <a:rPr lang="en-US" dirty="0"/>
              <a:t>An asterisk </a:t>
            </a:r>
            <a:r>
              <a:rPr lang="en-US" dirty="0">
                <a:solidFill>
                  <a:schemeClr val="accent1"/>
                </a:solidFill>
              </a:rPr>
              <a:t>*</a:t>
            </a:r>
            <a:r>
              <a:rPr lang="en-US" dirty="0"/>
              <a:t> represents running for every interval (</a:t>
            </a:r>
            <a:r>
              <a:rPr lang="en-US" dirty="0" err="1"/>
              <a:t>ie</a:t>
            </a:r>
            <a:r>
              <a:rPr lang="en-US" dirty="0"/>
              <a:t>, every minute, every day,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Can be comma separated values in fields for a list of values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BF5CCD-1D0A-427F-90BC-B357888D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422" y="1355292"/>
            <a:ext cx="8691155" cy="232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63269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B8F0E-7B05-4680-9986-B1F0043E4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cron</a:t>
            </a:r>
            <a:r>
              <a:rPr lang="en-US" dirty="0"/>
              <a:t> examples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60FFDF-6036-4C39-916E-0C3A669D6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422" y="1355292"/>
            <a:ext cx="8691155" cy="232843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D51DBF-6848-410A-B6BA-7834C9EF2D44}"/>
              </a:ext>
            </a:extLst>
          </p:cNvPr>
          <p:cNvSpPr/>
          <p:nvPr/>
        </p:nvSpPr>
        <p:spPr>
          <a:xfrm>
            <a:off x="1750422" y="4212227"/>
            <a:ext cx="8691155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0 12 * * * 			# Run daily at noon</a:t>
            </a:r>
          </a:p>
          <a:p>
            <a:r>
              <a:rPr lang="en-US" dirty="0">
                <a:latin typeface="Consolas" panose="020B0609020204030204" pitchFamily="49" charset="0"/>
              </a:rPr>
              <a:t>* * 25 2 * 			# Run once per minute on February 25</a:t>
            </a:r>
          </a:p>
          <a:p>
            <a:r>
              <a:rPr lang="en-US" dirty="0">
                <a:latin typeface="Consolas" panose="020B0609020204030204" pitchFamily="49" charset="0"/>
              </a:rPr>
              <a:t>0,15,30,45 * * * * 		# Run every 15 minutes</a:t>
            </a:r>
          </a:p>
        </p:txBody>
      </p:sp>
    </p:spTree>
    <p:extLst>
      <p:ext uri="{BB962C8B-B14F-4D97-AF65-F5344CB8AC3E}">
        <p14:creationId xmlns:p14="http://schemas.microsoft.com/office/powerpoint/2010/main" val="21956950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42060-C46E-4D88-AD8D-777B16CC1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Airflow scheduler presets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E90F4-9BF2-4467-BE46-5668F65FCB1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Preset:</a:t>
            </a:r>
          </a:p>
          <a:p>
            <a:r>
              <a:rPr lang="en-US" dirty="0">
                <a:latin typeface="Consolas" panose="020B0609020204030204" pitchFamily="49" charset="0"/>
              </a:rPr>
              <a:t>@hourly</a:t>
            </a:r>
          </a:p>
          <a:p>
            <a:r>
              <a:rPr lang="en-US" dirty="0">
                <a:latin typeface="Consolas" panose="020B0609020204030204" pitchFamily="49" charset="0"/>
              </a:rPr>
              <a:t>@daily</a:t>
            </a:r>
          </a:p>
          <a:p>
            <a:r>
              <a:rPr lang="en-US" dirty="0">
                <a:latin typeface="Consolas" panose="020B0609020204030204" pitchFamily="49" charset="0"/>
              </a:rPr>
              <a:t>@weekly</a:t>
            </a:r>
          </a:p>
          <a:p>
            <a:r>
              <a:rPr lang="en-US" dirty="0">
                <a:latin typeface="Consolas" panose="020B0609020204030204" pitchFamily="49" charset="0"/>
              </a:rPr>
              <a:t>@monthly</a:t>
            </a:r>
          </a:p>
          <a:p>
            <a:r>
              <a:rPr lang="en-US" dirty="0">
                <a:latin typeface="Consolas" panose="020B0609020204030204" pitchFamily="49" charset="0"/>
              </a:rPr>
              <a:t>@yearly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21FC1D-A43B-4663-BC63-E460EE80D84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cron</a:t>
            </a:r>
            <a:r>
              <a:rPr lang="en-US" dirty="0"/>
              <a:t> equivalent:</a:t>
            </a:r>
          </a:p>
          <a:p>
            <a:r>
              <a:rPr lang="en-US" dirty="0">
                <a:latin typeface="Consolas" panose="020B0609020204030204" pitchFamily="49" charset="0"/>
              </a:rPr>
              <a:t>0 * * * *</a:t>
            </a:r>
          </a:p>
          <a:p>
            <a:r>
              <a:rPr lang="en-US" dirty="0">
                <a:latin typeface="Consolas" panose="020B0609020204030204" pitchFamily="49" charset="0"/>
              </a:rPr>
              <a:t>0 0 * * *</a:t>
            </a:r>
          </a:p>
          <a:p>
            <a:r>
              <a:rPr lang="en-US" dirty="0">
                <a:latin typeface="Consolas" panose="020B0609020204030204" pitchFamily="49" charset="0"/>
              </a:rPr>
              <a:t>0 0 * * 0</a:t>
            </a:r>
          </a:p>
          <a:p>
            <a:r>
              <a:rPr lang="en-US" dirty="0">
                <a:latin typeface="Consolas" panose="020B0609020204030204" pitchFamily="49" charset="0"/>
              </a:rPr>
              <a:t>0 0 1 * *</a:t>
            </a:r>
          </a:p>
          <a:p>
            <a:r>
              <a:rPr lang="en-US" dirty="0">
                <a:latin typeface="Consolas" panose="020B0609020204030204" pitchFamily="49" charset="0"/>
              </a:rPr>
              <a:t>0 0 1 1 *</a:t>
            </a:r>
          </a:p>
        </p:txBody>
      </p:sp>
    </p:spTree>
    <p:extLst>
      <p:ext uri="{BB962C8B-B14F-4D97-AF65-F5344CB8AC3E}">
        <p14:creationId xmlns:p14="http://schemas.microsoft.com/office/powerpoint/2010/main" val="37516273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6DFE9-A465-4BF0-AB47-AE0DEE20A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presets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2699954-134B-4224-894E-50BBAEA86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Airflow has two special </a:t>
            </a:r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schedule_interval</a:t>
            </a:r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 </a:t>
            </a:r>
            <a:r>
              <a:rPr lang="en-US" dirty="0"/>
              <a:t>presets:</a:t>
            </a:r>
          </a:p>
          <a:p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None</a:t>
            </a:r>
            <a:r>
              <a:rPr lang="en-US" dirty="0"/>
              <a:t> - Don't schedule ever, used for manually triggered DAGs</a:t>
            </a:r>
          </a:p>
          <a:p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@once </a:t>
            </a:r>
            <a:r>
              <a:rPr lang="en-US" dirty="0"/>
              <a:t>- Schedule only once</a:t>
            </a:r>
          </a:p>
        </p:txBody>
      </p:sp>
    </p:spTree>
    <p:extLst>
      <p:ext uri="{BB962C8B-B14F-4D97-AF65-F5344CB8AC3E}">
        <p14:creationId xmlns:p14="http://schemas.microsoft.com/office/powerpoint/2010/main" val="165181248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AAD36-1D96-46FD-AFBF-8D16F1E0A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schedule_interval</a:t>
            </a:r>
            <a:r>
              <a:rPr lang="en-US" dirty="0"/>
              <a:t>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A56B6-D16B-4C12-AE01-AF926F2A6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When scheduling a DAG, Airflow will:</a:t>
            </a:r>
          </a:p>
          <a:p>
            <a:r>
              <a:rPr lang="en-US" dirty="0"/>
              <a:t>Use the </a:t>
            </a:r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start_date</a:t>
            </a:r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 </a:t>
            </a:r>
            <a:r>
              <a:rPr lang="en-US" dirty="0"/>
              <a:t>as the earliest possible value</a:t>
            </a:r>
          </a:p>
          <a:p>
            <a:r>
              <a:rPr lang="en-US" dirty="0"/>
              <a:t>Schedule the task at </a:t>
            </a:r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start_date</a:t>
            </a:r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 </a:t>
            </a:r>
            <a:r>
              <a:rPr lang="en-US" dirty="0"/>
              <a:t>+ </a:t>
            </a:r>
            <a:r>
              <a:rPr lang="en-US" dirty="0" err="1">
                <a:solidFill>
                  <a:schemeClr val="accent1"/>
                </a:solidFill>
                <a:latin typeface="Consolas" panose="020B0609020204030204" pitchFamily="49" charset="0"/>
              </a:rPr>
              <a:t>schedule_interval</a:t>
            </a:r>
            <a:endParaRPr lang="en-US" dirty="0">
              <a:solidFill>
                <a:schemeClr val="accent1"/>
              </a:solidFill>
              <a:latin typeface="Consolas" panose="020B06090202040302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This means the earliest starting time to run the DAG is on February 26th, 2020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49BE91-AD20-4BD9-81E9-73B5BE053E00}"/>
              </a:ext>
            </a:extLst>
          </p:cNvPr>
          <p:cNvSpPr/>
          <p:nvPr/>
        </p:nvSpPr>
        <p:spPr>
          <a:xfrm>
            <a:off x="1166948" y="3678128"/>
            <a:ext cx="60960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start_date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: datetime(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2020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 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2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, 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25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),</a:t>
            </a:r>
          </a:p>
          <a:p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C03072"/>
                </a:solidFill>
                <a:latin typeface="Consolas" panose="020B0609020204030204" pitchFamily="49" charset="0"/>
              </a:rPr>
              <a:t>schedule_interval</a:t>
            </a:r>
            <a:r>
              <a:rPr lang="en-US" dirty="0">
                <a:solidFill>
                  <a:srgbClr val="C03072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05192D"/>
                </a:solidFill>
                <a:latin typeface="Consolas" panose="020B0609020204030204" pitchFamily="49" charset="0"/>
              </a:rPr>
              <a:t>: @daily</a:t>
            </a:r>
            <a:endParaRPr lang="en-US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47971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D9BCB-1F73-433E-8C5E-86521F8D9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Airflow sensors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834AE-7849-4E9E-8986-9D3CAC48D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is a sensor?</a:t>
            </a:r>
          </a:p>
          <a:p>
            <a:r>
              <a:rPr lang="en-US" dirty="0"/>
              <a:t>An operator that waits for a certain condition to be true</a:t>
            </a:r>
          </a:p>
          <a:p>
            <a:pPr lvl="1"/>
            <a:r>
              <a:rPr lang="en-US" dirty="0"/>
              <a:t>Creation of a file</a:t>
            </a:r>
          </a:p>
          <a:p>
            <a:pPr lvl="1"/>
            <a:r>
              <a:rPr lang="en-US" dirty="0"/>
              <a:t>Upload of a database record</a:t>
            </a:r>
          </a:p>
          <a:p>
            <a:pPr lvl="1"/>
            <a:r>
              <a:rPr lang="en-US" dirty="0"/>
              <a:t>Certain response from a web request</a:t>
            </a:r>
          </a:p>
          <a:p>
            <a:r>
              <a:rPr lang="en-US" dirty="0"/>
              <a:t>Can define how often to check for the condition to be true</a:t>
            </a:r>
          </a:p>
          <a:p>
            <a:r>
              <a:rPr lang="en-US" dirty="0"/>
              <a:t>Are assigned to tasks</a:t>
            </a:r>
          </a:p>
        </p:txBody>
      </p:sp>
    </p:spTree>
    <p:extLst>
      <p:ext uri="{BB962C8B-B14F-4D97-AF65-F5344CB8AC3E}">
        <p14:creationId xmlns:p14="http://schemas.microsoft.com/office/powerpoint/2010/main" val="3256082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5175</TotalTime>
  <Words>4394</Words>
  <Application>Microsoft Office PowerPoint</Application>
  <PresentationFormat>Widescreen</PresentationFormat>
  <Paragraphs>735</Paragraphs>
  <Slides>134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134</vt:i4>
      </vt:variant>
    </vt:vector>
  </HeadingPairs>
  <TitlesOfParts>
    <vt:vector size="144" baseType="lpstr">
      <vt:lpstr>Arial</vt:lpstr>
      <vt:lpstr>Calibri</vt:lpstr>
      <vt:lpstr>Calibri Light</vt:lpstr>
      <vt:lpstr>Consolas</vt:lpstr>
      <vt:lpstr>Cordia New</vt:lpstr>
      <vt:lpstr>Courier New</vt:lpstr>
      <vt:lpstr>JetBrainsMono-Regular</vt:lpstr>
      <vt:lpstr>Lato-Regular</vt:lpstr>
      <vt:lpstr>StudioFeixenSans-Regular</vt:lpstr>
      <vt:lpstr>Office Theme</vt:lpstr>
      <vt:lpstr>Data Engineering</vt:lpstr>
      <vt:lpstr>Part 1 : What is data engineering?</vt:lpstr>
      <vt:lpstr>Part 2 : How data storage works?</vt:lpstr>
      <vt:lpstr>Part 3 : How to move and process data?</vt:lpstr>
      <vt:lpstr>Part 4 : Beyond data engineer…</vt:lpstr>
      <vt:lpstr>Data workflow</vt:lpstr>
      <vt:lpstr>Data workflow</vt:lpstr>
      <vt:lpstr>Data workflow</vt:lpstr>
      <vt:lpstr>Data workflow</vt:lpstr>
      <vt:lpstr>Data workflow</vt:lpstr>
      <vt:lpstr>Data engineers</vt:lpstr>
      <vt:lpstr>A data engineer's responsibilities</vt:lpstr>
      <vt:lpstr>Data engineers and big data</vt:lpstr>
      <vt:lpstr>Data engineers and big data</vt:lpstr>
      <vt:lpstr>Big data growth</vt:lpstr>
      <vt:lpstr>The five Vs</vt:lpstr>
      <vt:lpstr>Summary</vt:lpstr>
      <vt:lpstr>Data workflow</vt:lpstr>
      <vt:lpstr>Data workflow</vt:lpstr>
      <vt:lpstr>Data engineers enable data scientists</vt:lpstr>
      <vt:lpstr>Summary</vt:lpstr>
      <vt:lpstr>If data is the new oil...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Back to data engineering</vt:lpstr>
      <vt:lpstr>PowerPoint Presentation</vt:lpstr>
      <vt:lpstr>PowerPoint Presentation</vt:lpstr>
      <vt:lpstr>PowerPoint Presentation</vt:lpstr>
      <vt:lpstr>PowerPoint Presentation</vt:lpstr>
      <vt:lpstr>Data pipelines ensure an efficient flow of the data</vt:lpstr>
      <vt:lpstr>ETL and data pipelines</vt:lpstr>
      <vt:lpstr>Summary</vt:lpstr>
      <vt:lpstr>Tools Overview: SQL, Python, Apache Airflow</vt:lpstr>
      <vt:lpstr>Simple ETL with Python</vt:lpstr>
      <vt:lpstr>Step 1: Extract Data from CSV</vt:lpstr>
      <vt:lpstr>Step 2: Transform the Data</vt:lpstr>
      <vt:lpstr>Step 3: Load Data into SQLite Database</vt:lpstr>
      <vt:lpstr>PowerPoint Presentation</vt:lpstr>
      <vt:lpstr>Best Practices for ETL Pipelines</vt:lpstr>
      <vt:lpstr>Introduction to Apache Airflow</vt:lpstr>
      <vt:lpstr>Data Engineering</vt:lpstr>
      <vt:lpstr>What is a workflow?</vt:lpstr>
      <vt:lpstr>What is Airflow?</vt:lpstr>
      <vt:lpstr>What is Airflow?</vt:lpstr>
      <vt:lpstr>Other workflow tools</vt:lpstr>
      <vt:lpstr>Directed Acyclic Graph (DAG)</vt:lpstr>
      <vt:lpstr>DAG code example</vt:lpstr>
      <vt:lpstr>Running a workflow in Airflow</vt:lpstr>
      <vt:lpstr>DAG</vt:lpstr>
      <vt:lpstr>DAG in Airflow</vt:lpstr>
      <vt:lpstr>Define a DAG</vt:lpstr>
      <vt:lpstr>DAGs on the command line</vt:lpstr>
      <vt:lpstr>Command line vs Python</vt:lpstr>
      <vt:lpstr>Airflow web interface</vt:lpstr>
      <vt:lpstr>DAGs view</vt:lpstr>
      <vt:lpstr>DAGs view DAGs</vt:lpstr>
      <vt:lpstr>DAGs view owner</vt:lpstr>
      <vt:lpstr>DAGs view runs</vt:lpstr>
      <vt:lpstr>DAGs view schedule</vt:lpstr>
      <vt:lpstr>DAGs view last run</vt:lpstr>
      <vt:lpstr>DAGs view next run</vt:lpstr>
      <vt:lpstr>DAGs view recent tasks</vt:lpstr>
      <vt:lpstr>DAGs view example_dag</vt:lpstr>
      <vt:lpstr>DAG detail view</vt:lpstr>
      <vt:lpstr>DAG graph view</vt:lpstr>
      <vt:lpstr>DAG code view</vt:lpstr>
      <vt:lpstr>Audit logs</vt:lpstr>
      <vt:lpstr>Web UI vs command line</vt:lpstr>
      <vt:lpstr>PowerPoint Presentation</vt:lpstr>
      <vt:lpstr>Airflow Operators</vt:lpstr>
      <vt:lpstr>BashOperator</vt:lpstr>
      <vt:lpstr>BashOperator examples</vt:lpstr>
      <vt:lpstr>Operator gotchas</vt:lpstr>
      <vt:lpstr>Airflow tasks</vt:lpstr>
      <vt:lpstr>Task dependencies</vt:lpstr>
      <vt:lpstr>Simple task dependency</vt:lpstr>
      <vt:lpstr>Task dependencies in the Airflow UI</vt:lpstr>
      <vt:lpstr>Multiple dependencies</vt:lpstr>
      <vt:lpstr>PythonOperator</vt:lpstr>
      <vt:lpstr>Arguments</vt:lpstr>
      <vt:lpstr>EmailOperator</vt:lpstr>
      <vt:lpstr>EmailOperator example</vt:lpstr>
      <vt:lpstr>Airflow scheduling</vt:lpstr>
      <vt:lpstr>DAG Runs view</vt:lpstr>
      <vt:lpstr>DAG Runs state</vt:lpstr>
      <vt:lpstr>Schedule details</vt:lpstr>
      <vt:lpstr>Schedule interval</vt:lpstr>
      <vt:lpstr>cron syntax</vt:lpstr>
      <vt:lpstr>cron examples</vt:lpstr>
      <vt:lpstr>Airflow scheduler presets</vt:lpstr>
      <vt:lpstr>Special presets</vt:lpstr>
      <vt:lpstr>schedule_interval issues</vt:lpstr>
      <vt:lpstr>Airflow sensors</vt:lpstr>
      <vt:lpstr>Sensor details</vt:lpstr>
      <vt:lpstr>File sensor</vt:lpstr>
      <vt:lpstr>Other sensors</vt:lpstr>
      <vt:lpstr>Why sensors?</vt:lpstr>
      <vt:lpstr>Airflow executors</vt:lpstr>
      <vt:lpstr>SequentialExecutor</vt:lpstr>
      <vt:lpstr>LocalExecutor</vt:lpstr>
      <vt:lpstr>KubernetesExecutor</vt:lpstr>
      <vt:lpstr>Determine your executor</vt:lpstr>
      <vt:lpstr>Determine your executor #2</vt:lpstr>
      <vt:lpstr>Debugging and troubleshooting in Airflow</vt:lpstr>
      <vt:lpstr>DAG won't run on schedule</vt:lpstr>
      <vt:lpstr>DAG won't run on schedule (part 2)</vt:lpstr>
      <vt:lpstr>DAG won't load</vt:lpstr>
      <vt:lpstr>Syntax errors</vt:lpstr>
      <vt:lpstr>airflow dags list-import-errors</vt:lpstr>
      <vt:lpstr>Running the Python interpreter</vt:lpstr>
      <vt:lpstr>SLAs and reporting in Airflow</vt:lpstr>
      <vt:lpstr>SLA Misses</vt:lpstr>
      <vt:lpstr>Defining SLAs</vt:lpstr>
      <vt:lpstr>timedelta object</vt:lpstr>
      <vt:lpstr>General reporting</vt:lpstr>
      <vt:lpstr>Working with templates</vt:lpstr>
      <vt:lpstr>Non-Templated BashOperator example</vt:lpstr>
      <vt:lpstr>Templated BashOperator example</vt:lpstr>
      <vt:lpstr>Templated BashOperator example (continued)</vt:lpstr>
      <vt:lpstr>More advanced template</vt:lpstr>
      <vt:lpstr>Branching</vt:lpstr>
      <vt:lpstr>Branching example</vt:lpstr>
      <vt:lpstr>Branching example</vt:lpstr>
      <vt:lpstr>Branching graph view</vt:lpstr>
      <vt:lpstr>Branching even days</vt:lpstr>
      <vt:lpstr>Branching odd days</vt:lpstr>
      <vt:lpstr>Creating a production pipeline</vt:lpstr>
      <vt:lpstr>What we've learned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Engineering</dc:title>
  <dc:creator>WARIN WATTANAPORNPROM</dc:creator>
  <cp:lastModifiedBy>WARIN WATTANAPORNPROM</cp:lastModifiedBy>
  <cp:revision>28</cp:revision>
  <dcterms:created xsi:type="dcterms:W3CDTF">2024-10-03T16:42:04Z</dcterms:created>
  <dcterms:modified xsi:type="dcterms:W3CDTF">2024-10-10T18:35:25Z</dcterms:modified>
</cp:coreProperties>
</file>