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notesMasterIdLst>
    <p:notesMasterId r:id="rId4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image" Target="../media/image-8-1.png"/><Relationship Id="rId4" Type="http://schemas.openxmlformats.org/officeDocument/2006/relationships/image" Target="../media/image-8-1.png"/><Relationship Id="rId5" Type="http://schemas.openxmlformats.org/officeDocument/2006/relationships/image" Target="../media/image-8-1.png"/><Relationship Id="rId6" Type="http://schemas.openxmlformats.org/officeDocument/2006/relationships/image" Target="../media/image-8-1.png"/><Relationship Id="rId7" Type="http://schemas.openxmlformats.org/officeDocument/2006/relationships/image" Target="../media/image-8-7.png"/><Relationship Id="rId8" Type="http://schemas.openxmlformats.org/officeDocument/2006/relationships/image" Target="../media/image-8-1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822960"/>
            <a:ext cx="822960" cy="36576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flipH="1">
            <a:off x="9966960" y="1188720"/>
            <a:ext cx="365760" cy="64008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332720" y="1188720"/>
            <a:ext cx="548640" cy="54864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10881360" y="1005840"/>
            <a:ext cx="457200" cy="73152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H="1">
            <a:off x="9235440" y="822960"/>
            <a:ext cx="274320" cy="82296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35440" y="1645920"/>
            <a:ext cx="731520" cy="18288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64040" y="77724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9" name="Shape 7"/>
          <p:cNvSpPr/>
          <p:nvPr/>
        </p:nvSpPr>
        <p:spPr>
          <a:xfrm>
            <a:off x="10287000" y="114300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0" name="Shape 8"/>
          <p:cNvSpPr/>
          <p:nvPr/>
        </p:nvSpPr>
        <p:spPr>
          <a:xfrm>
            <a:off x="9921240" y="178308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1" name="Shape 9"/>
          <p:cNvSpPr/>
          <p:nvPr/>
        </p:nvSpPr>
        <p:spPr>
          <a:xfrm>
            <a:off x="10835640" y="1691640"/>
            <a:ext cx="91440" cy="91440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2" name="Shape 10"/>
          <p:cNvSpPr/>
          <p:nvPr/>
        </p:nvSpPr>
        <p:spPr>
          <a:xfrm>
            <a:off x="11292840" y="96012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3" name="Shape 11"/>
          <p:cNvSpPr/>
          <p:nvPr/>
        </p:nvSpPr>
        <p:spPr>
          <a:xfrm>
            <a:off x="9189720" y="160020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14884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NETWORKS  ·  CHAPTER 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251460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Transport Layer</a:t>
            </a:r>
            <a:endParaRPr lang="en-US" sz="5200" dirty="0"/>
          </a:p>
        </p:txBody>
      </p:sp>
      <p:sp>
        <p:nvSpPr>
          <p:cNvPr id="16" name="Text 14"/>
          <p:cNvSpPr/>
          <p:nvPr/>
        </p:nvSpPr>
        <p:spPr>
          <a:xfrm>
            <a:off x="548640" y="3703320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two unreliable, best-effort hops become one reliable byte stream —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why UDP, given the same network, chooses not to bother.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611880"/>
            <a:ext cx="548640" cy="0"/>
          </a:xfrm>
          <a:prstGeom prst="line">
            <a:avLst/>
          </a:prstGeom>
          <a:noFill/>
          <a:ln w="38100">
            <a:solidFill>
              <a:srgbClr val="E288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60807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88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condensed, illustrated edition for lecture use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Demultiplexing — and When to Reach for UDP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Datagrams demultiplexed by destination port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865376"/>
            <a:ext cx="960120" cy="365760"/>
          </a:xfrm>
          <a:prstGeom prst="roundRect">
            <a:avLst>
              <a:gd name="adj" fmla="val 12500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86537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dst:7001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682496" y="1865376"/>
            <a:ext cx="960120" cy="365760"/>
          </a:xfrm>
          <a:prstGeom prst="roundRect">
            <a:avLst>
              <a:gd name="adj" fmla="val 12500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82496" y="186537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dst:53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16352" y="1865376"/>
            <a:ext cx="960120" cy="365760"/>
          </a:xfrm>
          <a:prstGeom prst="roundRect">
            <a:avLst>
              <a:gd name="adj" fmla="val 12500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16352" y="186537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dst:7001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950208" y="1865376"/>
            <a:ext cx="960120" cy="365760"/>
          </a:xfrm>
          <a:prstGeom prst="roundRect">
            <a:avLst>
              <a:gd name="adj" fmla="val 12500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50208" y="186537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dst:53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084064" y="1865376"/>
            <a:ext cx="960120" cy="365760"/>
          </a:xfrm>
          <a:prstGeom prst="roundRect">
            <a:avLst>
              <a:gd name="adj" fmla="val 12500"/>
            </a:avLst>
          </a:prstGeom>
          <a:solidFill>
            <a:srgbClr val="F1F4F9"/>
          </a:solidFill>
          <a:ln w="12700">
            <a:solidFill>
              <a:srgbClr val="C9D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84064" y="186537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dst:7001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48640" y="2825496"/>
            <a:ext cx="2468880" cy="777240"/>
          </a:xfrm>
          <a:prstGeom prst="roundRect">
            <a:avLst>
              <a:gd name="adj" fmla="val 7059"/>
            </a:avLst>
          </a:prstGeom>
          <a:solidFill>
            <a:srgbClr val="DCE7F3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289864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 7001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85800" y="3191256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A — message queue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840480" y="2825496"/>
            <a:ext cx="2468880" cy="777240"/>
          </a:xfrm>
          <a:prstGeom prst="roundRect">
            <a:avLst>
              <a:gd name="adj" fmla="val 7059"/>
            </a:avLst>
          </a:prstGeom>
          <a:solidFill>
            <a:srgbClr val="FBE7D3"/>
          </a:solidFill>
          <a:ln/>
        </p:spPr>
      </p:sp>
      <p:sp>
        <p:nvSpPr>
          <p:cNvPr id="19" name="Text 17"/>
          <p:cNvSpPr/>
          <p:nvPr/>
        </p:nvSpPr>
        <p:spPr>
          <a:xfrm>
            <a:off x="3977640" y="289864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 53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977640" y="3191256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B — message queue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1024128" y="2231136"/>
            <a:ext cx="758952" cy="594360"/>
          </a:xfrm>
          <a:prstGeom prst="line">
            <a:avLst/>
          </a:prstGeom>
          <a:noFill/>
          <a:ln w="1397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 flipH="1">
            <a:off x="1783080" y="2231136"/>
            <a:ext cx="374904" cy="594360"/>
          </a:xfrm>
          <a:prstGeom prst="line">
            <a:avLst/>
          </a:prstGeom>
          <a:noFill/>
          <a:ln w="1397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3291840" y="2231136"/>
            <a:ext cx="1783080" cy="594360"/>
          </a:xfrm>
          <a:prstGeom prst="line">
            <a:avLst/>
          </a:prstGeom>
          <a:noFill/>
          <a:ln w="1397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4425696" y="2231136"/>
            <a:ext cx="649224" cy="594360"/>
          </a:xfrm>
          <a:prstGeom prst="line">
            <a:avLst/>
          </a:prstGeom>
          <a:noFill/>
          <a:ln w="1397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 flipH="1">
            <a:off x="1783080" y="2231136"/>
            <a:ext cx="3776472" cy="594360"/>
          </a:xfrm>
          <a:prstGeom prst="line">
            <a:avLst/>
          </a:prstGeom>
          <a:noFill/>
          <a:ln w="1397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6" name="Text 24"/>
          <p:cNvSpPr/>
          <p:nvPr/>
        </p:nvSpPr>
        <p:spPr>
          <a:xfrm>
            <a:off x="7315200" y="1453896"/>
            <a:ext cx="4327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choose UDP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315200" y="1819656"/>
            <a:ext cx="432785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 wants control: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it can build exactly the reliability it needs, no more.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Freshness beats completeness: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stale retransmitted video frame is worse than a dropped one.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request, one reply: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DNS lookups don’t need a connection’s overhead.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Multicast / broadcast: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only a connectionless protocol can send to many at once.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UDP — Simple Demultiplexing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 — A Reliable Byte Stream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guarantees UDP doesn’t offer, and a connection to hang them on.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Guarantees UDP Doesn’t Offer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3515258" cy="2743200"/>
          </a:xfrm>
          <a:prstGeom prst="roundRect">
            <a:avLst>
              <a:gd name="adj" fmla="val 2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31949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2/lib/icons/check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185989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6656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Reliable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13232" y="2734056"/>
            <a:ext cx="318607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byte written by the sender is guaranteed to arrive at the receiver, in order, exactly once — or the connection reports an error.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38218" y="1545336"/>
            <a:ext cx="3515258" cy="2743200"/>
          </a:xfrm>
          <a:prstGeom prst="roundRect">
            <a:avLst>
              <a:gd name="adj" fmla="val 2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21528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2/lib/icons/link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185989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66234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Connection-oriented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02810" y="2734056"/>
            <a:ext cx="318607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Peers exchange setup messages before any data flows, establishing the state a reliable channel needs to track.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127797" y="1545336"/>
            <a:ext cx="3515258" cy="2743200"/>
          </a:xfrm>
          <a:prstGeom prst="roundRect">
            <a:avLst>
              <a:gd name="adj" fmla="val 2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1106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2/lib/icons/layers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185989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55813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Byte-stream service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92389" y="2734056"/>
            <a:ext cx="318607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application writes and reads a continuous stream of bytes — TCP, not the app, decides how to chop it into packets.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548640" y="456285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what’s missing: </a:t>
            </a:r>
            <a:pPr indent="0" marL="0"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here promises timing or a minimum throughput — that trade-off is exactly why real-time apps often prefer UDP.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Byte Stream, Not a Message Stream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application writes bytes into the connection; TCP does not preserve any notion of "where one write ended and the next began."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buffers enough bytes to fill a reasonably sized packet, then sends it — the packets exchanged between TCP peers are called segments.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other end, TCP empties each arriving segment into a receive buffer; the receiving process reads from that buffer whenever it likes.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419856"/>
            <a:ext cx="2148840" cy="960120"/>
          </a:xfrm>
          <a:prstGeom prst="roundRect">
            <a:avLst>
              <a:gd name="adj" fmla="val 6667"/>
            </a:avLst>
          </a:prstGeom>
          <a:solidFill>
            <a:srgbClr val="F1F4F9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3419856"/>
            <a:ext cx="2148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697480" y="3895344"/>
            <a:ext cx="833018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8" name="Text 6"/>
          <p:cNvSpPr/>
          <p:nvPr/>
        </p:nvSpPr>
        <p:spPr>
          <a:xfrm>
            <a:off x="2697480" y="3127248"/>
            <a:ext cx="83301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bytes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530498" y="3419856"/>
            <a:ext cx="2148840" cy="960120"/>
          </a:xfrm>
          <a:prstGeom prst="roundRect">
            <a:avLst>
              <a:gd name="adj" fmla="val 6667"/>
            </a:avLst>
          </a:prstGeom>
          <a:solidFill>
            <a:srgbClr val="DCE7F3"/>
          </a:solidFill>
          <a:ln/>
        </p:spPr>
      </p:sp>
      <p:sp>
        <p:nvSpPr>
          <p:cNvPr id="10" name="Text 8"/>
          <p:cNvSpPr/>
          <p:nvPr/>
        </p:nvSpPr>
        <p:spPr>
          <a:xfrm>
            <a:off x="3530498" y="3419856"/>
            <a:ext cx="2148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79338" y="3895344"/>
            <a:ext cx="833018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5679338" y="3127248"/>
            <a:ext cx="83301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chops into segments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512357" y="3419856"/>
            <a:ext cx="2148840" cy="960120"/>
          </a:xfrm>
          <a:prstGeom prst="roundRect">
            <a:avLst>
              <a:gd name="adj" fmla="val 6667"/>
            </a:avLst>
          </a:prstGeom>
          <a:solidFill>
            <a:srgbClr val="FBE7D3"/>
          </a:solidFill>
          <a:ln/>
        </p:spPr>
      </p:sp>
      <p:sp>
        <p:nvSpPr>
          <p:cNvPr id="14" name="Text 12"/>
          <p:cNvSpPr/>
          <p:nvPr/>
        </p:nvSpPr>
        <p:spPr>
          <a:xfrm>
            <a:off x="6512357" y="3419856"/>
            <a:ext cx="2148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661197" y="3895344"/>
            <a:ext cx="833018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8661197" y="3127248"/>
            <a:ext cx="83301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reassembles stream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9494215" y="3419856"/>
            <a:ext cx="2148840" cy="960120"/>
          </a:xfrm>
          <a:prstGeom prst="roundRect">
            <a:avLst>
              <a:gd name="adj" fmla="val 6667"/>
            </a:avLst>
          </a:prstGeom>
          <a:solidFill>
            <a:srgbClr val="F1F4F9"/>
          </a:solidFill>
          <a:ln/>
        </p:spPr>
      </p:sp>
      <p:sp>
        <p:nvSpPr>
          <p:cNvPr id="18" name="Text 16"/>
          <p:cNvSpPr/>
          <p:nvPr/>
        </p:nvSpPr>
        <p:spPr>
          <a:xfrm>
            <a:off x="9494215" y="3419856"/>
            <a:ext cx="2148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Receiving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46542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stream boundaries the application wrote are gone by the time bytes reach the other side — only the byte order survives.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· HEADER FORMAT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TCP Segment, Field by Field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3360420" cy="457200"/>
          </a:xfrm>
          <a:prstGeom prst="rect">
            <a:avLst/>
          </a:prstGeom>
          <a:solidFill>
            <a:srgbClr val="DCE7F3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85216" y="1453896"/>
            <a:ext cx="32872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SrcPort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909060" y="1453896"/>
            <a:ext cx="3360420" cy="457200"/>
          </a:xfrm>
          <a:prstGeom prst="rect">
            <a:avLst/>
          </a:prstGeom>
          <a:solidFill>
            <a:srgbClr val="DCE7F3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945636" y="1453896"/>
            <a:ext cx="32872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DstPort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48640" y="1911096"/>
            <a:ext cx="6720840" cy="457200"/>
          </a:xfrm>
          <a:prstGeom prst="rect">
            <a:avLst/>
          </a:prstGeom>
          <a:solidFill>
            <a:srgbClr val="FBE7D3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911096"/>
            <a:ext cx="664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SequenceNum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2368296"/>
            <a:ext cx="6720840" cy="457200"/>
          </a:xfrm>
          <a:prstGeom prst="rect">
            <a:avLst/>
          </a:prstGeom>
          <a:solidFill>
            <a:srgbClr val="FBE7D3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5216" y="2368296"/>
            <a:ext cx="664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Acknowledgment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2825496"/>
            <a:ext cx="1075334" cy="457200"/>
          </a:xfrm>
          <a:prstGeom prst="rect">
            <a:avLst/>
          </a:prstGeom>
          <a:solidFill>
            <a:srgbClr val="E3E9F2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5216" y="2825496"/>
            <a:ext cx="100218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HdrLen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1623974" y="2825496"/>
            <a:ext cx="1478585" cy="457200"/>
          </a:xfrm>
          <a:prstGeom prst="rect">
            <a:avLst/>
          </a:prstGeom>
          <a:solidFill>
            <a:srgbClr val="E3E9F2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60550" y="2825496"/>
            <a:ext cx="140543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Flags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102559" y="2825496"/>
            <a:ext cx="4166921" cy="457200"/>
          </a:xfrm>
          <a:prstGeom prst="rect">
            <a:avLst/>
          </a:prstGeom>
          <a:solidFill>
            <a:srgbClr val="DCEEE6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139135" y="2825496"/>
            <a:ext cx="409376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E8B6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AdvertisedWindow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3282696"/>
            <a:ext cx="3360420" cy="457200"/>
          </a:xfrm>
          <a:prstGeom prst="rect">
            <a:avLst/>
          </a:prstGeom>
          <a:solidFill>
            <a:srgbClr val="E3E9F2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85216" y="3282696"/>
            <a:ext cx="32872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Checksum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909060" y="3282696"/>
            <a:ext cx="3360420" cy="457200"/>
          </a:xfrm>
          <a:prstGeom prst="rect">
            <a:avLst/>
          </a:prstGeom>
          <a:solidFill>
            <a:srgbClr val="E3E9F2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945636" y="3282696"/>
            <a:ext cx="32872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UrgPtr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3739896"/>
            <a:ext cx="6720840" cy="457200"/>
          </a:xfrm>
          <a:prstGeom prst="rect">
            <a:avLst/>
          </a:prstGeom>
          <a:solidFill>
            <a:srgbClr val="F1F4F9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5216" y="3739896"/>
            <a:ext cx="664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Options (if any)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4197096"/>
            <a:ext cx="6720840" cy="388620"/>
          </a:xfrm>
          <a:prstGeom prst="rect">
            <a:avLst/>
          </a:prstGeom>
          <a:solidFill>
            <a:srgbClr val="FFFFFF"/>
          </a:solidFill>
          <a:ln w="15875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5216" y="4197096"/>
            <a:ext cx="6647688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48640" y="4677156"/>
            <a:ext cx="6720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20-byte fixed header (+ options) — one clean picture for every field TCP defines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543800" y="1453896"/>
            <a:ext cx="40992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sliding-window trio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543800" y="1728216"/>
            <a:ext cx="409925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SequenceNum — first byte of data in this segment</a:t>
            </a:r>
            <a:endParaRPr lang="en-US" sz="100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Acknowledgment — next byte this side expects</a:t>
            </a:r>
            <a:endParaRPr lang="en-US" sz="100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AdvertisedWindow — free space in the receive buffer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543800" y="2962656"/>
            <a:ext cx="40992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(6 bits)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7543800" y="3236976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543800" y="3236976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321040" y="3236976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 connection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543800" y="3566160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543800" y="3566160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321040" y="3566160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a connection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7543800" y="3895344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43800" y="389534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321040" y="3895344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Acknowledgment field is valid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7543800" y="4224528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43800" y="422452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8321040" y="4224528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abort — receiver is confused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543800" y="4553712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543800" y="4553712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8321040" y="4553712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to the app now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7543800" y="4882896"/>
            <a:ext cx="658368" cy="274320"/>
          </a:xfrm>
          <a:prstGeom prst="roundRect">
            <a:avLst>
              <a:gd name="adj" fmla="val 50000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543800" y="4882896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8321040" y="4882896"/>
            <a:ext cx="33220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carries urgent data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· CONNECTION SETUP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Three-Way Handshake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either side sends data, both must agree on an initial sequence number and confirm the other side is listening.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965960" y="171907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(active open)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573975" y="171907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(passive open)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2926080" y="2084832"/>
            <a:ext cx="914" cy="2066544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534095" y="2084832"/>
            <a:ext cx="914" cy="2066544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26080" y="2139696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3017520" y="186537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SYN,  SequenceNum = x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flipH="1">
            <a:off x="2926080" y="3008376"/>
            <a:ext cx="56080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017520" y="273405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SYN,  SequenceNum = y,  ACK x+1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926080" y="3877056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3017520" y="360273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y+1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651760" y="4288536"/>
            <a:ext cx="6156655" cy="457200"/>
          </a:xfrm>
          <a:prstGeom prst="roundRect">
            <a:avLst>
              <a:gd name="adj" fmla="val 12000"/>
            </a:avLst>
          </a:prstGeom>
          <a:solidFill>
            <a:srgbClr val="DCEEE6"/>
          </a:solidFill>
          <a:ln/>
        </p:spPr>
      </p:sp>
      <p:sp>
        <p:nvSpPr>
          <p:cNvPr id="16" name="Text 14"/>
          <p:cNvSpPr/>
          <p:nvPr/>
        </p:nvSpPr>
        <p:spPr>
          <a:xfrm>
            <a:off x="2743200" y="4288536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8B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ESTABLISHED — each side now knows the other’s starting sequence number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4928616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4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not two messages?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4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each side must independently propose and confirm its own starting sequence number.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· CONNECTION TEARDOWN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Closing a Connection: the FIN Exchange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240280" y="162763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848295" y="162763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200400" y="1993392"/>
            <a:ext cx="914" cy="2386584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808415" y="1993392"/>
            <a:ext cx="914" cy="2386584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0" y="2048256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3291840" y="177393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 flipH="1">
            <a:off x="3200400" y="2734056"/>
            <a:ext cx="56080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1" name="Text 9"/>
          <p:cNvSpPr/>
          <p:nvPr/>
        </p:nvSpPr>
        <p:spPr>
          <a:xfrm>
            <a:off x="3291840" y="245973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 flipH="1">
            <a:off x="3200400" y="3419856"/>
            <a:ext cx="56080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3291840" y="314553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00400" y="4105656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3291840" y="3831336"/>
            <a:ext cx="54251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037015" y="193852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FIN_WAIT_1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9037015" y="262432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CLOSE_WAIT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9037015" y="331012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FIN_WAIT_2 → TIME_WAIT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9037015" y="399592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LAST_ACK → CLOSED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447141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client: CLOSED after TIME_WAIT expires (guards against a lingering duplicate)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48640" y="483717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Either side can close first — the exchange is symmetric, and (with a small variant) can even handle both sides closing at once.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TCP’s Connection, at a Glance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3515258" cy="1828800"/>
          </a:xfrm>
          <a:prstGeom prst="roundRect">
            <a:avLst>
              <a:gd name="adj" fmla="val 4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31949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2/lib/icons/clock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185989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6656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costs 1 RTT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13232" y="2734056"/>
            <a:ext cx="318607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data flows until the three-way handshake completes.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38218" y="1545336"/>
            <a:ext cx="3515258" cy="1828800"/>
          </a:xfrm>
          <a:prstGeom prst="roundRect">
            <a:avLst>
              <a:gd name="adj" fmla="val 4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21528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2/lib/icons/layers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185989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66234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full-duplex stream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02810" y="2734056"/>
            <a:ext cx="318607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established, bytes flow independently in both directions.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127797" y="1545336"/>
            <a:ext cx="3515258" cy="1828800"/>
          </a:xfrm>
          <a:prstGeom prst="roundRect">
            <a:avLst>
              <a:gd name="adj" fmla="val 4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1106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2/lib/icons/shield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185989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55813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Teardown is symmetric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292389" y="2734056"/>
            <a:ext cx="318607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direction is closed independently with its own FIN / ACK.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48640" y="3694176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connection setup buys the rest of the chapter: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agreed-upon starting sequence numbers and window sizes — exactly the state the sliding-window algorithm needs to do its job.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TCP — A Reliable Byte Stream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Flow Control — The Sliding Window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receiver tells the sender exactly how much more it can handle, byte by byte.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Window, Three Jobs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heart of TCP is a variant of the sliding-window algorithm, doing three jobs at once: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guarantees reliable delivery — every byte is acknowledged, or eventually retransmitted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ensures in-order delivery — bytes are sequenced, so gaps and reorders are detectable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enforces flow control — the receiver bounds how much unacknowledged data is in flight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3602736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739896"/>
            <a:ext cx="1054577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Flow control  ≠  Congestion control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4133088"/>
            <a:ext cx="1054577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control  </a:t>
            </a:r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the sender from overrunning the </a:t>
            </a:r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receiver’s</a:t>
            </a:r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buffer — the subject of this section.   </a:t>
            </a:r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control  </a:t>
            </a:r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the sender from overrunning the </a:t>
            </a:r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network’s</a:t>
            </a:r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capacity — covered later in this chapter. Same symptom (loss), two different causes.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Transport Problem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a network that only moves packets between hosts into a channel between two specific processes.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The Transport Problem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Send Buffer and the Receive Buffer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59105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Sender’s buffer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31520" y="1911096"/>
            <a:ext cx="2360304" cy="640080"/>
          </a:xfrm>
          <a:prstGeom prst="rect">
            <a:avLst/>
          </a:prstGeom>
          <a:solidFill>
            <a:srgbClr val="2E8B6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11096"/>
            <a:ext cx="23603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Acked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091824" y="1911096"/>
            <a:ext cx="2145731" cy="640080"/>
          </a:xfrm>
          <a:prstGeom prst="rect">
            <a:avLst/>
          </a:prstGeom>
          <a:solidFill>
            <a:srgbClr val="2E6FA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91824" y="1911096"/>
            <a:ext cx="2145731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Sent, unacked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237555" y="1911096"/>
            <a:ext cx="1931158" cy="640080"/>
          </a:xfrm>
          <a:prstGeom prst="rect">
            <a:avLst/>
          </a:prstGeom>
          <a:solidFill>
            <a:srgbClr val="5B7FA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237555" y="1911096"/>
            <a:ext cx="193115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Written, unsent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168713" y="1911096"/>
            <a:ext cx="4291462" cy="640080"/>
          </a:xfrm>
          <a:prstGeom prst="rect">
            <a:avLst/>
          </a:prstGeom>
          <a:solidFill>
            <a:srgbClr val="E3E9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91824" y="1911096"/>
            <a:ext cx="914" cy="841248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14584" y="277063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LastByteAcked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237555" y="1911096"/>
            <a:ext cx="914" cy="841248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60315" y="277063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LastByteSent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168713" y="1911096"/>
            <a:ext cx="914" cy="841248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91473" y="277063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LastByteWritten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31520" y="346557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Receiver’s buffer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31520" y="3785616"/>
            <a:ext cx="3004023" cy="640080"/>
          </a:xfrm>
          <a:prstGeom prst="rect">
            <a:avLst/>
          </a:prstGeom>
          <a:solidFill>
            <a:srgbClr val="2E8B6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3785616"/>
            <a:ext cx="3004023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by app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735543" y="3785616"/>
            <a:ext cx="2574877" cy="640080"/>
          </a:xfrm>
          <a:prstGeom prst="rect">
            <a:avLst/>
          </a:prstGeom>
          <a:solidFill>
            <a:srgbClr val="2E6FA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35543" y="3785616"/>
            <a:ext cx="2574877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Rcvd, unread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310421" y="3785616"/>
            <a:ext cx="5149754" cy="640080"/>
          </a:xfrm>
          <a:prstGeom prst="rect">
            <a:avLst/>
          </a:prstGeom>
          <a:solidFill>
            <a:srgbClr val="E3E9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735543" y="3785616"/>
            <a:ext cx="914" cy="841248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958303" y="464515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LastByteRead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310421" y="3785616"/>
            <a:ext cx="914" cy="841248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533181" y="464515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LastByteRcvd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548640" y="5157216"/>
            <a:ext cx="1109441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LastByteAcked ≤ LastByteSent ≤ LastByteWritten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LastByteRead &lt; NextByteExpected ≤ LastByteRcvd + 1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AdvertisedWindow: Flow Control in Formulas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11094415" cy="2331720"/>
          </a:xfrm>
          <a:prstGeom prst="roundRect">
            <a:avLst>
              <a:gd name="adj" fmla="val 2353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10692079" cy="203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how much room is left in the receiver’s buffer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AdvertisedWindow = MaxRcvBuffer − ((NextByteExpected − 1) − LastByteRead)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sender may not have more than AdvertisedWindow bytes in flight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LastByteSent − LastByteAcked  ≤  AdvertisedWindow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how much more the sender can send right now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EffectiveWindow = AdvertisedWindow − (LastByteSent − LastByteAcked)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4014216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ACK carries an AdvertisedWindow — the receiver restates its free buffer space on every reply.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writing process tries to add y bytes and (LastByteWritten − LastByteAcked) + y &gt; MaxSendBuffer, TCP simply blocks the write until room opens up.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Protecting Against Sequence-Number Wraparound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291840"/>
          </a:xfrm>
          <a:prstGeom prst="roundRect">
            <a:avLst>
              <a:gd name="adj" fmla="val 2222"/>
            </a:avLst>
          </a:prstGeom>
          <a:solidFill>
            <a:srgbClr val="F6DED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concern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41248" y="2167128"/>
            <a:ext cx="4733392" cy="2441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SequenceNum is only 32 bits — it will eventually wrap around and repeat.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byte with sequence number x sent now, and a different byte with the same number x sent later, must never be confused.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Packets can’t survive in the Internet longer than the Maximum Segment Lifetime (MSL, ~120 s) — so the danger window is bounded.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24448" y="1453896"/>
            <a:ext cx="5318608" cy="3291840"/>
          </a:xfrm>
          <a:prstGeom prst="roundRect">
            <a:avLst>
              <a:gd name="adj" fmla="val 2222"/>
            </a:avLst>
          </a:prstGeom>
          <a:solidFill>
            <a:srgbClr val="DCEEE6"/>
          </a:solidFill>
          <a:ln/>
        </p:spPr>
      </p:sp>
      <p:sp>
        <p:nvSpPr>
          <p:cNvPr id="8" name="Text 6"/>
          <p:cNvSpPr/>
          <p:nvPr/>
        </p:nvSpPr>
        <p:spPr>
          <a:xfrm>
            <a:off x="6598768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8B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fix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617056" y="2167128"/>
            <a:ext cx="4733392" cy="2441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sequence space at least twice the largest possible window: 2³² ≫ 2×2¹⁶, since AdvertisedWindow is only 16 bits.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inequality is exactly the sliding-window algorithm’s own requirement for unambiguous acknowledgments.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practice, wraparound only becomes a real risk at very high transmission rates — not at 1990s-era link speeds.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Keeping the Pipe Full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16-bit AdvertisedWindow tops out at 65,535 bytes — is that always enough?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sender to keep transmitting without ever waiting idle, the window must cover a full delay × bandwidth product of data: enough bytes to fill the pipe for one whole round trip.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receiver is always free to advertise less than the maximum — but if it has the buffer space, opening the window that far keeps throughput from being needlessly capped.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3785616"/>
            <a:ext cx="4114800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76656" y="3785616"/>
            <a:ext cx="38587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663440" y="3785616"/>
            <a:ext cx="2286000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91456" y="3785616"/>
            <a:ext cx="20299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949440" y="3785616"/>
            <a:ext cx="4693615" cy="42062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77456" y="3785616"/>
            <a:ext cx="44375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 needed for 100 ms RTT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4206240"/>
            <a:ext cx="411480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6656" y="4206240"/>
            <a:ext cx="38587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 (1.5 Mbps)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663440" y="4206240"/>
            <a:ext cx="228600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91456" y="4206240"/>
            <a:ext cx="20299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949440" y="4206240"/>
            <a:ext cx="46936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077456" y="4206240"/>
            <a:ext cx="44375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18 KB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4626864"/>
            <a:ext cx="411480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4626864"/>
            <a:ext cx="38587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Ethernet  (10 Mbps)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63440" y="4626864"/>
            <a:ext cx="2286000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91456" y="4626864"/>
            <a:ext cx="20299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949440" y="4626864"/>
            <a:ext cx="4693615" cy="42062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77456" y="4626864"/>
            <a:ext cx="44375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122 KB  — already exceeds 64 KB!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5047488"/>
            <a:ext cx="411480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6656" y="5047488"/>
            <a:ext cx="38587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T3  (45 Mbps)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663440" y="5047488"/>
            <a:ext cx="2286000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91456" y="5047488"/>
            <a:ext cx="20299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ms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949440" y="5047488"/>
            <a:ext cx="4693615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077456" y="5047488"/>
            <a:ext cx="44375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549 KB  — far beyond 64 KB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48640" y="5650992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exactly why later extensions added a window-scaling option — the 16-bit field alone can’t keep up with fast, long links.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SLIDING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Flow Control: The Big Picture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31949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2/lib/icons/crosshai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185989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6656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byte is numbered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13232" y="273405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SequenceNum and Acknowledgment turn "reliable delivery" into simple arithmetic on byte counts.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38218" y="154533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21528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2/lib/icons/arrowLeftRight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185989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66234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receiver sets the pace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02810" y="273405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AdvertisedWindow, carried on every ACK, is the only voice the receiver has — and the sender must obey it.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127797" y="154533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1106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2/lib/icons/shield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185989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55813" y="238658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Wraparound is bounded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292389" y="273405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32-bit space, twice the largest window, and a capped packet lifetime keep sequence numbers unambiguous.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48640" y="410565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control answers "how much." The next section answers a different question: "when" should TCP actually send it?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Flow Control — The Sliding Window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Deciding When to Send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failure modes of a byte-stream sender — sending too little, too often — and the fix for each.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Deciding When to Send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TRIGGERING TRANSMISSION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Does TCP Decide to Send a Segment?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offers a byte-stream abstraction — the application just writes bytes. Something still has to decide when enough bytes justify sending a segment.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9397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31949" y="2276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2/lib/icons/database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2408530"/>
            <a:ext cx="285293" cy="28529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76656" y="293522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Enough data collects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13232" y="328269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has buffered MSS bytes — the Maximum Segment Size — for the sending process, and sends a full segment.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38218" y="209397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821528" y="2276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2/lib/icons/send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2408530"/>
            <a:ext cx="285293" cy="28529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66234" y="293522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app pushes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502810" y="328269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sending process explicitly invokes the push operation, asking TCP to send now regardless of how much is buffered.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127797" y="2093976"/>
            <a:ext cx="3515258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11106" y="2276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7" name="Image 2" descr="/home/claude/netdeck2/lib/icons/clock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2408530"/>
            <a:ext cx="285293" cy="28529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55813" y="293522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timer fires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8292389" y="3282696"/>
            <a:ext cx="318607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periodic timer expires, and TCP sends a segment containing whatever bytes are currently buffered.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548640" y="460857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MSS itself is chosen so the resulting IP packet won’t need fragmenting on the outgoing link: MSS ≈ MTU − (TCP header + IP header).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Deciding When to Send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SILLY WINDOW SYNDROME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 1: Too Many Tiny Segments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 a TCP stream as a conveyor belt: full containers (data segments) travel one way, empty containers (ACKs) travel back.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sender fills and fires off every container the instant it’s available, a small container never gets the chance to grow — it’s immediately sent, and immediately re-emptied at the other end.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result: a stream of 1-byte segments, each carrying 40+ bytes of header — throughput collapses even though the link is idle.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831336"/>
            <a:ext cx="1109441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segments, MSS-sized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4087368"/>
            <a:ext cx="4659654" cy="457200"/>
          </a:xfrm>
          <a:prstGeom prst="roundRect">
            <a:avLst>
              <a:gd name="adj" fmla="val 12000"/>
            </a:avLst>
          </a:prstGeom>
          <a:solidFill>
            <a:srgbClr val="DCEEE6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4087368"/>
            <a:ext cx="46596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8B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— data ≫ header overhead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4700016"/>
            <a:ext cx="1109441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Silly-window collapse, 1 byte at a time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473175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397709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22244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46778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71313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95848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20382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944917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869451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93986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18521" y="4956048"/>
            <a:ext cx="869671" cy="457200"/>
          </a:xfrm>
          <a:prstGeom prst="roundRect">
            <a:avLst>
              <a:gd name="adj" fmla="val 8000"/>
            </a:avLst>
          </a:prstGeom>
          <a:solidFill>
            <a:srgbClr val="F6DEDE"/>
          </a:solidFill>
          <a:ln w="9525">
            <a:solidFill>
              <a:srgbClr val="C24B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552297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inefficient — header overhead swamps 1 byte of data, over and over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Deciding When to Send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NAGLE'S ALGORITHM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Fix: an Elegant, Self-Clocking Timer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1206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there’s data to send but the window is open less than MSS, TCP could just wait a bit before sending — but wait how long?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long, and interactive apps like Telnet feel sluggish. Too short, and we’re back in Silly Window Syndrome.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Nagle’s key idea: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11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as long as TCP has any unacknowledged data in flight, an ACK is coming — and that ACK can act as the timer.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0" y="1453896"/>
            <a:ext cx="5242255" cy="3200400"/>
          </a:xfrm>
          <a:prstGeom prst="roundRect">
            <a:avLst>
              <a:gd name="adj" fmla="val 1714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6601968" y="1600200"/>
            <a:ext cx="4839919" cy="2907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when the application produces data to send: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if (available data ≥ MSS) and (window ≥ MSS):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send a full segment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else: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if unACKed data is already in flight: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buffer the new data,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wait for the next ACK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else:</a:t>
            </a:r>
            <a:endParaRPr lang="en-US" sz="12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send all the new data now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Deciding When to Send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WHEN TO SEND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Problems, Two Complementary Fixes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246120"/>
          </a:xfrm>
          <a:prstGeom prst="roundRect">
            <a:avLst>
              <a:gd name="adj" fmla="val 2254"/>
            </a:avLst>
          </a:prstGeom>
          <a:solidFill>
            <a:srgbClr val="F6DED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24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Silly Window Syndrome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002536"/>
            <a:ext cx="47699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receiver-side problem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2350008"/>
            <a:ext cx="4733392" cy="2212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Caused by the receiver advertising tiny window increments as its buffer slowly drains.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by the receiver: don’t advertise a window update until there’s a full MSS — or half the buffer — of new room.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324448" y="1453896"/>
            <a:ext cx="5318608" cy="3246120"/>
          </a:xfrm>
          <a:prstGeom prst="roundRect">
            <a:avLst>
              <a:gd name="adj" fmla="val 2254"/>
            </a:avLst>
          </a:prstGeom>
          <a:solidFill>
            <a:srgbClr val="DCE7F3"/>
          </a:solidFill>
          <a:ln/>
        </p:spPr>
      </p:sp>
      <p:sp>
        <p:nvSpPr>
          <p:cNvPr id="9" name="Text 7"/>
          <p:cNvSpPr/>
          <p:nvPr/>
        </p:nvSpPr>
        <p:spPr>
          <a:xfrm>
            <a:off x="6598768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Nagle's Algorithm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598768" y="2002536"/>
            <a:ext cx="47699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sender-side problem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617056" y="2350008"/>
            <a:ext cx="4733392" cy="2212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Caused by the sender eagerly transmitting every small write the application makes.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by the sender: hold small writes until an ACK arrives, self-clocking the send rate to the round trip.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4882896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caveat: </a:t>
            </a:r>
            <a:pPr indent="0" marL="0"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Nagle’s delay can hurt latency-sensitive apps (e.g. Telnet, gaming) — which is why real sockets expose a TCP_NODELAY option to switch it off.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Deciding When to Send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Wire, Many Conversations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1206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 layer only promises host-to-host delivery — it gets a packet from one machine to another, nothing more.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every host runs many processes at once, and only one of them is the intended recipient of any given packet.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protocols exist to close that gap: turn a host-to-host packet service into a process-to-process communication channel.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035040" y="1545336"/>
            <a:ext cx="5608015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99632" y="1636776"/>
            <a:ext cx="527883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A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217920" y="2048256"/>
            <a:ext cx="1625498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0" y="2048256"/>
            <a:ext cx="162549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026298" y="2048256"/>
            <a:ext cx="1625498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26298" y="2048256"/>
            <a:ext cx="162549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9834677" y="2048256"/>
            <a:ext cx="1625498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834677" y="2048256"/>
            <a:ext cx="162549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35040" y="4242816"/>
            <a:ext cx="5608015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99632" y="4334256"/>
            <a:ext cx="527883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B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4745736"/>
            <a:ext cx="2529688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4745736"/>
            <a:ext cx="2529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P1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930488" y="4745736"/>
            <a:ext cx="2529688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30488" y="4745736"/>
            <a:ext cx="25296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P2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839048" y="3511296"/>
            <a:ext cx="914" cy="731520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triangl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8976208" y="3767328"/>
            <a:ext cx="27125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link, many</a:t>
            </a:r>
            <a:endParaRPr lang="en-US" sz="950" dirty="0"/>
          </a:p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destinations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The Transport Problem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Timeouts — Estimating RTT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story of iterative fixes: a naive estimator, its ambiguity bug, and the variance-aware formula TCP still uses.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RETRANSMISSION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 Fixed Timeout Doesn’t Work — and the First Fix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 on the Internet varies enormously — across connections, and over time on the same connection.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short a timeout: wastes bandwidth resending segments that were only ever slow, not lost. Too long: wastes time reacting to a real loss.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original algorithm: measure a SampleRTT for every segment/ACK pair, and track a weighted running average.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328416"/>
            <a:ext cx="11094415" cy="1417320"/>
          </a:xfrm>
          <a:prstGeom prst="roundRect">
            <a:avLst>
              <a:gd name="adj" fmla="val 3871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3474720"/>
            <a:ext cx="10692079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3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EstRTT  =  α × EstRTT  +  (1 − α) × SampleRTT      // α typically 0.8 – 0.9</a:t>
            </a:r>
            <a:endParaRPr lang="en-US" sz="13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TimeOut =  2 × EstRTT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48640" y="4882896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 α smooths out noise but reacts slowly to a genuine shift in RTT — a tension every later refinement tries to resolve better.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RETRANSMISSION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Bug: Retransmission Ambiguity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ACK acknowledges receipt of data — it doesn’t say which transmission of that data it’s replying to. After a retransmit, the sender can’t tell the two cases apart: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2231136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(a)  ACK is for the ORIGINAL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88720" y="2596896"/>
            <a:ext cx="914" cy="1463040"/>
          </a:xfrm>
          <a:prstGeom prst="line">
            <a:avLst/>
          </a:prstGeom>
          <a:noFill/>
          <a:ln w="15875">
            <a:solidFill>
              <a:srgbClr val="C9D3E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81448" y="2596896"/>
            <a:ext cx="914" cy="1463040"/>
          </a:xfrm>
          <a:prstGeom prst="line">
            <a:avLst/>
          </a:prstGeom>
          <a:noFill/>
          <a:ln w="15875">
            <a:solidFill>
              <a:srgbClr val="C9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61518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632808" y="261518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188720" y="2916936"/>
            <a:ext cx="3992728" cy="914"/>
          </a:xfrm>
          <a:prstGeom prst="line">
            <a:avLst/>
          </a:prstGeom>
          <a:noFill/>
          <a:ln w="19050">
            <a:solidFill>
              <a:srgbClr val="5B6B7F"/>
            </a:solidFill>
            <a:prstDash val="solid"/>
            <a:headEnd type="none"/>
            <a:tailEnd type="triangle"/>
          </a:ln>
        </p:spPr>
      </p:sp>
      <p:sp>
        <p:nvSpPr>
          <p:cNvPr id="11" name="Text 9"/>
          <p:cNvSpPr/>
          <p:nvPr/>
        </p:nvSpPr>
        <p:spPr>
          <a:xfrm>
            <a:off x="548640" y="2679192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send (original)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188720" y="3282696"/>
            <a:ext cx="3992728" cy="914"/>
          </a:xfrm>
          <a:prstGeom prst="line">
            <a:avLst/>
          </a:prstGeom>
          <a:noFill/>
          <a:ln w="19050">
            <a:solidFill>
              <a:srgbClr val="2E6FA7"/>
            </a:solidFill>
            <a:prstDash val="dash"/>
            <a:headEnd type="non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548640" y="3044952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timeout → retransmit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 flipH="1">
            <a:off x="1188720" y="3831336"/>
            <a:ext cx="3992728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548640" y="3886200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arrives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987552" y="2916936"/>
            <a:ext cx="914" cy="914400"/>
          </a:xfrm>
          <a:prstGeom prst="line">
            <a:avLst/>
          </a:prstGeom>
          <a:noFill/>
          <a:ln w="25400">
            <a:solidFill>
              <a:srgbClr val="2E6FA7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987552" y="2916936"/>
            <a:ext cx="109728" cy="914"/>
          </a:xfrm>
          <a:prstGeom prst="line">
            <a:avLst/>
          </a:prstGeom>
          <a:noFill/>
          <a:ln w="25400">
            <a:solidFill>
              <a:srgbClr val="2E6FA7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987552" y="3831336"/>
            <a:ext cx="109728" cy="914"/>
          </a:xfrm>
          <a:prstGeom prst="line">
            <a:avLst/>
          </a:prstGeom>
          <a:noFill/>
          <a:ln w="25400">
            <a:solidFill>
              <a:srgbClr val="2E6FA7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11480" y="3227832"/>
            <a:ext cx="868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750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"truly" replies</a:t>
            </a:r>
            <a:endParaRPr lang="en-US" sz="750" dirty="0"/>
          </a:p>
          <a:p>
            <a:pPr algn="r" indent="0" marL="0">
              <a:lnSpc>
                <a:spcPct val="105000"/>
              </a:lnSpc>
              <a:buNone/>
            </a:pPr>
            <a:r>
              <a:rPr lang="en-US" sz="750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this one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6370168" y="2231136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(b)  ACK is for the RETRANSMISSION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010248" y="2596896"/>
            <a:ext cx="914" cy="1463040"/>
          </a:xfrm>
          <a:prstGeom prst="line">
            <a:avLst/>
          </a:prstGeom>
          <a:noFill/>
          <a:ln w="15875">
            <a:solidFill>
              <a:srgbClr val="C9D3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002975" y="2596896"/>
            <a:ext cx="914" cy="1463040"/>
          </a:xfrm>
          <a:prstGeom prst="line">
            <a:avLst/>
          </a:prstGeom>
          <a:noFill/>
          <a:ln w="15875">
            <a:solidFill>
              <a:srgbClr val="C9D3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61608" y="261518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454335" y="261518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7010248" y="2916936"/>
            <a:ext cx="3992728" cy="914"/>
          </a:xfrm>
          <a:prstGeom prst="line">
            <a:avLst/>
          </a:prstGeom>
          <a:noFill/>
          <a:ln w="19050">
            <a:solidFill>
              <a:srgbClr val="5B6B7F"/>
            </a:solidFill>
            <a:prstDash val="solid"/>
            <a:headEnd type="none"/>
            <a:tailEnd type="triangle"/>
          </a:ln>
        </p:spPr>
      </p:sp>
      <p:sp>
        <p:nvSpPr>
          <p:cNvPr id="26" name="Text 24"/>
          <p:cNvSpPr/>
          <p:nvPr/>
        </p:nvSpPr>
        <p:spPr>
          <a:xfrm>
            <a:off x="6370168" y="2679192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send (original)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7010248" y="3282696"/>
            <a:ext cx="3992728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dash"/>
            <a:headEnd type="none"/>
            <a:tailEnd type="triangle"/>
          </a:ln>
        </p:spPr>
      </p:sp>
      <p:sp>
        <p:nvSpPr>
          <p:cNvPr id="28" name="Text 26"/>
          <p:cNvSpPr/>
          <p:nvPr/>
        </p:nvSpPr>
        <p:spPr>
          <a:xfrm>
            <a:off x="6370168" y="3044952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timeout → retransmit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 flipH="1">
            <a:off x="7010248" y="3831336"/>
            <a:ext cx="3992728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30" name="Text 28"/>
          <p:cNvSpPr/>
          <p:nvPr/>
        </p:nvSpPr>
        <p:spPr>
          <a:xfrm>
            <a:off x="6370168" y="3886200"/>
            <a:ext cx="5272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arrives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809080" y="3282696"/>
            <a:ext cx="914" cy="548640"/>
          </a:xfrm>
          <a:prstGeom prst="line">
            <a:avLst/>
          </a:prstGeom>
          <a:noFill/>
          <a:ln w="25400">
            <a:solidFill>
              <a:srgbClr val="B5651D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809080" y="3282696"/>
            <a:ext cx="109728" cy="914"/>
          </a:xfrm>
          <a:prstGeom prst="line">
            <a:avLst/>
          </a:prstGeom>
          <a:noFill/>
          <a:ln w="25400">
            <a:solidFill>
              <a:srgbClr val="B5651D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809080" y="3831336"/>
            <a:ext cx="109728" cy="914"/>
          </a:xfrm>
          <a:prstGeom prst="line">
            <a:avLst/>
          </a:prstGeom>
          <a:noFill/>
          <a:ln w="25400">
            <a:solidFill>
              <a:srgbClr val="B5651D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33008" y="3410712"/>
            <a:ext cx="868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7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"truly" replies</a:t>
            </a:r>
            <a:endParaRPr lang="en-US" sz="750" dirty="0"/>
          </a:p>
          <a:p>
            <a:pPr algn="r" indent="0" marL="0">
              <a:lnSpc>
                <a:spcPct val="105000"/>
              </a:lnSpc>
              <a:buNone/>
            </a:pPr>
            <a:r>
              <a:rPr lang="en-US" sz="7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this one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548640" y="428853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sender sees the same thing in both cases — an ACK, right after a retransmit — but the "true" SampleRTT is completely different.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KARN/PARTRIDGE ALGORITHM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Fix: Stop Sampling on Retransmission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5410048" cy="1920240"/>
          </a:xfrm>
          <a:prstGeom prst="roundRect">
            <a:avLst>
              <a:gd name="adj" fmla="val 381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979344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2/lib/icons/x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1017" y="185989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6656" y="2386584"/>
            <a:ext cx="515401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Never sample on retransmit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13232" y="2734056"/>
            <a:ext cx="508086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segment had to be resent, its ACK is not used to update EstRTT — the ambiguity is simply avoided rather than resolved.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33008" y="1545336"/>
            <a:ext cx="5410048" cy="1920240"/>
          </a:xfrm>
          <a:prstGeom prst="roundRect">
            <a:avLst>
              <a:gd name="adj" fmla="val 381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63711" y="172821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2/lib/icons/activity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385" y="185989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61024" y="2386584"/>
            <a:ext cx="515401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 off the timeout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397600" y="2734056"/>
            <a:ext cx="508086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successive retransmission doubles the timeout, easing pressure on a network that may already be struggling.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739896"/>
            <a:ext cx="11094415" cy="822960"/>
          </a:xfrm>
          <a:prstGeom prst="roundRect">
            <a:avLst>
              <a:gd name="adj" fmla="val 7778"/>
            </a:avLst>
          </a:prstGeom>
          <a:solidFill>
            <a:srgbClr val="FBE7D3"/>
          </a:solidFill>
          <a:ln/>
        </p:spPr>
      </p:sp>
      <p:sp>
        <p:nvSpPr>
          <p:cNvPr id="15" name="Text 11"/>
          <p:cNvSpPr/>
          <p:nvPr/>
        </p:nvSpPr>
        <p:spPr>
          <a:xfrm>
            <a:off x="822960" y="3739896"/>
            <a:ext cx="105457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improvement, not a solution: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Karn/Partridge removes the ambiguity bug, but it still doesn’t account for how variable the RTT samples actually are — that’s the next problem.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JACOBSON/KARELS ALGORITHM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for Variance, Not Just the Average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SampleRTTs are tightly clustered, EstimatedRTT can be trusted closely — no need to multiply by 2.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they’re scattered widely, the timeout needs much more headroom than a fixed multiplier gives it.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Jacobson and Karels’ fix: track the mean deviation directly, and let it drive the timeout.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3191256"/>
            <a:ext cx="11094415" cy="2057400"/>
          </a:xfrm>
          <a:prstGeom prst="roundRect">
            <a:avLst>
              <a:gd name="adj" fmla="val 2667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3337560"/>
            <a:ext cx="10692079" cy="1764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Difference     = SampleRTT − EstimatedRTT</a:t>
            </a: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EstimatedRTT  += δ × Difference</a:t>
            </a: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Deviation     += δ × (|Difference| − Deviation)</a:t>
            </a: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TimeOut = μ × EstimatedRTT + φ × Deviation      // μ = 1, φ = 4, by experience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5385816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variance → TimeOut sits close to EstimatedRTT. Large variance → the Deviation term takes over and pads the timeout accordingly. This is (with minor tuning) still what TCP uses today.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NOTE ON WIRELESS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 over Wireless: Loss Isn’t Always Congestion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so far assumes a lost segment means the network is congested — true on mostly-wired links, where loss is overwhelmingly from queue overflow.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Wireless links break that assumption: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bit errors, fading, and handoffs drop packets for reasons that have nothing to do with congestion.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Treating every wireless loss as a congestion signal makes TCP throttle its window unnecessarily — throughput collapses even though the path was never actually overloaded.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Mitigations in practice: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link-layer retransmission to hide wireless loss from TCP, or split connections that isolate the wireless hop from the wired path’s congestion control.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Timeouts — Estimating RTT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Congestion Control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Probing the network for spare capacity, and backing off fast when it finds the limit.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START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Ramping Up: Exponential Growth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connection starts with CongestionWindow (CW) = 1 MSS — no idea yet how much capacity the path has.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ACK received grows CW by 1 MSS — which, once per round trip, doubles the window: exponential growth.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continues until either a loss occurs, or CW passes a slow-start threshold (ssthresh) — then TCP switches to the slower, additive growth of congestion avoidance.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280160" y="3035808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631375" y="3035808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1920240" y="3328416"/>
            <a:ext cx="83512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3172922" y="3108960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9" name="Text 7"/>
          <p:cNvSpPr/>
          <p:nvPr/>
        </p:nvSpPr>
        <p:spPr>
          <a:xfrm>
            <a:off x="1920240" y="3383280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cwnd = 1 segment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 flipH="1">
            <a:off x="1920240" y="3785616"/>
            <a:ext cx="83512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1" name="Text 9"/>
          <p:cNvSpPr/>
          <p:nvPr/>
        </p:nvSpPr>
        <p:spPr>
          <a:xfrm>
            <a:off x="1920240" y="3840480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ACK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0408615" y="3465576"/>
            <a:ext cx="640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920240" y="4261104"/>
            <a:ext cx="83512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3172922" y="4041648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15" name="Shape 13"/>
          <p:cNvSpPr/>
          <p:nvPr/>
        </p:nvSpPr>
        <p:spPr>
          <a:xfrm>
            <a:off x="3465530" y="4041648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16" name="Text 14"/>
          <p:cNvSpPr/>
          <p:nvPr/>
        </p:nvSpPr>
        <p:spPr>
          <a:xfrm>
            <a:off x="1920240" y="4315968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cwnd = 2 segments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 flipH="1">
            <a:off x="1920240" y="4718304"/>
            <a:ext cx="83512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1920240" y="4773168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ACKs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408615" y="4398264"/>
            <a:ext cx="640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1920240" y="5193792"/>
            <a:ext cx="83512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3172922" y="4974336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22" name="Shape 20"/>
          <p:cNvSpPr/>
          <p:nvPr/>
        </p:nvSpPr>
        <p:spPr>
          <a:xfrm>
            <a:off x="3465530" y="4974336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23" name="Shape 21"/>
          <p:cNvSpPr/>
          <p:nvPr/>
        </p:nvSpPr>
        <p:spPr>
          <a:xfrm>
            <a:off x="3758138" y="4974336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24" name="Shape 22"/>
          <p:cNvSpPr/>
          <p:nvPr/>
        </p:nvSpPr>
        <p:spPr>
          <a:xfrm>
            <a:off x="4050746" y="4974336"/>
            <a:ext cx="219456" cy="146304"/>
          </a:xfrm>
          <a:prstGeom prst="roundRect">
            <a:avLst>
              <a:gd name="adj" fmla="val 18750"/>
            </a:avLst>
          </a:prstGeom>
          <a:solidFill>
            <a:srgbClr val="2E6FA7"/>
          </a:solidFill>
          <a:ln/>
        </p:spPr>
      </p:sp>
      <p:sp>
        <p:nvSpPr>
          <p:cNvPr id="25" name="Text 23"/>
          <p:cNvSpPr/>
          <p:nvPr/>
        </p:nvSpPr>
        <p:spPr>
          <a:xfrm>
            <a:off x="1920240" y="5248656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cwnd = 4 segments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 flipH="1">
            <a:off x="1920240" y="5650992"/>
            <a:ext cx="83512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1920240" y="5705856"/>
            <a:ext cx="835121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ACKs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AVOIDANCE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AIMD: Additive Increase, Multiplicative Decrease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11094415" cy="2148840"/>
          </a:xfrm>
          <a:prstGeom prst="roundRect">
            <a:avLst>
              <a:gd name="adj" fmla="val 2553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10692079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until (loss):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after every CW packets ACKed:  CW += 1        // additive increase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 loss: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ssthresh = CW / 2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duplicate ACKs (fast retransmit):  CW /= 2,  continue     // multiplicative decrease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coarse-grained timeout:             CW = 1,  go to slow start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3785616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gentle climb, a sharp drop: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increase by 1 MSS per RTT while things go well; cut hard the moment loss suggests they didn’t.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Reno / SACK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halves CW on a fast retransmit; 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Tahoe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always drops all the way back to CW = 1 and restarts slow start.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DETECTING LOSS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Ways to Notice a Segment Is Gone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FBE7D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Coarse-Grained Timeout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41248" y="2167128"/>
            <a:ext cx="4733392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ACK arrives within the RTO (retransmission time-out) — the value computed by Jacobson/Karels.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safest signal, but the slowest: the sender must wait out the full estimated timeout.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response: drop CW all the way to 1 and restart slow start.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24448" y="145389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DCE7F3"/>
          </a:solidFill>
          <a:ln/>
        </p:spPr>
      </p:sp>
      <p:sp>
        <p:nvSpPr>
          <p:cNvPr id="8" name="Text 6"/>
          <p:cNvSpPr/>
          <p:nvPr/>
        </p:nvSpPr>
        <p:spPr>
          <a:xfrm>
            <a:off x="6598768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 Retransmit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617056" y="2167128"/>
            <a:ext cx="4733392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receiver, expecting segment N, keeps getting N+1, N+2… and immediately ACKs N again each time — a duplicate ACK.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duplicate ACKs (chosen so ordinary reordering doesn’t trigger it by accident) → the sender infers N is lost and resends it at once.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response: halve CW and continue — no need to wait for a timeout.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WISH 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Good Transport Protocol Promises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were up to the application, here is the level of service it would like the network to provide: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1109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31949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2/lib/icons/check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2225650"/>
            <a:ext cx="285293" cy="28529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76656" y="275234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Guaranteed delivery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13232" y="309981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message sent eventually arrives — none simply vanish.</a:t>
            </a:r>
            <a:endParaRPr lang="en-US" sz="1030" dirty="0"/>
          </a:p>
        </p:txBody>
      </p:sp>
      <p:sp>
        <p:nvSpPr>
          <p:cNvPr id="10" name="Shape 7"/>
          <p:cNvSpPr/>
          <p:nvPr/>
        </p:nvSpPr>
        <p:spPr>
          <a:xfrm>
            <a:off x="4338218" y="191109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821528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2/lib/icons/layers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2225650"/>
            <a:ext cx="285293" cy="28529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66234" y="275234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In-order delivery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502810" y="309981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Messages arrive in the same order they were sent.</a:t>
            </a:r>
            <a:endParaRPr lang="en-US" sz="1030" dirty="0"/>
          </a:p>
        </p:txBody>
      </p:sp>
      <p:sp>
        <p:nvSpPr>
          <p:cNvPr id="15" name="Shape 11"/>
          <p:cNvSpPr/>
          <p:nvPr/>
        </p:nvSpPr>
        <p:spPr>
          <a:xfrm>
            <a:off x="8127797" y="191109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11106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7" name="Image 2" descr="/home/claude/netdeck2/lib/icons/crosshair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2225650"/>
            <a:ext cx="285293" cy="28529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55813" y="275234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Exactly-once delivery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8292389" y="309981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most one copy of each message reaches the receiver.</a:t>
            </a:r>
            <a:endParaRPr lang="en-US" sz="1030" dirty="0"/>
          </a:p>
        </p:txBody>
      </p:sp>
      <p:sp>
        <p:nvSpPr>
          <p:cNvPr id="20" name="Shape 15"/>
          <p:cNvSpPr/>
          <p:nvPr/>
        </p:nvSpPr>
        <p:spPr>
          <a:xfrm>
            <a:off x="548640" y="378561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2031949" y="3968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3" descr="/home/claude/netdeck2/lib/icons/database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623" y="4100170"/>
            <a:ext cx="285293" cy="28529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76656" y="462686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Arbitrary message size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713232" y="497433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application shouldn’t have to worry about size limits.</a:t>
            </a:r>
            <a:endParaRPr lang="en-US" sz="1030" dirty="0"/>
          </a:p>
        </p:txBody>
      </p:sp>
      <p:sp>
        <p:nvSpPr>
          <p:cNvPr id="25" name="Shape 19"/>
          <p:cNvSpPr/>
          <p:nvPr/>
        </p:nvSpPr>
        <p:spPr>
          <a:xfrm>
            <a:off x="4338218" y="378561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5821528" y="3968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7" name="Image 4" descr="/home/claude/netdeck2/lib/icons/refresh_blu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201" y="4100170"/>
            <a:ext cx="285293" cy="285293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466234" y="462686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Synchronization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4502810" y="497433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and receiver can coordinate state with each other.</a:t>
            </a:r>
            <a:endParaRPr lang="en-US" sz="1030" dirty="0"/>
          </a:p>
        </p:txBody>
      </p:sp>
      <p:sp>
        <p:nvSpPr>
          <p:cNvPr id="30" name="Shape 23"/>
          <p:cNvSpPr/>
          <p:nvPr/>
        </p:nvSpPr>
        <p:spPr>
          <a:xfrm>
            <a:off x="8127797" y="3785616"/>
            <a:ext cx="3515258" cy="1600200"/>
          </a:xfrm>
          <a:prstGeom prst="roundRect">
            <a:avLst>
              <a:gd name="adj" fmla="val 4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9611106" y="3968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2" name="Image 5" descr="/home/claude/netdeck2/lib/icons/arrowLeftRight_blu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2780" y="4100170"/>
            <a:ext cx="285293" cy="285293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255813" y="4626864"/>
            <a:ext cx="3259226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Flow control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8292389" y="4974336"/>
            <a:ext cx="3186074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receiver can tell the sender to slow down.</a:t>
            </a:r>
            <a:endParaRPr lang="en-US" sz="1030" dirty="0"/>
          </a:p>
        </p:txBody>
      </p:sp>
      <p:sp>
        <p:nvSpPr>
          <p:cNvPr id="35" name="Text 27"/>
          <p:cNvSpPr/>
          <p:nvPr/>
        </p:nvSpPr>
        <p:spPr>
          <a:xfrm>
            <a:off x="548640" y="5522976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underneath it all: </a:t>
            </a:r>
            <a:pPr indent="0" marL="0">
              <a:buNone/>
            </a:pPr>
            <a:r>
              <a:rPr lang="en-US" sz="12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multiplexing</a:t>
            </a:r>
            <a:pPr indent="0" marL="0"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many application processes on a host must be able to share the one network below them.</a:t>
            </a:r>
            <a:endParaRPr lang="en-US" sz="1250" dirty="0"/>
          </a:p>
        </p:txBody>
      </p:sp>
      <p:sp>
        <p:nvSpPr>
          <p:cNvPr id="36" name="Shape 2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7" name="Text 2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The Transport Problem</a:t>
            </a:r>
            <a:endParaRPr lang="en-US" sz="950" dirty="0"/>
          </a:p>
        </p:txBody>
      </p:sp>
      <p:sp>
        <p:nvSpPr>
          <p:cNvPr id="38" name="Text 3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9" name="Text 3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RETRANSMIT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Duplicate ACKs in Action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965960" y="1673352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573975" y="1673352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926080" y="2020824"/>
            <a:ext cx="914" cy="3584448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34095" y="2020824"/>
            <a:ext cx="914" cy="3584448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926080" y="2093976"/>
            <a:ext cx="2804008" cy="914"/>
          </a:xfrm>
          <a:prstGeom prst="line">
            <a:avLst/>
          </a:prstGeom>
          <a:noFill/>
          <a:ln w="22225">
            <a:solidFill>
              <a:srgbClr val="C24B4B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5592928" y="1956816"/>
            <a:ext cx="274320" cy="274320"/>
          </a:xfrm>
          <a:prstGeom prst="ellipse">
            <a:avLst/>
          </a:prstGeom>
          <a:solidFill>
            <a:srgbClr val="F6DEDE"/>
          </a:solidFill>
          <a:ln/>
        </p:spPr>
      </p:sp>
      <p:pic>
        <p:nvPicPr>
          <p:cNvPr id="10" name="Image 0" descr="/home/claude/netdeck2/lib/icons/x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8764" y="2022653"/>
            <a:ext cx="142646" cy="14264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926080" y="1837944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24B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SEQ=3000  —  lost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926080" y="2569464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3" name="Text 10"/>
          <p:cNvSpPr/>
          <p:nvPr/>
        </p:nvSpPr>
        <p:spPr>
          <a:xfrm>
            <a:off x="2926080" y="2331720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SEQ=4000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 flipH="1">
            <a:off x="2926080" y="3044952"/>
            <a:ext cx="56080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5" name="Text 12"/>
          <p:cNvSpPr/>
          <p:nvPr/>
        </p:nvSpPr>
        <p:spPr>
          <a:xfrm>
            <a:off x="2926080" y="2807208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3000   (duplicate #1)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2926080" y="3520440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7" name="Text 14"/>
          <p:cNvSpPr/>
          <p:nvPr/>
        </p:nvSpPr>
        <p:spPr>
          <a:xfrm>
            <a:off x="2926080" y="3282696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SEQ=5000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 flipH="1">
            <a:off x="2926080" y="3995928"/>
            <a:ext cx="560801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9" name="Text 16"/>
          <p:cNvSpPr/>
          <p:nvPr/>
        </p:nvSpPr>
        <p:spPr>
          <a:xfrm>
            <a:off x="2926080" y="3758184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3000   (duplicate #2)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2926080" y="4471416"/>
            <a:ext cx="560801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1" name="Text 18"/>
          <p:cNvSpPr/>
          <p:nvPr/>
        </p:nvSpPr>
        <p:spPr>
          <a:xfrm>
            <a:off x="2926080" y="4233672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SEQ=6000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 flipH="1">
            <a:off x="2926080" y="4946904"/>
            <a:ext cx="5608015" cy="914"/>
          </a:xfrm>
          <a:prstGeom prst="line">
            <a:avLst/>
          </a:prstGeom>
          <a:noFill/>
          <a:ln w="22225">
            <a:solidFill>
              <a:srgbClr val="C24B4B"/>
            </a:solidFill>
            <a:prstDash val="solid"/>
            <a:headEnd type="none"/>
            <a:tailEnd type="triangle"/>
          </a:ln>
        </p:spPr>
      </p:sp>
      <p:sp>
        <p:nvSpPr>
          <p:cNvPr id="23" name="Text 20"/>
          <p:cNvSpPr/>
          <p:nvPr/>
        </p:nvSpPr>
        <p:spPr>
          <a:xfrm>
            <a:off x="2926080" y="4709160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24B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ACK 3000   (duplicate #3)  → fast retransmit!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2926080" y="5422392"/>
            <a:ext cx="5608015" cy="914"/>
          </a:xfrm>
          <a:prstGeom prst="line">
            <a:avLst/>
          </a:prstGeom>
          <a:noFill/>
          <a:ln w="25400">
            <a:solidFill>
              <a:srgbClr val="2E8B67"/>
            </a:solidFill>
            <a:prstDash val="solid"/>
            <a:headEnd type="none"/>
            <a:tailEnd type="triangle"/>
          </a:ln>
        </p:spPr>
      </p:sp>
      <p:sp>
        <p:nvSpPr>
          <p:cNvPr id="25" name="Text 22"/>
          <p:cNvSpPr/>
          <p:nvPr/>
        </p:nvSpPr>
        <p:spPr>
          <a:xfrm>
            <a:off x="2926080" y="5184648"/>
            <a:ext cx="560801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E8B6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SEQ=3000  (resent — no timeout needed)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9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WINDOW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Sawtooth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05840" y="1636776"/>
            <a:ext cx="914" cy="3246120"/>
          </a:xfrm>
          <a:prstGeom prst="line">
            <a:avLst/>
          </a:prstGeom>
          <a:noFill/>
          <a:ln w="15875">
            <a:solidFill>
              <a:srgbClr val="5B6B7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4882896"/>
            <a:ext cx="10362895" cy="914"/>
          </a:xfrm>
          <a:prstGeom prst="line">
            <a:avLst/>
          </a:prstGeom>
          <a:noFill/>
          <a:ln w="15875">
            <a:solidFill>
              <a:srgbClr val="5B6B7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545336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cwnd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271455" y="493776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(RTTs)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005840" y="2718816"/>
            <a:ext cx="10362895" cy="914"/>
          </a:xfrm>
          <a:prstGeom prst="line">
            <a:avLst/>
          </a:prstGeom>
          <a:noFill/>
          <a:ln w="12700">
            <a:solidFill>
              <a:srgbClr val="C9D3E0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10362895" y="2481072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ssthresh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 flipH="1">
            <a:off x="1005840" y="4612386"/>
            <a:ext cx="690860" cy="135255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H="1">
            <a:off x="1696700" y="4341876"/>
            <a:ext cx="690860" cy="27051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2387559" y="3800856"/>
            <a:ext cx="690860" cy="54102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flipH="1">
            <a:off x="3078419" y="2718816"/>
            <a:ext cx="690860" cy="1082040"/>
          </a:xfrm>
          <a:prstGeom prst="line">
            <a:avLst/>
          </a:prstGeom>
          <a:noFill/>
          <a:ln w="28575">
            <a:solidFill>
              <a:srgbClr val="2E6FA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flipH="1">
            <a:off x="3769279" y="2583561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H="1">
            <a:off x="4460138" y="2448306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flipH="1">
            <a:off x="5150998" y="2313051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flipH="1">
            <a:off x="5841858" y="2177796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flipH="1">
            <a:off x="6532717" y="2042541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223577" y="2042541"/>
            <a:ext cx="914" cy="1420178"/>
          </a:xfrm>
          <a:prstGeom prst="line">
            <a:avLst/>
          </a:prstGeom>
          <a:noFill/>
          <a:ln w="15875">
            <a:solidFill>
              <a:srgbClr val="C24B4B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7122993" y="1941957"/>
            <a:ext cx="201168" cy="20116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0" descr="/home/claude/netdeck2/lib/icons/alert_amb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1273" y="1990237"/>
            <a:ext cx="104607" cy="104607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 flipH="1">
            <a:off x="7223577" y="3327463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 flipH="1">
            <a:off x="7914437" y="3192208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 flipH="1">
            <a:off x="8605296" y="3056953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 flipH="1">
            <a:off x="9296156" y="2921699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9987016" y="2921699"/>
            <a:ext cx="914" cy="980599"/>
          </a:xfrm>
          <a:prstGeom prst="line">
            <a:avLst/>
          </a:prstGeom>
          <a:noFill/>
          <a:ln w="15875">
            <a:solidFill>
              <a:srgbClr val="C24B4B"/>
            </a:solidFill>
            <a:prstDash val="dash"/>
          </a:ln>
        </p:spPr>
      </p:sp>
      <p:sp>
        <p:nvSpPr>
          <p:cNvPr id="27" name="Shape 24"/>
          <p:cNvSpPr/>
          <p:nvPr/>
        </p:nvSpPr>
        <p:spPr>
          <a:xfrm>
            <a:off x="9886432" y="2821115"/>
            <a:ext cx="201168" cy="20116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8" name="Image 1" descr="/home/claude/netdeck2/lib/icons/alert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712" y="2869395"/>
            <a:ext cx="104607" cy="104607"/>
          </a:xfrm>
          <a:prstGeom prst="rect">
            <a:avLst/>
          </a:prstGeom>
        </p:spPr>
      </p:pic>
      <p:sp>
        <p:nvSpPr>
          <p:cNvPr id="29" name="Shape 25"/>
          <p:cNvSpPr/>
          <p:nvPr/>
        </p:nvSpPr>
        <p:spPr>
          <a:xfrm flipH="1">
            <a:off x="9987016" y="3767042"/>
            <a:ext cx="690860" cy="135255"/>
          </a:xfrm>
          <a:prstGeom prst="line">
            <a:avLst/>
          </a:prstGeom>
          <a:noFill/>
          <a:ln w="28575">
            <a:solidFill>
              <a:srgbClr val="B5651D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1005840" y="2123694"/>
            <a:ext cx="2763439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start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4805568" y="1655064"/>
            <a:ext cx="51814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avoidance (AIMD)</a:t>
            </a:r>
            <a:endParaRPr lang="en-US" sz="950" dirty="0"/>
          </a:p>
        </p:txBody>
      </p:sp>
      <p:sp>
        <p:nvSpPr>
          <p:cNvPr id="32" name="Text 28"/>
          <p:cNvSpPr/>
          <p:nvPr/>
        </p:nvSpPr>
        <p:spPr>
          <a:xfrm>
            <a:off x="548640" y="520293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→ halve CW (fast retransmit) — or reset to 1 on a coarse timeout</a:t>
            </a:r>
            <a:endParaRPr lang="en-US" sz="1050" dirty="0"/>
          </a:p>
        </p:txBody>
      </p:sp>
      <p:sp>
        <p:nvSpPr>
          <p:cNvPr id="33" name="Shape 2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Congestion Control</a:t>
            </a:r>
            <a:endParaRPr lang="en-US" sz="950" dirty="0"/>
          </a:p>
        </p:txBody>
      </p:sp>
      <p:sp>
        <p:nvSpPr>
          <p:cNvPr id="35" name="Text 3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6" name="Text 3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9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TCP Connection Lifecycle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simplified map of the states a connection passes through, from silence to teardown.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8 — The TCP Connection Lifecycle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9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MANAGEMENT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Simplified TCP State Machine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295748" y="15910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E3E9F2"/>
          </a:solidFill>
          <a:ln w="15875">
            <a:solidFill>
              <a:srgbClr val="5B6B7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95748" y="15910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1737360" y="25054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37360" y="25054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LISTEN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854135" y="25054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854135" y="25054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SYN_SENT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295748" y="34198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DCEEE6"/>
          </a:solidFill>
          <a:ln w="15875">
            <a:solidFill>
              <a:srgbClr val="2E8B6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95748" y="34198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8B6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ESTABLISHED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37360" y="43342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FBE7D3"/>
          </a:solidFill>
          <a:ln w="15875">
            <a:solidFill>
              <a:srgbClr val="B5651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37360" y="43342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FIN_WAIT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54135" y="43342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FBE7D3"/>
          </a:solidFill>
          <a:ln w="15875">
            <a:solidFill>
              <a:srgbClr val="B5651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854135" y="43342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CLOSE_WAIT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295748" y="5248656"/>
            <a:ext cx="1600200" cy="457200"/>
          </a:xfrm>
          <a:prstGeom prst="roundRect">
            <a:avLst>
              <a:gd name="adj" fmla="val 12000"/>
            </a:avLst>
          </a:prstGeom>
          <a:solidFill>
            <a:srgbClr val="E3E9F2"/>
          </a:solidFill>
          <a:ln w="15875">
            <a:solidFill>
              <a:srgbClr val="5B6B7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95748" y="5248656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 flipH="1">
            <a:off x="2537460" y="2048256"/>
            <a:ext cx="3238348" cy="457200"/>
          </a:xfrm>
          <a:prstGeom prst="line">
            <a:avLst/>
          </a:prstGeom>
          <a:noFill/>
          <a:ln w="1905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3741268" y="2066544"/>
            <a:ext cx="155448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3741268" y="2066544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 open</a:t>
            </a:r>
            <a:endParaRPr lang="en-US" sz="850" dirty="0"/>
          </a:p>
          <a:p>
            <a:pPr algn="r"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(listen)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15888" y="2048256"/>
            <a:ext cx="3238348" cy="457200"/>
          </a:xfrm>
          <a:prstGeom prst="line">
            <a:avLst/>
          </a:prstGeom>
          <a:noFill/>
          <a:ln w="1905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987388" y="2066544"/>
            <a:ext cx="155448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6987388" y="2066544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open</a:t>
            </a:r>
            <a:endParaRPr lang="en-US" sz="850" dirty="0"/>
          </a:p>
          <a:p>
            <a:pPr indent="0" marL="0">
              <a:buNone/>
            </a:pPr>
            <a:r>
              <a:rPr lang="en-US" sz="8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SYN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2537460" y="2962656"/>
            <a:ext cx="3238348" cy="457200"/>
          </a:xfrm>
          <a:prstGeom prst="line">
            <a:avLst/>
          </a:prstGeom>
          <a:noFill/>
          <a:ln w="19050">
            <a:solidFill>
              <a:srgbClr val="2E8B67"/>
            </a:solidFill>
            <a:prstDash val="solid"/>
            <a:headEnd type="none"/>
            <a:tailEnd type="triangle"/>
          </a:ln>
        </p:spPr>
      </p:sp>
      <p:sp>
        <p:nvSpPr>
          <p:cNvPr id="25" name="Text 23"/>
          <p:cNvSpPr/>
          <p:nvPr/>
        </p:nvSpPr>
        <p:spPr>
          <a:xfrm>
            <a:off x="1371600" y="2999232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recv SYN, send SYN+ACK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 flipH="1">
            <a:off x="6415888" y="2962656"/>
            <a:ext cx="3238348" cy="457200"/>
          </a:xfrm>
          <a:prstGeom prst="line">
            <a:avLst/>
          </a:prstGeom>
          <a:noFill/>
          <a:ln w="19050">
            <a:solidFill>
              <a:srgbClr val="2E8B67"/>
            </a:solidFill>
            <a:prstDash val="solid"/>
            <a:headEnd type="none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8305495" y="2999232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recv SYN+ACK, send ACK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 flipH="1">
            <a:off x="2537460" y="3877056"/>
            <a:ext cx="3238348" cy="45720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1188720" y="39136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close: send FIN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6415888" y="3877056"/>
            <a:ext cx="3238348" cy="45720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31" name="Text 29"/>
          <p:cNvSpPr/>
          <p:nvPr/>
        </p:nvSpPr>
        <p:spPr>
          <a:xfrm>
            <a:off x="8122615" y="3913632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 close: recv FIN, send ACK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2537460" y="4791456"/>
            <a:ext cx="3238348" cy="457200"/>
          </a:xfrm>
          <a:prstGeom prst="line">
            <a:avLst/>
          </a:prstGeom>
          <a:noFill/>
          <a:ln w="19050">
            <a:solidFill>
              <a:srgbClr val="5B6B7F"/>
            </a:solidFill>
            <a:prstDash val="solid"/>
            <a:headEnd type="none"/>
            <a:tailEnd type="triangle"/>
          </a:ln>
        </p:spPr>
      </p:sp>
      <p:sp>
        <p:nvSpPr>
          <p:cNvPr id="33" name="Text 31"/>
          <p:cNvSpPr/>
          <p:nvPr/>
        </p:nvSpPr>
        <p:spPr>
          <a:xfrm>
            <a:off x="914400" y="482803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recv FIN+ACK, TIME_WAIT expires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 flipH="1">
            <a:off x="6415888" y="4791456"/>
            <a:ext cx="3238348" cy="457200"/>
          </a:xfrm>
          <a:prstGeom prst="line">
            <a:avLst/>
          </a:prstGeom>
          <a:noFill/>
          <a:ln w="19050">
            <a:solidFill>
              <a:srgbClr val="5B6B7F"/>
            </a:solidFill>
            <a:prstDash val="solid"/>
            <a:headEnd type="none"/>
            <a:tailEnd type="triangle"/>
          </a:ln>
        </p:spPr>
      </p:sp>
      <p:sp>
        <p:nvSpPr>
          <p:cNvPr id="35" name="Text 33"/>
          <p:cNvSpPr/>
          <p:nvPr/>
        </p:nvSpPr>
        <p:spPr>
          <a:xfrm>
            <a:off x="8305495" y="4828032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FIN, recv ACK (LAST_ACK)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48640" y="588873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for clarity — SYN_RCVD, TIME_WAIT and LAST_ACK are folded into the transition labels above rather than drawn as separate boxes.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8 — The TCP Connection Lifecycle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9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MANAGEMENT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Paths Through the Same Machine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291840"/>
          </a:xfrm>
          <a:prstGeom prst="roundRect">
            <a:avLst>
              <a:gd name="adj" fmla="val 2222"/>
            </a:avLst>
          </a:prstGeom>
          <a:solidFill>
            <a:srgbClr val="DCE7F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active opener (client)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41248" y="2167128"/>
            <a:ext cx="4733392" cy="2441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→ SYN_SENT → ESTABLISHED, by calling connect() — it initiates.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close: ESTABLISHED → FIN_WAIT → TIME_WAIT → CLOSED — it waits out TIME_WAIT so a stray duplicate can’t confuse a later connection.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24448" y="1453896"/>
            <a:ext cx="5318608" cy="3291840"/>
          </a:xfrm>
          <a:prstGeom prst="roundRect">
            <a:avLst>
              <a:gd name="adj" fmla="val 2222"/>
            </a:avLst>
          </a:prstGeom>
          <a:solidFill>
            <a:srgbClr val="FBE7D3"/>
          </a:solidFill>
          <a:ln/>
        </p:spPr>
      </p:sp>
      <p:sp>
        <p:nvSpPr>
          <p:cNvPr id="8" name="Text 6"/>
          <p:cNvSpPr/>
          <p:nvPr/>
        </p:nvSpPr>
        <p:spPr>
          <a:xfrm>
            <a:off x="6598768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passive opener (server)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617056" y="2167128"/>
            <a:ext cx="4733392" cy="2441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→ LISTEN → ESTABLISHED, by calling listen() and accept() — it waits for someone to arrive.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close (after the peer’s FIN): ESTABLISHED → CLOSE_WAIT → LAST_ACK → CLOSED — no equivalent wait state needed.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4928616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real connection walks exactly one of these two paths to get established — and one of the two close paths, depending on who hangs up first.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8 — The TCP Connection Lifecycle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9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4 ·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Mechanisms We Covered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protocol adds almost nothing; the other adds a whole toolkit. </a:t>
            </a:r>
            <a:pPr indent="0" marL="0"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row below is a specific answer to a specific way the raw network falls short.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02536"/>
            <a:ext cx="301752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76656" y="200253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Mechanism</a:t>
            </a:r>
            <a:endParaRPr lang="en-US" sz="1080" dirty="0"/>
          </a:p>
        </p:txBody>
      </p:sp>
      <p:sp>
        <p:nvSpPr>
          <p:cNvPr id="7" name="Shape 5"/>
          <p:cNvSpPr/>
          <p:nvPr/>
        </p:nvSpPr>
        <p:spPr>
          <a:xfrm>
            <a:off x="3566160" y="2002536"/>
            <a:ext cx="146304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94176" y="200253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5029200" y="2002536"/>
            <a:ext cx="6613855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57216" y="200253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it solves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548640" y="2368296"/>
            <a:ext cx="30175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6656" y="236829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Port numbers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3566160" y="2368296"/>
            <a:ext cx="14630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94176" y="236829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 &amp; TCP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5029200" y="2368296"/>
            <a:ext cx="6613855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57216" y="236829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demultiplex arriving packets to the right process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548640" y="2734056"/>
            <a:ext cx="301752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273405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Three-way handshake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3566160" y="2734056"/>
            <a:ext cx="14630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94176" y="273405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5029200" y="2734056"/>
            <a:ext cx="6613855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73405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starting sequence numbers before any data flows</a:t>
            </a:r>
            <a:endParaRPr lang="en-US" sz="1080" dirty="0"/>
          </a:p>
        </p:txBody>
      </p:sp>
      <p:sp>
        <p:nvSpPr>
          <p:cNvPr id="23" name="Shape 21"/>
          <p:cNvSpPr/>
          <p:nvPr/>
        </p:nvSpPr>
        <p:spPr>
          <a:xfrm>
            <a:off x="548640" y="3099816"/>
            <a:ext cx="30175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6656" y="309981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Sequence / ACK numbers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3566160" y="3099816"/>
            <a:ext cx="14630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94176" y="309981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27" name="Shape 25"/>
          <p:cNvSpPr/>
          <p:nvPr/>
        </p:nvSpPr>
        <p:spPr>
          <a:xfrm>
            <a:off x="5029200" y="3099816"/>
            <a:ext cx="6613855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57216" y="309981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reliable, in-order, exactly-once byte delivery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548640" y="3465576"/>
            <a:ext cx="301752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" y="346557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AdvertisedWindow</a:t>
            </a:r>
            <a:endParaRPr lang="en-US" sz="1080" dirty="0"/>
          </a:p>
        </p:txBody>
      </p:sp>
      <p:sp>
        <p:nvSpPr>
          <p:cNvPr id="31" name="Shape 29"/>
          <p:cNvSpPr/>
          <p:nvPr/>
        </p:nvSpPr>
        <p:spPr>
          <a:xfrm>
            <a:off x="3566160" y="3465576"/>
            <a:ext cx="14630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94176" y="34655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33" name="Shape 31"/>
          <p:cNvSpPr/>
          <p:nvPr/>
        </p:nvSpPr>
        <p:spPr>
          <a:xfrm>
            <a:off x="5029200" y="3465576"/>
            <a:ext cx="6613855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57216" y="346557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control — never overrun the receiver’s buffer</a:t>
            </a:r>
            <a:endParaRPr lang="en-US" sz="1080" dirty="0"/>
          </a:p>
        </p:txBody>
      </p:sp>
      <p:sp>
        <p:nvSpPr>
          <p:cNvPr id="35" name="Shape 33"/>
          <p:cNvSpPr/>
          <p:nvPr/>
        </p:nvSpPr>
        <p:spPr>
          <a:xfrm>
            <a:off x="548640" y="3831336"/>
            <a:ext cx="30175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6656" y="383133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Nagle’s algorithm</a:t>
            </a:r>
            <a:endParaRPr lang="en-US" sz="1080" dirty="0"/>
          </a:p>
        </p:txBody>
      </p:sp>
      <p:sp>
        <p:nvSpPr>
          <p:cNvPr id="37" name="Shape 35"/>
          <p:cNvSpPr/>
          <p:nvPr/>
        </p:nvSpPr>
        <p:spPr>
          <a:xfrm>
            <a:off x="3566160" y="3831336"/>
            <a:ext cx="14630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94176" y="383133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39" name="Shape 37"/>
          <p:cNvSpPr/>
          <p:nvPr/>
        </p:nvSpPr>
        <p:spPr>
          <a:xfrm>
            <a:off x="5029200" y="3831336"/>
            <a:ext cx="6613855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157216" y="383133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a stream of needless tiny segments</a:t>
            </a:r>
            <a:endParaRPr lang="en-US" sz="1080" dirty="0"/>
          </a:p>
        </p:txBody>
      </p:sp>
      <p:sp>
        <p:nvSpPr>
          <p:cNvPr id="41" name="Shape 39"/>
          <p:cNvSpPr/>
          <p:nvPr/>
        </p:nvSpPr>
        <p:spPr>
          <a:xfrm>
            <a:off x="548640" y="4197096"/>
            <a:ext cx="301752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76656" y="419709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SWS avoidance</a:t>
            </a:r>
            <a:endParaRPr lang="en-US" sz="1080" dirty="0"/>
          </a:p>
        </p:txBody>
      </p:sp>
      <p:sp>
        <p:nvSpPr>
          <p:cNvPr id="43" name="Shape 41"/>
          <p:cNvSpPr/>
          <p:nvPr/>
        </p:nvSpPr>
        <p:spPr>
          <a:xfrm>
            <a:off x="3566160" y="4197096"/>
            <a:ext cx="14630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694176" y="419709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45" name="Shape 43"/>
          <p:cNvSpPr/>
          <p:nvPr/>
        </p:nvSpPr>
        <p:spPr>
          <a:xfrm>
            <a:off x="5029200" y="4197096"/>
            <a:ext cx="6613855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157216" y="419709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the receiver advertising needless tiny windows</a:t>
            </a:r>
            <a:endParaRPr lang="en-US" sz="1080" dirty="0"/>
          </a:p>
        </p:txBody>
      </p:sp>
      <p:sp>
        <p:nvSpPr>
          <p:cNvPr id="47" name="Shape 45"/>
          <p:cNvSpPr/>
          <p:nvPr/>
        </p:nvSpPr>
        <p:spPr>
          <a:xfrm>
            <a:off x="548640" y="4562856"/>
            <a:ext cx="30175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76656" y="456285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Jacobson/Karels timeout</a:t>
            </a:r>
            <a:endParaRPr lang="en-US" sz="1080" dirty="0"/>
          </a:p>
        </p:txBody>
      </p:sp>
      <p:sp>
        <p:nvSpPr>
          <p:cNvPr id="49" name="Shape 47"/>
          <p:cNvSpPr/>
          <p:nvPr/>
        </p:nvSpPr>
        <p:spPr>
          <a:xfrm>
            <a:off x="3566160" y="4562856"/>
            <a:ext cx="14630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694176" y="456285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51" name="Shape 49"/>
          <p:cNvSpPr/>
          <p:nvPr/>
        </p:nvSpPr>
        <p:spPr>
          <a:xfrm>
            <a:off x="5029200" y="4562856"/>
            <a:ext cx="6613855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157216" y="456285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an adaptive RTO despite constantly shifting RTT</a:t>
            </a:r>
            <a:endParaRPr lang="en-US" sz="1080" dirty="0"/>
          </a:p>
        </p:txBody>
      </p:sp>
      <p:sp>
        <p:nvSpPr>
          <p:cNvPr id="53" name="Shape 51"/>
          <p:cNvSpPr/>
          <p:nvPr/>
        </p:nvSpPr>
        <p:spPr>
          <a:xfrm>
            <a:off x="548640" y="4928616"/>
            <a:ext cx="301752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76656" y="492861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Slow start + AIMD</a:t>
            </a:r>
            <a:endParaRPr lang="en-US" sz="1080" dirty="0"/>
          </a:p>
        </p:txBody>
      </p:sp>
      <p:sp>
        <p:nvSpPr>
          <p:cNvPr id="55" name="Shape 53"/>
          <p:cNvSpPr/>
          <p:nvPr/>
        </p:nvSpPr>
        <p:spPr>
          <a:xfrm>
            <a:off x="3566160" y="4928616"/>
            <a:ext cx="14630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694176" y="492861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57" name="Shape 55"/>
          <p:cNvSpPr/>
          <p:nvPr/>
        </p:nvSpPr>
        <p:spPr>
          <a:xfrm>
            <a:off x="5029200" y="4928616"/>
            <a:ext cx="6613855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157216" y="492861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control — never overrun the network</a:t>
            </a:r>
            <a:endParaRPr lang="en-US" sz="1080" dirty="0"/>
          </a:p>
        </p:txBody>
      </p:sp>
      <p:sp>
        <p:nvSpPr>
          <p:cNvPr id="59" name="Shape 57"/>
          <p:cNvSpPr/>
          <p:nvPr/>
        </p:nvSpPr>
        <p:spPr>
          <a:xfrm>
            <a:off x="548640" y="5294376"/>
            <a:ext cx="30175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76656" y="529437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Fast retransmit</a:t>
            </a:r>
            <a:endParaRPr lang="en-US" sz="1080" dirty="0"/>
          </a:p>
        </p:txBody>
      </p:sp>
      <p:sp>
        <p:nvSpPr>
          <p:cNvPr id="61" name="Shape 59"/>
          <p:cNvSpPr/>
          <p:nvPr/>
        </p:nvSpPr>
        <p:spPr>
          <a:xfrm>
            <a:off x="3566160" y="5294376"/>
            <a:ext cx="14630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694176" y="52943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63" name="Shape 61"/>
          <p:cNvSpPr/>
          <p:nvPr/>
        </p:nvSpPr>
        <p:spPr>
          <a:xfrm>
            <a:off x="5029200" y="5294376"/>
            <a:ext cx="6613855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157216" y="529437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 from loss without waiting a full timeout</a:t>
            </a:r>
            <a:endParaRPr lang="en-US" sz="1080" dirty="0"/>
          </a:p>
        </p:txBody>
      </p:sp>
      <p:sp>
        <p:nvSpPr>
          <p:cNvPr id="65" name="Shape 63"/>
          <p:cNvSpPr/>
          <p:nvPr/>
        </p:nvSpPr>
        <p:spPr>
          <a:xfrm>
            <a:off x="548640" y="5660136"/>
            <a:ext cx="301752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76656" y="5660136"/>
            <a:ext cx="27614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 exchange / TIME_WAIT</a:t>
            </a:r>
            <a:endParaRPr lang="en-US" sz="1080" dirty="0"/>
          </a:p>
        </p:txBody>
      </p:sp>
      <p:sp>
        <p:nvSpPr>
          <p:cNvPr id="67" name="Shape 65"/>
          <p:cNvSpPr/>
          <p:nvPr/>
        </p:nvSpPr>
        <p:spPr>
          <a:xfrm>
            <a:off x="3566160" y="5660136"/>
            <a:ext cx="14630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694176" y="566013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080" dirty="0"/>
          </a:p>
        </p:txBody>
      </p:sp>
      <p:sp>
        <p:nvSpPr>
          <p:cNvPr id="69" name="Shape 67"/>
          <p:cNvSpPr/>
          <p:nvPr/>
        </p:nvSpPr>
        <p:spPr>
          <a:xfrm>
            <a:off x="5029200" y="5660136"/>
            <a:ext cx="6613855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157216" y="5660136"/>
            <a:ext cx="635782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orderly, symmetric teardown of a full-duplex stream</a:t>
            </a:r>
            <a:endParaRPr lang="en-US" sz="1080" dirty="0"/>
          </a:p>
        </p:txBody>
      </p:sp>
      <p:sp>
        <p:nvSpPr>
          <p:cNvPr id="71" name="Shape 6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74" name="Text 7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9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H="1"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flipH="1"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4 · CLOSING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804672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Recurring Themes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548640" y="178308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Everything Lives at the Endpoints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48640" y="2112264"/>
            <a:ext cx="1036289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numbers, windows, timers, congestion windows — every mechanism you saw today runs entirely inside the two TCP stacks. Routers in between never know any of it exists.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269748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Feedback, Not Guessing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48640" y="3026664"/>
            <a:ext cx="1036289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ACK is TCP’s only sense organ. Every timer, every window, every backoff in this chapter is a reaction to what ACKs (or their absence) reveal.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361188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Failures, One Symptom, Two Toolkits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48640" y="3941064"/>
            <a:ext cx="1036289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dropped segment might mean "the receiver is full" or "the network is full" — same symptom, different cause, so TCP tracks flow control and congestion control as two separate mechanisms.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4544568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709160"/>
            <a:ext cx="999713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it required changing a single router — every idea in this chapter lives at the two end systems. The network itself stayed simple.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60807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— CHAPTER 5: THE NETWORK LAYER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Network Actually Gives You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underlying network makes none of those guarantees. Left alone, it will: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11096"/>
            <a:ext cx="1999427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74034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2/lib/icons/x_mu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707" y="2225650"/>
            <a:ext cx="285293" cy="28529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76656" y="2752344"/>
            <a:ext cx="1743395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Drop messages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13232" y="3099816"/>
            <a:ext cx="1670243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Queues overflow; a router simply discards a packet.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2822387" y="1911096"/>
            <a:ext cx="1999427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547781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2/lib/icons/shuffle_mu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454" y="2225650"/>
            <a:ext cx="285293" cy="28529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950403" y="2752344"/>
            <a:ext cx="1743395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Reorder messages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2986979" y="3099816"/>
            <a:ext cx="1670243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Packets can take different paths and arrive out of sequence.</a:t>
            </a:r>
            <a:endParaRPr lang="en-US" sz="980" dirty="0"/>
          </a:p>
        </p:txBody>
      </p:sp>
      <p:sp>
        <p:nvSpPr>
          <p:cNvPr id="15" name="Shape 11"/>
          <p:cNvSpPr/>
          <p:nvPr/>
        </p:nvSpPr>
        <p:spPr>
          <a:xfrm>
            <a:off x="5096134" y="1911096"/>
            <a:ext cx="1999427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821528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7" name="Image 2" descr="/home/claude/netdeck2/lib/icons/copy_mu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201" y="2225650"/>
            <a:ext cx="285293" cy="28529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224150" y="2752344"/>
            <a:ext cx="1743395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Deliver duplicates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5260726" y="3099816"/>
            <a:ext cx="1670243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Retransmission inside the network can duplicate a packet.</a:t>
            </a:r>
            <a:endParaRPr lang="en-US" sz="980" dirty="0"/>
          </a:p>
        </p:txBody>
      </p:sp>
      <p:sp>
        <p:nvSpPr>
          <p:cNvPr id="20" name="Shape 15"/>
          <p:cNvSpPr/>
          <p:nvPr/>
        </p:nvSpPr>
        <p:spPr>
          <a:xfrm>
            <a:off x="7369881" y="1911096"/>
            <a:ext cx="1999427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8095275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3" descr="/home/claude/netdeck2/lib/icons/filter_mu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948" y="2225650"/>
            <a:ext cx="285293" cy="28529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97897" y="2752344"/>
            <a:ext cx="1743395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 packet size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7534473" y="3099816"/>
            <a:ext cx="1670243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link imposes some maximum transmission unit.</a:t>
            </a:r>
            <a:endParaRPr lang="en-US" sz="980" dirty="0"/>
          </a:p>
        </p:txBody>
      </p:sp>
      <p:sp>
        <p:nvSpPr>
          <p:cNvPr id="25" name="Shape 19"/>
          <p:cNvSpPr/>
          <p:nvPr/>
        </p:nvSpPr>
        <p:spPr>
          <a:xfrm>
            <a:off x="9643628" y="1911096"/>
            <a:ext cx="1999427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10369022" y="20939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7" name="Image 4" descr="/home/claude/netdeck2/lib/icons/clock_mu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0695" y="2225650"/>
            <a:ext cx="285293" cy="285293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771644" y="2752344"/>
            <a:ext cx="1743395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Delay arbitrarily</a:t>
            </a:r>
            <a:endParaRPr lang="en-US" sz="1200" dirty="0"/>
          </a:p>
        </p:txBody>
      </p:sp>
      <p:sp>
        <p:nvSpPr>
          <p:cNvPr id="29" name="Text 22"/>
          <p:cNvSpPr/>
          <p:nvPr/>
        </p:nvSpPr>
        <p:spPr>
          <a:xfrm>
            <a:off x="9808220" y="3099816"/>
            <a:ext cx="1670243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packet may sit in a queue for an unpredictable time.</a:t>
            </a:r>
            <a:endParaRPr lang="en-US" sz="980" dirty="0"/>
          </a:p>
        </p:txBody>
      </p:sp>
      <p:sp>
        <p:nvSpPr>
          <p:cNvPr id="30" name="Shape 23"/>
          <p:cNvSpPr/>
          <p:nvPr/>
        </p:nvSpPr>
        <p:spPr>
          <a:xfrm>
            <a:off x="548640" y="4197096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16233F"/>
          </a:solidFill>
          <a:ln/>
        </p:spPr>
      </p:sp>
      <p:sp>
        <p:nvSpPr>
          <p:cNvPr id="31" name="Text 24"/>
          <p:cNvSpPr/>
          <p:nvPr/>
        </p:nvSpPr>
        <p:spPr>
          <a:xfrm>
            <a:off x="822960" y="4197096"/>
            <a:ext cx="1054577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challenge: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algorithms that turn this unreliable, best-effort network into whatever level of service the application actually needs.</a:t>
            </a:r>
            <a:endParaRPr lang="en-US" sz="1300" dirty="0"/>
          </a:p>
        </p:txBody>
      </p:sp>
      <p:sp>
        <p:nvSpPr>
          <p:cNvPr id="32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3" name="Text 2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The Transport Problem</a:t>
            </a:r>
            <a:endParaRPr lang="en-US" sz="950" dirty="0"/>
          </a:p>
        </p:txBody>
      </p:sp>
      <p:sp>
        <p:nvSpPr>
          <p:cNvPr id="34" name="Text 2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35" name="Text 2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Answers: UDP and TCP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063240"/>
          </a:xfrm>
          <a:prstGeom prst="roundRect">
            <a:avLst>
              <a:gd name="adj" fmla="val 2388"/>
            </a:avLst>
          </a:prstGeom>
          <a:solidFill>
            <a:srgbClr val="FBE7D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41248" y="2167128"/>
            <a:ext cx="4733392" cy="1755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only what the network is missing: ports, to find the right process.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else about the raw network — loss, reordering, duplication — passes straight through.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handshake. No flow control. No congestion control.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4014216"/>
            <a:ext cx="4769968" cy="384048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014216"/>
            <a:ext cx="47699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enough to demultiplex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324448" y="1453896"/>
            <a:ext cx="5318608" cy="3063240"/>
          </a:xfrm>
          <a:prstGeom prst="roundRect">
            <a:avLst>
              <a:gd name="adj" fmla="val 2388"/>
            </a:avLst>
          </a:prstGeom>
          <a:solidFill>
            <a:srgbClr val="DCE7F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1636776"/>
            <a:ext cx="4769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17056" y="2167128"/>
            <a:ext cx="4733392" cy="1755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reliability, ordering, flow control and congestion control on top.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Presents the application with one continuous, reliable byte stream.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 connection — explicit setup and teardown — to hang all of this state on.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598768" y="4014216"/>
            <a:ext cx="4769968" cy="384048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6598768" y="4014216"/>
            <a:ext cx="47699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reliability toolkit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48640" y="470001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rest of this chapter is that toolkit, piece by piece — starting with UDP’s one addition, then TCP’s many.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The Transport Problem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 — Simple Demultiplexing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network’s own best-effort delivery, plus just enough to find the right process.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UDP — Simple Demultiplexing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UDP Adds — and What It Doesn’t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486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 (User Datagram Protocol) extends the network’s host-to-host delivery into a process-to-process one.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 this with a single addition: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port numbers, so a message can be demultiplexed to the right process on arrival.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else changes. UDP keeps every one of the network’s rough edges: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messages can still be dropped, reordered, or duplicated — UDP does not fix any of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0" y="1453896"/>
            <a:ext cx="52422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 →  UDP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0" y="1819656"/>
            <a:ext cx="341345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1819656"/>
            <a:ext cx="3230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Best-effort delivery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9814255" y="1819656"/>
            <a:ext cx="914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152583" y="1929384"/>
            <a:ext cx="237744" cy="23774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0" name="Image 0" descr="/home/claude/netdeck2/lib/icons/check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9642" y="1986443"/>
            <a:ext cx="123627" cy="12362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0728655" y="1819656"/>
            <a:ext cx="914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066983" y="1929384"/>
            <a:ext cx="237744" cy="23774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3" name="Image 1" descr="/home/claude/netdeck2/lib/icons/check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4042" y="1986443"/>
            <a:ext cx="123627" cy="123627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400800" y="2276856"/>
            <a:ext cx="3413455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92240" y="2276856"/>
            <a:ext cx="3230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drop / reorder / duplicate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9814255" y="2276856"/>
            <a:ext cx="9144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10152583" y="2386584"/>
            <a:ext cx="237744" cy="237744"/>
          </a:xfrm>
          <a:prstGeom prst="ellipse">
            <a:avLst/>
          </a:prstGeom>
          <a:solidFill>
            <a:srgbClr val="F1F4F9"/>
          </a:solidFill>
          <a:ln/>
        </p:spPr>
      </p:sp>
      <p:pic>
        <p:nvPicPr>
          <p:cNvPr id="18" name="Image 2" descr="/home/claude/netdeck2/lib/icons/check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642" y="2443643"/>
            <a:ext cx="123627" cy="123627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10728655" y="2276856"/>
            <a:ext cx="9144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1066983" y="2386584"/>
            <a:ext cx="237744" cy="237744"/>
          </a:xfrm>
          <a:prstGeom prst="ellipse">
            <a:avLst/>
          </a:prstGeom>
          <a:solidFill>
            <a:srgbClr val="F1F4F9"/>
          </a:solidFill>
          <a:ln/>
        </p:spPr>
      </p:sp>
      <p:pic>
        <p:nvPicPr>
          <p:cNvPr id="21" name="Image 3" descr="/home/claude/netdeck2/lib/icons/check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4042" y="2443643"/>
            <a:ext cx="123627" cy="123627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400800" y="2734056"/>
            <a:ext cx="341345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492240" y="2734056"/>
            <a:ext cx="3230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Host-to-host addressing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9814255" y="2734056"/>
            <a:ext cx="914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10152583" y="2843784"/>
            <a:ext cx="237744" cy="23774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6" name="Image 4" descr="/home/claude/netdeck2/lib/icons/check_nav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9642" y="2900843"/>
            <a:ext cx="123627" cy="123627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10728655" y="2734056"/>
            <a:ext cx="914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11066983" y="2843784"/>
            <a:ext cx="237744" cy="23774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9" name="Image 5" descr="/home/claude/netdeck2/lib/icons/check_navy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4042" y="2900843"/>
            <a:ext cx="123627" cy="123627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6400800" y="3191256"/>
            <a:ext cx="3413455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3"/>
          <p:cNvSpPr/>
          <p:nvPr/>
        </p:nvSpPr>
        <p:spPr>
          <a:xfrm>
            <a:off x="6492240" y="3191256"/>
            <a:ext cx="3230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Process-to-process (ports)</a:t>
            </a:r>
            <a:endParaRPr lang="en-US" sz="1050" dirty="0"/>
          </a:p>
        </p:txBody>
      </p:sp>
      <p:sp>
        <p:nvSpPr>
          <p:cNvPr id="32" name="Shape 24"/>
          <p:cNvSpPr/>
          <p:nvPr/>
        </p:nvSpPr>
        <p:spPr>
          <a:xfrm>
            <a:off x="9814255" y="3191256"/>
            <a:ext cx="9144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Shape 25"/>
          <p:cNvSpPr/>
          <p:nvPr/>
        </p:nvSpPr>
        <p:spPr>
          <a:xfrm>
            <a:off x="10152583" y="3300984"/>
            <a:ext cx="237744" cy="237744"/>
          </a:xfrm>
          <a:prstGeom prst="ellipse">
            <a:avLst/>
          </a:prstGeom>
          <a:solidFill>
            <a:srgbClr val="F1F4F9"/>
          </a:solidFill>
          <a:ln/>
        </p:spPr>
      </p:sp>
      <p:pic>
        <p:nvPicPr>
          <p:cNvPr id="34" name="Image 6" descr="/home/claude/netdeck2/lib/icons/x_mut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9642" y="3358043"/>
            <a:ext cx="123627" cy="123627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10728655" y="3191256"/>
            <a:ext cx="9144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Shape 27"/>
          <p:cNvSpPr/>
          <p:nvPr/>
        </p:nvSpPr>
        <p:spPr>
          <a:xfrm>
            <a:off x="11066983" y="3300984"/>
            <a:ext cx="237744" cy="237744"/>
          </a:xfrm>
          <a:prstGeom prst="ellipse">
            <a:avLst/>
          </a:prstGeom>
          <a:solidFill>
            <a:srgbClr val="F1F4F9"/>
          </a:solidFill>
          <a:ln/>
        </p:spPr>
      </p:sp>
      <p:pic>
        <p:nvPicPr>
          <p:cNvPr id="37" name="Image 7" descr="/home/claude/netdeck2/lib/icons/check_nav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4042" y="3358043"/>
            <a:ext cx="123627" cy="123627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9814255" y="15087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</a:t>
            </a:r>
            <a:endParaRPr lang="en-US" sz="1050" dirty="0"/>
          </a:p>
        </p:txBody>
      </p:sp>
      <p:sp>
        <p:nvSpPr>
          <p:cNvPr id="39" name="Text 29"/>
          <p:cNvSpPr/>
          <p:nvPr/>
        </p:nvSpPr>
        <p:spPr>
          <a:xfrm>
            <a:off x="10728655" y="15087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</a:t>
            </a:r>
            <a:endParaRPr lang="en-US" sz="1050" dirty="0"/>
          </a:p>
        </p:txBody>
      </p:sp>
      <p:sp>
        <p:nvSpPr>
          <p:cNvPr id="40" name="Shape 3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41" name="Text 3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UDP — Simple Demultiplexing</a:t>
            </a:r>
            <a:endParaRPr lang="en-US" sz="950" dirty="0"/>
          </a:p>
        </p:txBody>
      </p:sp>
      <p:sp>
        <p:nvSpPr>
          <p:cNvPr id="42" name="Text 3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43" name="Text 3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UDP Header: Eight Bytes, No More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728216"/>
            <a:ext cx="5272888" cy="566928"/>
          </a:xfrm>
          <a:prstGeom prst="rect">
            <a:avLst/>
          </a:prstGeom>
          <a:solidFill>
            <a:srgbClr val="DCE7F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773936"/>
            <a:ext cx="5272888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Port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057400"/>
            <a:ext cx="52728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bits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095848" y="1728216"/>
            <a:ext cx="5272888" cy="566928"/>
          </a:xfrm>
          <a:prstGeom prst="rect">
            <a:avLst/>
          </a:prstGeom>
          <a:solidFill>
            <a:srgbClr val="DCE7F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095848" y="1773936"/>
            <a:ext cx="5272888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Destination Port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095848" y="2057400"/>
            <a:ext cx="52728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bits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22960" y="2295144"/>
            <a:ext cx="5272888" cy="566928"/>
          </a:xfrm>
          <a:prstGeom prst="rect">
            <a:avLst/>
          </a:prstGeom>
          <a:solidFill>
            <a:srgbClr val="FBE7D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340864"/>
            <a:ext cx="5272888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Length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2960" y="2624328"/>
            <a:ext cx="52728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bits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095848" y="2295144"/>
            <a:ext cx="5272888" cy="566928"/>
          </a:xfrm>
          <a:prstGeom prst="rect">
            <a:avLst/>
          </a:prstGeom>
          <a:solidFill>
            <a:srgbClr val="FBE7D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95848" y="2340864"/>
            <a:ext cx="5272888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Checksum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095848" y="2624328"/>
            <a:ext cx="52728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bits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822960" y="2862072"/>
            <a:ext cx="10545775" cy="566928"/>
          </a:xfrm>
          <a:prstGeom prst="rect">
            <a:avLst/>
          </a:prstGeom>
          <a:solidFill>
            <a:srgbClr val="E3E9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907792"/>
            <a:ext cx="10545775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2960" y="3191256"/>
            <a:ext cx="1054577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(if any)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22960" y="3566160"/>
            <a:ext cx="105457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8-byte header — that’s all UDP adds on top of IP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4023360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5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SrcPort / DstPort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identify the sending and receiving process.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5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total size of header + data, in bytes.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5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Checksum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covers the UDP header, the data, and an IP pseudo-header — optional in IPv4, but nearly always used.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UDP — Simple Demultiplexing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Layer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Layer — Computer Networks</dc:title>
  <dc:subject>PptxGenJS Presentation</dc:subject>
  <dc:creator>Computer Networks</dc:creator>
  <cp:lastModifiedBy>Computer Networks</cp:lastModifiedBy>
  <cp:revision>1</cp:revision>
  <dcterms:created xsi:type="dcterms:W3CDTF">2026-08-31T18:49:21Z</dcterms:created>
  <dcterms:modified xsi:type="dcterms:W3CDTF">2026-08-31T18:49:21Z</dcterms:modified>
</cp:coreProperties>
</file>