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notesMasterIdLst>
    <p:notesMasterId r:id="rId4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1.png"/><Relationship Id="rId4" Type="http://schemas.openxmlformats.org/officeDocument/2006/relationships/image" Target="../media/image-21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image" Target="../media/image-34-2.png"/><Relationship Id="rId3" Type="http://schemas.openxmlformats.org/officeDocument/2006/relationships/image" Target="../media/image-34-3.png"/><Relationship Id="rId4" Type="http://schemas.openxmlformats.org/officeDocument/2006/relationships/image" Target="../media/image-3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86868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0140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35640" y="1965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567160" y="777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09960" y="24231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556748" y="909828"/>
            <a:ext cx="685800" cy="50292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876788" y="1412748"/>
            <a:ext cx="365760" cy="59436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876788" y="818388"/>
            <a:ext cx="731520" cy="118872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51108" y="818388"/>
            <a:ext cx="457200" cy="164592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1109441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NETWORKS  ·  CHAPTER 5 · PART II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2468880"/>
            <a:ext cx="11094415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Internet Protocol &amp; Routing</a:t>
            </a:r>
            <a:endParaRPr lang="en-US" sz="4600" dirty="0"/>
          </a:p>
        </p:txBody>
      </p:sp>
      <p:sp>
        <p:nvSpPr>
          <p:cNvPr id="13" name="Shape 11"/>
          <p:cNvSpPr/>
          <p:nvPr/>
        </p:nvSpPr>
        <p:spPr>
          <a:xfrm>
            <a:off x="548640" y="3456432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639312"/>
            <a:ext cx="8778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IP glues a patchwork of independent networks into one — and how routers, each talking only to its neighbors, find a path across it.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48640" y="626364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488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condensed, illustrated edition for lecture use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a Router Fragments a Datagram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Fragmentation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Happens in a router, the moment it must forward a datagram onto a link whose MTU is too small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resulting fragments carry the same Ident value — the destination uses it to group them back together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Fragments are themselves complete, self-contained datagrams — each can be forwarded, even fragmented again, independently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4251960"/>
            <a:ext cx="2651760" cy="731520"/>
          </a:xfrm>
          <a:prstGeom prst="roundRect">
            <a:avLst>
              <a:gd name="adj" fmla="val 75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25196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Datagram</a:t>
            </a:r>
            <a:endParaRPr lang="en-US" sz="10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4000B payload · Ident=71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48640" y="5029200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arriving from FDDI (MTU 4500)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611880" y="4325112"/>
            <a:ext cx="585216" cy="585216"/>
          </a:xfrm>
          <a:prstGeom prst="ellipse">
            <a:avLst/>
          </a:prstGeom>
          <a:solidFill>
            <a:srgbClr val="16233F"/>
          </a:solidFill>
          <a:ln/>
        </p:spPr>
      </p:sp>
      <p:pic>
        <p:nvPicPr>
          <p:cNvPr id="13" name="Image 0" descr="/home/claude/netdeck2/lib/icons/server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52332" y="4465564"/>
            <a:ext cx="304312" cy="30431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3200400" y="4361688"/>
            <a:ext cx="411480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5" name="Text 12"/>
          <p:cNvSpPr/>
          <p:nvPr/>
        </p:nvSpPr>
        <p:spPr>
          <a:xfrm>
            <a:off x="3383280" y="4946904"/>
            <a:ext cx="1051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Router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 flipV="1">
            <a:off x="4197096" y="3858768"/>
            <a:ext cx="1929384" cy="502920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7" name="Shape 14"/>
          <p:cNvSpPr/>
          <p:nvPr/>
        </p:nvSpPr>
        <p:spPr>
          <a:xfrm>
            <a:off x="6126480" y="3611880"/>
            <a:ext cx="4617720" cy="493776"/>
          </a:xfrm>
          <a:prstGeom prst="roundRect">
            <a:avLst>
              <a:gd name="adj" fmla="val 11111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26480" y="3611880"/>
            <a:ext cx="46177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 1 · 1400B · Off=0 · MF=1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4197096" y="4361688"/>
            <a:ext cx="1929384" cy="228600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6126480" y="4343400"/>
            <a:ext cx="4617720" cy="493776"/>
          </a:xfrm>
          <a:prstGeom prst="roundRect">
            <a:avLst>
              <a:gd name="adj" fmla="val 11111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126480" y="4343400"/>
            <a:ext cx="46177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 2 · 1400B · Off=1400 · MF=1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4197096" y="4361688"/>
            <a:ext cx="1929384" cy="960120"/>
          </a:xfrm>
          <a:prstGeom prst="line">
            <a:avLst/>
          </a:prstGeom>
          <a:noFill/>
          <a:ln w="1905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6126480" y="5074920"/>
            <a:ext cx="4617720" cy="493776"/>
          </a:xfrm>
          <a:prstGeom prst="roundRect">
            <a:avLst>
              <a:gd name="adj" fmla="val 11111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126480" y="5074920"/>
            <a:ext cx="46177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 3 · 1200B · Off=2800 · MF=0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126480" y="3246120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onto Ethernet · MTU 1500 · all fragments keep Ident=71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Reassembly at the Destination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Fragmentation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Reassembly happens exactly once — at the final destination host, never at an intermediate router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Offset field says where each fragment’s data belongs in the original datagram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Fragments (MF) flag is set on every fragment except the last one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794760"/>
            <a:ext cx="2286000" cy="457200"/>
          </a:xfrm>
          <a:prstGeom prst="roundRect">
            <a:avLst>
              <a:gd name="adj" fmla="val 12000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7947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 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834640" y="4023360"/>
            <a:ext cx="1828800" cy="457200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48640" y="4343400"/>
            <a:ext cx="2286000" cy="457200"/>
          </a:xfrm>
          <a:prstGeom prst="roundRect">
            <a:avLst>
              <a:gd name="adj" fmla="val 12000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343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 2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 flipV="1">
            <a:off x="2834640" y="4480560"/>
            <a:ext cx="1828800" cy="91440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48640" y="4892040"/>
            <a:ext cx="2286000" cy="457200"/>
          </a:xfrm>
          <a:prstGeom prst="roundRect">
            <a:avLst>
              <a:gd name="adj" fmla="val 12000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892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 3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 flipV="1">
            <a:off x="2834640" y="4480560"/>
            <a:ext cx="1828800" cy="640080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4663440" y="4187952"/>
            <a:ext cx="585216" cy="585216"/>
          </a:xfrm>
          <a:prstGeom prst="ellipse">
            <a:avLst/>
          </a:prstGeom>
          <a:solidFill>
            <a:srgbClr val="16233F"/>
          </a:solidFill>
          <a:ln/>
        </p:spPr>
      </p:sp>
      <p:pic>
        <p:nvPicPr>
          <p:cNvPr id="19" name="Image 0" descr="/home/claude/netdeck2/lib/icons/monitor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3892" y="4328404"/>
            <a:ext cx="304312" cy="304312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4343400" y="4828032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 host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5248656" y="4480560"/>
            <a:ext cx="1655064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2" name="Shape 19"/>
          <p:cNvSpPr/>
          <p:nvPr/>
        </p:nvSpPr>
        <p:spPr>
          <a:xfrm>
            <a:off x="6903720" y="4206240"/>
            <a:ext cx="3566160" cy="548640"/>
          </a:xfrm>
          <a:prstGeom prst="roundRect">
            <a:avLst>
              <a:gd name="adj" fmla="val 1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903720" y="420624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Reassembled datagram · 4000B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548640" y="5623560"/>
            <a:ext cx="11094415" cy="566928"/>
          </a:xfrm>
          <a:prstGeom prst="roundRect">
            <a:avLst>
              <a:gd name="adj" fmla="val 967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49808" y="5623560"/>
            <a:ext cx="1069207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b="1" i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does not recover a missing fragment: lose one, and the whole datagram is discarded — a higher layer must resend it.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Addressing: From Classful to CIDR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address space nearly ran out — and was rescued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ADDRESSING: FROM CLASSFUL TO CIDR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Classful Addressing &amp; Dot Notation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IP address is globally unique and hierarchical: a network part, then a host part.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011680"/>
            <a:ext cx="914400" cy="51206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6656" y="2011680"/>
            <a:ext cx="6583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1463040" y="2011680"/>
            <a:ext cx="1828800" cy="51206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91056" y="2011680"/>
            <a:ext cx="15727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bits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291840" y="2011680"/>
            <a:ext cx="1737360" cy="51206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2011680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bits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0" y="2011680"/>
            <a:ext cx="1737360" cy="51206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157216" y="2011680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bits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766560" y="2011680"/>
            <a:ext cx="4873752" cy="512064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94576" y="2011680"/>
            <a:ext cx="4617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use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2523744"/>
            <a:ext cx="91440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6656" y="2523744"/>
            <a:ext cx="6583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1463040" y="2523744"/>
            <a:ext cx="182880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591056" y="2523744"/>
            <a:ext cx="15727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3291840" y="2523744"/>
            <a:ext cx="173736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19856" y="2523744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029200" y="2523744"/>
            <a:ext cx="173736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57216" y="2523744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766560" y="2523744"/>
            <a:ext cx="4873752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94576" y="2523744"/>
            <a:ext cx="4617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huge networks — up to ~16M hosts each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548640" y="3035808"/>
            <a:ext cx="914400" cy="51206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6656" y="3035808"/>
            <a:ext cx="6583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1463040" y="3035808"/>
            <a:ext cx="1828800" cy="51206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591056" y="3035808"/>
            <a:ext cx="15727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3291840" y="3035808"/>
            <a:ext cx="1737360" cy="51206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419856" y="3035808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5029200" y="3035808"/>
            <a:ext cx="1737360" cy="51206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157216" y="3035808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6766560" y="3035808"/>
            <a:ext cx="4873752" cy="512064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894576" y="3035808"/>
            <a:ext cx="4617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mid-size networks — up to ~65K hosts each</a:t>
            </a:r>
            <a:endParaRPr lang="en-US" sz="1250" dirty="0"/>
          </a:p>
        </p:txBody>
      </p:sp>
      <p:sp>
        <p:nvSpPr>
          <p:cNvPr id="39" name="Shape 37"/>
          <p:cNvSpPr/>
          <p:nvPr/>
        </p:nvSpPr>
        <p:spPr>
          <a:xfrm>
            <a:off x="548640" y="3547872"/>
            <a:ext cx="91440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76656" y="3547872"/>
            <a:ext cx="6583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50" dirty="0"/>
          </a:p>
        </p:txBody>
      </p:sp>
      <p:sp>
        <p:nvSpPr>
          <p:cNvPr id="41" name="Shape 39"/>
          <p:cNvSpPr/>
          <p:nvPr/>
        </p:nvSpPr>
        <p:spPr>
          <a:xfrm>
            <a:off x="1463040" y="3547872"/>
            <a:ext cx="182880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591056" y="3547872"/>
            <a:ext cx="15727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110</a:t>
            </a:r>
            <a:endParaRPr lang="en-US" sz="1250" dirty="0"/>
          </a:p>
        </p:txBody>
      </p:sp>
      <p:sp>
        <p:nvSpPr>
          <p:cNvPr id="43" name="Shape 41"/>
          <p:cNvSpPr/>
          <p:nvPr/>
        </p:nvSpPr>
        <p:spPr>
          <a:xfrm>
            <a:off x="3291840" y="3547872"/>
            <a:ext cx="173736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419856" y="3547872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250" dirty="0"/>
          </a:p>
        </p:txBody>
      </p:sp>
      <p:sp>
        <p:nvSpPr>
          <p:cNvPr id="45" name="Shape 43"/>
          <p:cNvSpPr/>
          <p:nvPr/>
        </p:nvSpPr>
        <p:spPr>
          <a:xfrm>
            <a:off x="5029200" y="3547872"/>
            <a:ext cx="1737360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157216" y="3547872"/>
            <a:ext cx="148132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50" dirty="0"/>
          </a:p>
        </p:txBody>
      </p:sp>
      <p:sp>
        <p:nvSpPr>
          <p:cNvPr id="47" name="Shape 45"/>
          <p:cNvSpPr/>
          <p:nvPr/>
        </p:nvSpPr>
        <p:spPr>
          <a:xfrm>
            <a:off x="6766560" y="3547872"/>
            <a:ext cx="4873752" cy="512064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894576" y="3547872"/>
            <a:ext cx="46177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networks — up to 254 hosts each</a:t>
            </a:r>
            <a:endParaRPr lang="en-US" sz="1250" dirty="0"/>
          </a:p>
        </p:txBody>
      </p:sp>
      <p:sp>
        <p:nvSpPr>
          <p:cNvPr id="49" name="Text 47"/>
          <p:cNvSpPr/>
          <p:nvPr/>
        </p:nvSpPr>
        <p:spPr>
          <a:xfrm>
            <a:off x="548640" y="43434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~4 billion IPv4 addresses: half are class A, a quarter class B, an eighth class C.</a:t>
            </a:r>
            <a:endParaRPr lang="en-US" sz="1250" dirty="0"/>
          </a:p>
        </p:txBody>
      </p:sp>
      <p:sp>
        <p:nvSpPr>
          <p:cNvPr id="50" name="Text 48"/>
          <p:cNvSpPr/>
          <p:nvPr/>
        </p:nvSpPr>
        <p:spPr>
          <a:xfrm>
            <a:off x="548640" y="48463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 notation</a:t>
            </a:r>
            <a:endParaRPr lang="en-US" sz="1150" dirty="0"/>
          </a:p>
        </p:txBody>
      </p:sp>
      <p:sp>
        <p:nvSpPr>
          <p:cNvPr id="51" name="Shape 49"/>
          <p:cNvSpPr/>
          <p:nvPr/>
        </p:nvSpPr>
        <p:spPr>
          <a:xfrm>
            <a:off x="548640" y="5166360"/>
            <a:ext cx="3017520" cy="50292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48640" y="51663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10.3.2.4  ·  class A</a:t>
            </a:r>
            <a:endParaRPr lang="en-US" sz="1200" dirty="0"/>
          </a:p>
        </p:txBody>
      </p:sp>
      <p:sp>
        <p:nvSpPr>
          <p:cNvPr id="53" name="Shape 51"/>
          <p:cNvSpPr/>
          <p:nvPr/>
        </p:nvSpPr>
        <p:spPr>
          <a:xfrm>
            <a:off x="3840480" y="5166360"/>
            <a:ext cx="3017520" cy="50292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840480" y="51663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128.96.33.81  ·  class B</a:t>
            </a:r>
            <a:endParaRPr lang="en-US" sz="1200" dirty="0"/>
          </a:p>
        </p:txBody>
      </p:sp>
      <p:sp>
        <p:nvSpPr>
          <p:cNvPr id="55" name="Shape 53"/>
          <p:cNvSpPr/>
          <p:nvPr/>
        </p:nvSpPr>
        <p:spPr>
          <a:xfrm>
            <a:off x="7132320" y="5166360"/>
            <a:ext cx="3017520" cy="50292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132320" y="51663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192.12.69.77  ·  class C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ADDRESSING: FROM CLASSFUL TO CIDR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 Forwarding: The Basic Idea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datagram carries its full destination address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connected to the destination network? Forward straight to the host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directly connected? Forward to a router — chosen from a forwarding table mapping network number → next hop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host keeps a default router for anything not already in its (tiny) table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703320"/>
            <a:ext cx="11094415" cy="2331720"/>
          </a:xfrm>
          <a:prstGeom prst="roundRect">
            <a:avLst>
              <a:gd name="adj" fmla="val 2353"/>
            </a:avLst>
          </a:prstGeom>
          <a:solidFill>
            <a:srgbClr val="0E1830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3849624"/>
            <a:ext cx="10692079" cy="203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NetworkNum(dest) == one of my interfaces: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deliver directly, over that interface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 if NetworkNum(dest) is in my forwarding table: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forward to NextHop router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else: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b="1" dirty="0">
                <a:solidFill>
                  <a:srgbClr val="E288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forward to my default router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ADDRESSING: FROM CLASSFUL TO CIDR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Subnetting: Adding a Level to the Hierarchy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class A or B network is often too big to run as one flat wire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Subnetting borrows bits from the host part to make a subnet part — a mask marks where the split falls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Subnets are visible only within the site; the rest of the Internet still sees one network number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34290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Forwarding table at router R1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3749040"/>
            <a:ext cx="2743200" cy="45720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6656" y="37490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SubnetNumber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291840" y="3749040"/>
            <a:ext cx="2743200" cy="45720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19856" y="37490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SubnetMask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035040" y="3749040"/>
            <a:ext cx="2743200" cy="45720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63056" y="37490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NextHop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778240" y="3749040"/>
            <a:ext cx="2862072" cy="45720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06256" y="37490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4206240"/>
            <a:ext cx="2743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76656" y="42062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128.96.34.0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3291840" y="4206240"/>
            <a:ext cx="2743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19856" y="42062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255.255.255.128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035040" y="4206240"/>
            <a:ext cx="2743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163056" y="42062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 0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778240" y="4206240"/>
            <a:ext cx="2862072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06256" y="42062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connected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48640" y="4663440"/>
            <a:ext cx="27432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6656" y="46634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128.96.34.128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3291840" y="4663440"/>
            <a:ext cx="27432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419856" y="46634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255.255.255.128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035040" y="4663440"/>
            <a:ext cx="27432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63056" y="46634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 1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8778240" y="4663440"/>
            <a:ext cx="2862072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906256" y="46634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connected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548640" y="5120640"/>
            <a:ext cx="2743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76656" y="51206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128.96.33.0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3291840" y="5120640"/>
            <a:ext cx="2743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419856" y="51206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255.255.255.0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6035040" y="5120640"/>
            <a:ext cx="2743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163056" y="51206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R2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8778240" y="5120640"/>
            <a:ext cx="2862072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906256" y="51206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router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548640" y="5577840"/>
            <a:ext cx="27432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76656" y="55778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128.96.24.0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3291840" y="5577840"/>
            <a:ext cx="27432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419856" y="55778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255.255.255.0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6035040" y="5577840"/>
            <a:ext cx="274320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163056" y="5577840"/>
            <a:ext cx="2487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R3</a:t>
            </a:r>
            <a:endParaRPr lang="en-US" sz="1150" dirty="0"/>
          </a:p>
        </p:txBody>
      </p:sp>
      <p:sp>
        <p:nvSpPr>
          <p:cNvPr id="48" name="Shape 46"/>
          <p:cNvSpPr/>
          <p:nvPr/>
        </p:nvSpPr>
        <p:spPr>
          <a:xfrm>
            <a:off x="8778240" y="5577840"/>
            <a:ext cx="2862072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906256" y="55778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router (default)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ADDRESSING: FROM CLASSFUL TO CIDR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Subnetting: The Forwarding Algorithm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48640" y="1453896"/>
            <a:ext cx="11094415" cy="2331720"/>
          </a:xfrm>
          <a:prstGeom prst="roundRect">
            <a:avLst>
              <a:gd name="adj" fmla="val 2353"/>
            </a:avLst>
          </a:prstGeom>
          <a:solidFill>
            <a:srgbClr val="0E1830"/>
          </a:solidFill>
          <a:ln/>
        </p:spPr>
      </p:sp>
      <p:sp>
        <p:nvSpPr>
          <p:cNvPr id="9" name="Text 7"/>
          <p:cNvSpPr/>
          <p:nvPr/>
        </p:nvSpPr>
        <p:spPr>
          <a:xfrm>
            <a:off x="749808" y="1600200"/>
            <a:ext cx="10692079" cy="203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 = destination IP address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each entry &lt;SubnetNum, SubnetMask, NextHop&gt;: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D1 = SubnetMask &amp; D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if D1 == SubnetNum: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b="1" dirty="0">
                <a:solidFill>
                  <a:srgbClr val="E288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if NextHop is an interface: deliver directly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b="1" dirty="0">
                <a:solidFill>
                  <a:srgbClr val="E288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else: forward to NextHop router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4160520"/>
            <a:ext cx="3560978" cy="77724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4160520"/>
            <a:ext cx="3560978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match → use the default router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265066" y="4160520"/>
            <a:ext cx="3560978" cy="77724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65066" y="4160520"/>
            <a:ext cx="3560978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Mask bits need not be contiguous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981493" y="4160520"/>
            <a:ext cx="3560978" cy="77724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981493" y="4160520"/>
            <a:ext cx="3560978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subnets can share one physical wire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521208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Subnets stay invisible from the rest of the Internet — only this site’s routers need to know the mask.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ADDRESSING: FROM CLASSFUL TO CIDR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Coming Crisis: Class B Exhaustion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networks rarely fit neatly into one of three fixed class sizes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2-host network forced into a class C wastes almost the whole block — 2/255 ≈ 0.8% utilized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256-host network forced up into a class B wastes even more — 256/65,536 ≈ 0.4% utilized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4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So: stop handing out class B addresses — give a growing network a bundle of class C’s instead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100"/>
              </a:spcAft>
              <a:buSzPct val="100000"/>
              <a:buChar char="–"/>
            </a:pPr>
            <a:r>
              <a:rPr lang="en-US" sz="1400" b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...except now one AS with 16 class C blocks needs 16 entries in every backbone router’s table — even though every one of them leads the same way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5760720"/>
            <a:ext cx="11094415" cy="502920"/>
          </a:xfrm>
          <a:prstGeom prst="roundRect">
            <a:avLst>
              <a:gd name="adj" fmla="val 10909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5760720"/>
            <a:ext cx="10692079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b="1" i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cure for address exhaustion created a new disease: routing-table bloat.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ADDRESSING: FROM CLASSFUL TO CIDR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Fix: CIDR — Route Aggregation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Classless Inter-Domain Routing (CIDR) breaks the rigid class boundaries entirely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out a contiguous block that shares a common address prefix — of any length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forwarding-table entry can then cover the whole block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154680"/>
            <a:ext cx="5318608" cy="2148840"/>
          </a:xfrm>
          <a:prstGeom prst="roundRect">
            <a:avLst>
              <a:gd name="adj" fmla="val 2553"/>
            </a:avLst>
          </a:prstGeom>
          <a:solidFill>
            <a:srgbClr val="F6DEDE"/>
          </a:solidFill>
          <a:ln w="12700">
            <a:solidFill>
              <a:srgbClr val="F6DED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3300984"/>
            <a:ext cx="49162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— 16 class C blocks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9808" y="3721608"/>
            <a:ext cx="49162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192.4.16/24, 192.4.17/24, …, 192.4.31/24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49808" y="4160520"/>
            <a:ext cx="49162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separate routing-table entries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49808" y="4572000"/>
            <a:ext cx="49162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path, every time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24448" y="3154680"/>
            <a:ext cx="5318608" cy="2148840"/>
          </a:xfrm>
          <a:prstGeom prst="roundRect">
            <a:avLst>
              <a:gd name="adj" fmla="val 2553"/>
            </a:avLst>
          </a:prstGeom>
          <a:solidFill>
            <a:srgbClr val="DCEEE6"/>
          </a:solidFill>
          <a:ln w="12700">
            <a:solidFill>
              <a:srgbClr val="DCEE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25616" y="3300984"/>
            <a:ext cx="49162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2E8B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— one CIDR block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525616" y="3721608"/>
            <a:ext cx="49162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B24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192.4.16/20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525616" y="4160520"/>
            <a:ext cx="49162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4,096 addresses, one entry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525616" y="4572000"/>
            <a:ext cx="49162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top 20 bits: 11000000 00000100 0001…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8640" y="553212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/X suffix names the prefix length in bits: 192.4.16/20 is a 20-bit prefix — between a class B (/16) and a class C (/24).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ADDRESSING: FROM CLASSFUL TO CIDR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Longest-Prefix-Match Forwarding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— Addressing: From Classful to CIDR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CIDR means a table entry is a &lt;prefix-length, value&gt; pair, not a fixed-size network number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Entries can even overlap — a destination address may match more than one prefix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Rule: always forward on the most specific — the longest — matching prefix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33375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Forwarding table at one router: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3657600"/>
            <a:ext cx="2743200" cy="45720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36576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171.69/16  → path X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474720" y="3657600"/>
            <a:ext cx="3108960" cy="457200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74720" y="365760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171.69.10/24  → path 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4434840"/>
            <a:ext cx="3108960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6656" y="4434840"/>
            <a:ext cx="2852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Destination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0" y="4434840"/>
            <a:ext cx="3291840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785616" y="443484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949440" y="4434840"/>
            <a:ext cx="4690872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77456" y="4434840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Longest match used → next hop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4937760"/>
            <a:ext cx="31089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76656" y="4937760"/>
            <a:ext cx="2852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171.69.10.5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657600" y="4937760"/>
            <a:ext cx="32918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85616" y="493776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171.69/16  and  171.69.10/24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949440" y="4937760"/>
            <a:ext cx="4690872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077456" y="4937760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171.69.10/24  →  path Y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5440680"/>
            <a:ext cx="3108960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6656" y="5440680"/>
            <a:ext cx="2852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171.69.20.5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657600" y="5440680"/>
            <a:ext cx="3291840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85616" y="544068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171.69/16  only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949440" y="5440680"/>
            <a:ext cx="4690872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077456" y="5440680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171.69/16  →  path X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Internetworking with IP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Gluing a patchwork of independent networks into one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Internetworking with IP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Getting Configured: ARP, DHCP &amp; ICMP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small protocols that keep the network usable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Getting Configured: ARP, DHCP &amp; ICMP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CONFIGURED: ARP, DHCP &amp; ICMP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ARP: Mapping IP to Physical Addresses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Getting Configured: ARP, DHCP &amp; ICMP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addresses route across the internetwork; physical (MAC) addresses deliver a frame on the local wire — something has to translate between them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ARP (Address Resolution Protocol): each host/router keeps a table of IP → physical-address bindings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not in the table? Broadcast a request; the target replies with its physical address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Entries are discarded if not refreshed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5074920"/>
            <a:ext cx="11094415" cy="914"/>
          </a:xfrm>
          <a:prstGeom prst="line">
            <a:avLst/>
          </a:prstGeom>
          <a:noFill/>
          <a:ln w="19050">
            <a:solidFill>
              <a:srgbClr val="C9D3E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755648" y="4297680"/>
            <a:ext cx="512064" cy="512064"/>
          </a:xfrm>
          <a:prstGeom prst="ellipse">
            <a:avLst/>
          </a:prstGeom>
          <a:solidFill>
            <a:srgbClr val="E3E9F2"/>
          </a:solidFill>
          <a:ln/>
        </p:spPr>
      </p:sp>
      <p:pic>
        <p:nvPicPr>
          <p:cNvPr id="11" name="Image 0" descr="/home/claude/netdeck2/lib/icons/monitor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8543" y="4420575"/>
            <a:ext cx="266273" cy="266273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554480" y="397764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A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224528" y="4297680"/>
            <a:ext cx="512064" cy="512064"/>
          </a:xfrm>
          <a:prstGeom prst="ellipse">
            <a:avLst/>
          </a:prstGeom>
          <a:solidFill>
            <a:srgbClr val="FBE7D3"/>
          </a:solidFill>
          <a:ln/>
        </p:spPr>
      </p:sp>
      <p:pic>
        <p:nvPicPr>
          <p:cNvPr id="14" name="Image 1" descr="/home/claude/netdeck2/lib/icons/monitor_amb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423" y="4420575"/>
            <a:ext cx="266273" cy="26627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023360" y="397764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B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6693408" y="4297680"/>
            <a:ext cx="512064" cy="512064"/>
          </a:xfrm>
          <a:prstGeom prst="ellipse">
            <a:avLst/>
          </a:prstGeom>
          <a:solidFill>
            <a:srgbClr val="E3E9F2"/>
          </a:solidFill>
          <a:ln/>
        </p:spPr>
      </p:sp>
      <p:pic>
        <p:nvPicPr>
          <p:cNvPr id="17" name="Image 2" descr="/home/claude/netdeck2/lib/icons/monitor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303" y="4420575"/>
            <a:ext cx="266273" cy="26627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92240" y="397764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C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9162288" y="4297680"/>
            <a:ext cx="512064" cy="512064"/>
          </a:xfrm>
          <a:prstGeom prst="ellipse">
            <a:avLst/>
          </a:prstGeom>
          <a:solidFill>
            <a:srgbClr val="E3E9F2"/>
          </a:solidFill>
          <a:ln/>
        </p:spPr>
      </p:sp>
      <p:pic>
        <p:nvPicPr>
          <p:cNvPr id="20" name="Image 3" descr="/home/claude/netdeck2/lib/icons/monitor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5183" y="4420575"/>
            <a:ext cx="266273" cy="26627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961120" y="397764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 D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2011680" y="4800600"/>
            <a:ext cx="2468880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dash"/>
            <a:headEnd type="none"/>
            <a:tailEnd type="triangle"/>
          </a:ln>
        </p:spPr>
      </p:sp>
      <p:sp>
        <p:nvSpPr>
          <p:cNvPr id="23" name="Shape 17"/>
          <p:cNvSpPr/>
          <p:nvPr/>
        </p:nvSpPr>
        <p:spPr>
          <a:xfrm>
            <a:off x="2011680" y="4800600"/>
            <a:ext cx="4937760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dash"/>
            <a:headEnd type="none"/>
            <a:tailEnd type="triangle"/>
          </a:ln>
        </p:spPr>
      </p:sp>
      <p:sp>
        <p:nvSpPr>
          <p:cNvPr id="24" name="Shape 18"/>
          <p:cNvSpPr/>
          <p:nvPr/>
        </p:nvSpPr>
        <p:spPr>
          <a:xfrm>
            <a:off x="2011680" y="4800600"/>
            <a:ext cx="7406640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dash"/>
            <a:headEnd type="none"/>
            <a:tailEnd type="triangle"/>
          </a:ln>
        </p:spPr>
      </p:sp>
      <p:sp>
        <p:nvSpPr>
          <p:cNvPr id="25" name="Text 19"/>
          <p:cNvSpPr/>
          <p:nvPr/>
        </p:nvSpPr>
        <p:spPr>
          <a:xfrm>
            <a:off x="548640" y="3657600"/>
            <a:ext cx="1109441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"Who has 10.0.0.5 ?" — broadcast from Host A, heard by every host on the wire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 flipH="1">
            <a:off x="2011680" y="5166360"/>
            <a:ext cx="2468880" cy="228600"/>
          </a:xfrm>
          <a:prstGeom prst="line">
            <a:avLst/>
          </a:prstGeom>
          <a:noFill/>
          <a:ln w="2540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7" name="Text 21"/>
          <p:cNvSpPr/>
          <p:nvPr/>
        </p:nvSpPr>
        <p:spPr>
          <a:xfrm>
            <a:off x="2011680" y="5440680"/>
            <a:ext cx="4023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"10.0.0.5 is at 00:1B:63:9A" — unicast reply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CONFIGURED: ARP, DHCP &amp; ICMP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ARP in Action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Getting Configured: ARP, DHCP &amp; ICMP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host and router keeps a small cache of recently-resolved bindings.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103120"/>
            <a:ext cx="3291840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6656" y="210312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IP Address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40480" y="2103120"/>
            <a:ext cx="3566160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68496" y="2103120"/>
            <a:ext cx="3310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Address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406640" y="2103120"/>
            <a:ext cx="1828800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34656" y="2103120"/>
            <a:ext cx="1572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235440" y="2103120"/>
            <a:ext cx="2404872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63456" y="210312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2606040"/>
            <a:ext cx="32918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" y="260604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10.0.0.1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840480" y="2606040"/>
            <a:ext cx="35661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68496" y="2606040"/>
            <a:ext cx="3310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08:00:20:1A:2B:3C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406640" y="2606040"/>
            <a:ext cx="18288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534656" y="2606040"/>
            <a:ext cx="1572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235440" y="2606040"/>
            <a:ext cx="2404872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363456" y="260604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router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3108960"/>
            <a:ext cx="3291840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6656" y="310896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10.0.0.5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840480" y="3108960"/>
            <a:ext cx="3566160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968496" y="3108960"/>
            <a:ext cx="3310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00:1B:63:9A:C4:11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406640" y="3108960"/>
            <a:ext cx="1828800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534656" y="3108960"/>
            <a:ext cx="1572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9235440" y="3108960"/>
            <a:ext cx="2404872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363456" y="310896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resolved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48640" y="3611880"/>
            <a:ext cx="32918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76656" y="361188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10.0.0.9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3840480" y="3611880"/>
            <a:ext cx="35661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968496" y="3611880"/>
            <a:ext cx="33101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cached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406640" y="3611880"/>
            <a:ext cx="18288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534656" y="3611880"/>
            <a:ext cx="1572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expired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9235440" y="3611880"/>
            <a:ext cx="2404872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363456" y="361188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re-request on next use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548640" y="4114800"/>
            <a:ext cx="11094415" cy="777240"/>
          </a:xfrm>
          <a:prstGeom prst="roundRect">
            <a:avLst>
              <a:gd name="adj" fmla="val 7059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9808" y="4114800"/>
            <a:ext cx="106920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Table-based resolution avoids encoding physical addresses inside IP addresses — a shortcut some early networks used, but one that can’t survive a change in hardware.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CONFIGURED: ARP, DHCP &amp; ICMP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DHCP: Automatic Host Configuration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Getting Configured: ARP, DHCP &amp; ICMP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IP configuration doesn’t scale — tedious across a large network, and error-prone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DHCP server holds a pool of available addresses for its administrative domain, and hands one out automatically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822192"/>
            <a:ext cx="585216" cy="585216"/>
          </a:xfrm>
          <a:prstGeom prst="ellipse">
            <a:avLst/>
          </a:prstGeom>
          <a:solidFill>
            <a:srgbClr val="E3E9F2"/>
          </a:solidFill>
          <a:ln/>
        </p:spPr>
      </p:sp>
      <p:pic>
        <p:nvPicPr>
          <p:cNvPr id="10" name="Image 0" descr="/home/claude/netdeck2/lib/icons/monitor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9092" y="3962644"/>
            <a:ext cx="304312" cy="30431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320040" y="4462272"/>
            <a:ext cx="1051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host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2834640" y="3611880"/>
            <a:ext cx="2743200" cy="1005840"/>
          </a:xfrm>
          <a:prstGeom prst="roundRect">
            <a:avLst>
              <a:gd name="adj" fmla="val 5455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834640" y="361188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Relay agent</a:t>
            </a:r>
            <a:endParaRPr lang="en-US" sz="11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(local network)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9052560" y="3822192"/>
            <a:ext cx="585216" cy="585216"/>
          </a:xfrm>
          <a:prstGeom prst="ellipse">
            <a:avLst/>
          </a:prstGeom>
          <a:solidFill>
            <a:srgbClr val="16233F"/>
          </a:solidFill>
          <a:ln/>
        </p:spPr>
      </p:sp>
      <p:pic>
        <p:nvPicPr>
          <p:cNvPr id="15" name="Image 1" descr="/home/claude/netdeck2/lib/icons/server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012" y="3962644"/>
            <a:ext cx="304312" cy="30431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8732520" y="4462272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DHCP server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585216" y="3822192"/>
            <a:ext cx="2249424" cy="155448"/>
          </a:xfrm>
          <a:prstGeom prst="line">
            <a:avLst/>
          </a:prstGeom>
          <a:noFill/>
          <a:ln w="19050">
            <a:solidFill>
              <a:srgbClr val="B5651D"/>
            </a:solidFill>
            <a:prstDash val="dash"/>
            <a:headEnd type="none"/>
            <a:tailEnd type="triangle"/>
          </a:ln>
        </p:spPr>
      </p:sp>
      <p:sp>
        <p:nvSpPr>
          <p:cNvPr id="18" name="Text 14"/>
          <p:cNvSpPr/>
          <p:nvPr/>
        </p:nvSpPr>
        <p:spPr>
          <a:xfrm>
            <a:off x="502920" y="320040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DHCPDISCOVER → 255.255.255.255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5577840" y="3977640"/>
            <a:ext cx="3474720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  <a:headEnd type="none"/>
            <a:tailEnd type="triangle"/>
          </a:ln>
        </p:spPr>
      </p:sp>
      <p:sp>
        <p:nvSpPr>
          <p:cNvPr id="20" name="Text 16"/>
          <p:cNvSpPr/>
          <p:nvPr/>
        </p:nvSpPr>
        <p:spPr>
          <a:xfrm>
            <a:off x="5577840" y="36118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unicast to server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 flipH="1" flipV="1">
            <a:off x="585216" y="4251960"/>
            <a:ext cx="8467344" cy="274320"/>
          </a:xfrm>
          <a:prstGeom prst="line">
            <a:avLst/>
          </a:prstGeom>
          <a:noFill/>
          <a:ln w="1905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22" name="Text 18"/>
          <p:cNvSpPr/>
          <p:nvPr/>
        </p:nvSpPr>
        <p:spPr>
          <a:xfrm>
            <a:off x="2011680" y="4892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DHCPOFFER: IP + mask + default router + DNS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548640" y="5623560"/>
            <a:ext cx="11094415" cy="566928"/>
          </a:xfrm>
          <a:prstGeom prst="roundRect">
            <a:avLst>
              <a:gd name="adj" fmla="val 9677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749808" y="5623560"/>
            <a:ext cx="1069207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reply carries everything a host needs to join the network: its IP address, subnet mask, default router, and a DNS server.</a:t>
            </a:r>
            <a:endParaRPr lang="en-US" sz="12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CONFIGURED: ARP, DHCP &amp; ICMP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ICMP: When Things Go Wrong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 — Getting Configured: ARP, DHCP &amp; ICMP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Control Message Protocol — how the network reports a problem back to the source host.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057400"/>
            <a:ext cx="3291840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6656" y="205740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40480" y="2057400"/>
            <a:ext cx="7799832" cy="50292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68496" y="2057400"/>
            <a:ext cx="7543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2560320"/>
            <a:ext cx="32918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76656" y="256032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 Unreachable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840480" y="2560320"/>
            <a:ext cx="7799832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968496" y="2560320"/>
            <a:ext cx="7543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link or node on the path has failed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3063240"/>
            <a:ext cx="3291840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" y="306324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Exceeded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840480" y="3063240"/>
            <a:ext cx="7799832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68496" y="3063240"/>
            <a:ext cx="7543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TTL reached 0 — the datagram was looping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3566160"/>
            <a:ext cx="32918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6656" y="356616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Reassembly Failed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840480" y="3566160"/>
            <a:ext cx="7799832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968496" y="3566160"/>
            <a:ext cx="7543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fragment never arrived at the destination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4069080"/>
            <a:ext cx="3291840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6656" y="406908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 Problem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840480" y="4069080"/>
            <a:ext cx="7799832" cy="50292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968496" y="4069080"/>
            <a:ext cx="7543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IP header itself was malformed or its checksum failed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48640" y="4572000"/>
            <a:ext cx="32918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6656" y="4572000"/>
            <a:ext cx="30358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Redirect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840480" y="4572000"/>
            <a:ext cx="7799832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968496" y="4572000"/>
            <a:ext cx="7543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 router → source host: “a better route exists”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48640" y="5440680"/>
            <a:ext cx="11094415" cy="594360"/>
          </a:xfrm>
          <a:prstGeom prst="roundRect">
            <a:avLst>
              <a:gd name="adj" fmla="val 923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49808" y="5440680"/>
            <a:ext cx="10692079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5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ICMP messages are themselves just best-effort IP datagrams — they can be lost too.</a:t>
            </a:r>
            <a:endParaRPr lang="en-US" sz="12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Routing: Link State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routers build a map of the whole network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ROUTING: LINK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RIP, Briefly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600"/>
              </a:spcAft>
              <a:buSzPct val="100000"/>
              <a:buChar char="–"/>
            </a:pPr>
            <a:r>
              <a:rPr lang="en-US" sz="15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RIP (Routing Information Protocol) — the simplest widely-deployed distance-vector protocol</a:t>
            </a:r>
            <a:endParaRPr lang="en-US" sz="1500" dirty="0"/>
          </a:p>
          <a:p>
            <a:pPr marL="342900" indent="-342900">
              <a:lnSpc>
                <a:spcPct val="128000"/>
              </a:lnSpc>
              <a:spcAft>
                <a:spcPts val="1600"/>
              </a:spcAft>
              <a:buSzPct val="100000"/>
              <a:buChar char="–"/>
            </a:pPr>
            <a:r>
              <a:rPr lang="en-US" sz="15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router periodically tells its neighbors its entire routing table — “here’s my best cost to every destination I know”</a:t>
            </a:r>
            <a:endParaRPr lang="en-US" sz="1500" dirty="0"/>
          </a:p>
          <a:p>
            <a:pPr marL="342900" indent="-342900">
              <a:lnSpc>
                <a:spcPct val="128000"/>
              </a:lnSpc>
              <a:spcAft>
                <a:spcPts val="1600"/>
              </a:spcAft>
              <a:buSzPct val="100000"/>
              <a:buChar char="–"/>
            </a:pPr>
            <a:r>
              <a:rPr lang="en-US" sz="15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RIPv2 packet is just a list of (destination, metric) pairs</a:t>
            </a:r>
            <a:endParaRPr lang="en-US" sz="1500" dirty="0"/>
          </a:p>
          <a:p>
            <a:pPr marL="342900" indent="-342900">
              <a:lnSpc>
                <a:spcPct val="128000"/>
              </a:lnSpc>
              <a:spcAft>
                <a:spcPts val="1600"/>
              </a:spcAft>
              <a:buSzPct val="100000"/>
              <a:buChar char="–"/>
            </a:pPr>
            <a:r>
              <a:rPr lang="en-US" sz="15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saw the distance-vector mechanism in depth in Part I of this chapter — RIP is exactly that algorithm, running on real routers</a:t>
            </a:r>
            <a:endParaRPr lang="en-US" sz="1500" dirty="0"/>
          </a:p>
          <a:p>
            <a:pPr marL="342900" indent="-342900">
              <a:lnSpc>
                <a:spcPct val="128000"/>
              </a:lnSpc>
              <a:spcAft>
                <a:spcPts val="1600"/>
              </a:spcAft>
              <a:buSzPct val="100000"/>
              <a:buChar char="–"/>
            </a:pPr>
            <a:r>
              <a:rPr lang="en-US" sz="15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Simple, but slow to converge and prone to counting-to-infinity when a link fails</a:t>
            </a:r>
            <a:endParaRPr lang="en-US" sz="15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ROUTING: LINK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 State: The Big Idea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different strategy: tell everyone — not just your neighbors — about your directly connected links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Flood that information across the whole network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router ends up with a full map, and computes shortest paths on its own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3429000"/>
            <a:ext cx="5318608" cy="2651760"/>
          </a:xfrm>
          <a:prstGeom prst="roundRect">
            <a:avLst>
              <a:gd name="adj" fmla="val 2069"/>
            </a:avLst>
          </a:prstGeom>
          <a:solidFill>
            <a:srgbClr val="DCE7F3"/>
          </a:solidFill>
          <a:ln w="12700">
            <a:solidFill>
              <a:srgbClr val="DCE7F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611880"/>
            <a:ext cx="48614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Vector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77240" y="4023360"/>
            <a:ext cx="4861408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Tells neighbors everything it knows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Talks only to directly connected neighbors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Ends up knowing just the next hop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324448" y="3429000"/>
            <a:ext cx="5318608" cy="2651760"/>
          </a:xfrm>
          <a:prstGeom prst="roundRect">
            <a:avLst>
              <a:gd name="adj" fmla="val 2069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53048" y="3611880"/>
            <a:ext cx="48614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 State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553048" y="4023360"/>
            <a:ext cx="4861408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Tells everyone just its own links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Floods to the entire network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Ends up knowing the whole map</a:t>
            </a:r>
            <a:endParaRPr lang="en-US" sz="12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ROUTING: LINK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Link State Packet (LSP)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router builds one small packet describing itself, and floods it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2377440"/>
            <a:ext cx="6035040" cy="2834640"/>
          </a:xfrm>
          <a:prstGeom prst="roundRect">
            <a:avLst>
              <a:gd name="adj" fmla="val 1935"/>
            </a:avLst>
          </a:prstGeom>
          <a:solidFill>
            <a:srgbClr val="0E1830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523744"/>
            <a:ext cx="5632704" cy="2542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60000"/>
              </a:lnSpc>
              <a:buNone/>
            </a:pPr>
            <a:r>
              <a:rPr lang="en-US" sz="1350" b="1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LSP {</a:t>
            </a:r>
            <a:endParaRPr lang="en-US" sz="135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35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NodeID          // who created this LSP</a:t>
            </a:r>
            <a:endParaRPr lang="en-US" sz="135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35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SeqNo           // increases with each new LSP</a:t>
            </a:r>
            <a:endParaRPr lang="en-US" sz="135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35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TTL             // counts down; discard at 0</a:t>
            </a:r>
            <a:endParaRPr lang="en-US" sz="135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350" b="1" dirty="0">
                <a:solidFill>
                  <a:srgbClr val="E288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[(Neighbor, Cost), ...]</a:t>
            </a:r>
            <a:endParaRPr lang="en-US" sz="135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350" b="1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858000" y="2377440"/>
            <a:ext cx="4782312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SEQNO lets routers tell “newer” from “stale” — it restarts at 0 on reboot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TTL counts down as the LSP sits in storage — old information eventually expires and is discarded</a:t>
            </a:r>
            <a:endParaRPr lang="en-US" sz="1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ROUTING: LINK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Reliable Flooding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the most recent LSP received from each node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it out every link except the one it just arrived on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a new LSP periodically, incrementing SEQNO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 flipH="1">
            <a:off x="3718408" y="3063240"/>
            <a:ext cx="2377440" cy="1371600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095848" y="3063240"/>
            <a:ext cx="2377440" cy="1371600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718408" y="4434840"/>
            <a:ext cx="2377440" cy="1280160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6095848" y="4434840"/>
            <a:ext cx="2377440" cy="1280160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flipH="1">
            <a:off x="3901288" y="3291840"/>
            <a:ext cx="1920240" cy="914400"/>
          </a:xfrm>
          <a:prstGeom prst="line">
            <a:avLst/>
          </a:prstGeom>
          <a:noFill/>
          <a:ln w="2794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6370168" y="3291840"/>
            <a:ext cx="1920240" cy="914400"/>
          </a:xfrm>
          <a:prstGeom prst="line">
            <a:avLst/>
          </a:prstGeom>
          <a:noFill/>
          <a:ln w="2794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3901288" y="4663440"/>
            <a:ext cx="1920240" cy="822960"/>
          </a:xfrm>
          <a:prstGeom prst="line">
            <a:avLst/>
          </a:prstGeom>
          <a:noFill/>
          <a:ln w="2794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 flipH="1">
            <a:off x="6370168" y="4663440"/>
            <a:ext cx="1920240" cy="822960"/>
          </a:xfrm>
          <a:prstGeom prst="line">
            <a:avLst/>
          </a:prstGeom>
          <a:noFill/>
          <a:ln w="27940">
            <a:solidFill>
              <a:srgbClr val="2E6FA7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5844388" y="2811780"/>
            <a:ext cx="502920" cy="502920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44388" y="28117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466948" y="4183380"/>
            <a:ext cx="502920" cy="502920"/>
          </a:xfrm>
          <a:prstGeom prst="ellipse">
            <a:avLst/>
          </a:prstGeom>
          <a:solidFill>
            <a:srgbClr val="FBE7D3"/>
          </a:solidFill>
          <a:ln w="22225">
            <a:solidFill>
              <a:srgbClr val="B5651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466948" y="41833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1828" y="4183380"/>
            <a:ext cx="502920" cy="502920"/>
          </a:xfrm>
          <a:prstGeom prst="ellipse">
            <a:avLst/>
          </a:prstGeom>
          <a:solidFill>
            <a:srgbClr val="FBE7D3"/>
          </a:solidFill>
          <a:ln w="22225">
            <a:solidFill>
              <a:srgbClr val="B5651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1828" y="41833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844388" y="5463540"/>
            <a:ext cx="502920" cy="502920"/>
          </a:xfrm>
          <a:prstGeom prst="ellipse">
            <a:avLst/>
          </a:prstGeom>
          <a:solidFill>
            <a:srgbClr val="DCE7F3"/>
          </a:solidFill>
          <a:ln w="22225">
            <a:solidFill>
              <a:srgbClr val="2E6FA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44388" y="54635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41368" y="361188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X floods to A, C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48640" y="5989320"/>
            <a:ext cx="110944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Amber = step 1 (X → A, C)   ·   Blue = step 2 (A, C → B — not back to X)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48640" y="6236208"/>
            <a:ext cx="110944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LSP reaches every router exactly once — no spanning tree needs to be computed in advance.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INTERNETWORKING WITH 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an Internetwork?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Internetworking with IP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arbitrary collection of networks interconnected —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provide host-to-host packet delivery across all of them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piece can be a completely different technology —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Ethernet, a point-to-point link, a wireless LAN — IP doesn’t care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Routers (R) sit at the boundaries, forwarding packets between networks —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hosts (H) sit at the edges, only ever sending and receiving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977640"/>
            <a:ext cx="2880360" cy="1417320"/>
          </a:xfrm>
          <a:prstGeom prst="roundRect">
            <a:avLst>
              <a:gd name="adj" fmla="val 38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105656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1 · Ethernet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260043" y="4585716"/>
            <a:ext cx="420624" cy="420624"/>
          </a:xfrm>
          <a:prstGeom prst="ellipse">
            <a:avLst/>
          </a:prstGeom>
          <a:solidFill>
            <a:srgbClr val="FFFFFF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60043" y="458571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296973" y="4585716"/>
            <a:ext cx="420624" cy="420624"/>
          </a:xfrm>
          <a:prstGeom prst="ellipse">
            <a:avLst/>
          </a:prstGeom>
          <a:solidFill>
            <a:srgbClr val="FFFFFF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296973" y="458571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206240" y="3977640"/>
            <a:ext cx="2880360" cy="1417320"/>
          </a:xfrm>
          <a:prstGeom prst="roundRect">
            <a:avLst>
              <a:gd name="adj" fmla="val 38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06240" y="4105656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2 · Point-to-Point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917643" y="4585716"/>
            <a:ext cx="420624" cy="420624"/>
          </a:xfrm>
          <a:prstGeom prst="ellipse">
            <a:avLst/>
          </a:prstGeom>
          <a:solidFill>
            <a:srgbClr val="FFFFFF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17643" y="458571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54573" y="4585716"/>
            <a:ext cx="420624" cy="420624"/>
          </a:xfrm>
          <a:prstGeom prst="ellipse">
            <a:avLst/>
          </a:prstGeom>
          <a:solidFill>
            <a:srgbClr val="FFFFFF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54573" y="458571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863840" y="3977640"/>
            <a:ext cx="2880360" cy="1417320"/>
          </a:xfrm>
          <a:prstGeom prst="roundRect">
            <a:avLst>
              <a:gd name="adj" fmla="val 38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863840" y="4105656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3 · Wireless LAN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8575243" y="4585716"/>
            <a:ext cx="420624" cy="420624"/>
          </a:xfrm>
          <a:prstGeom prst="ellipse">
            <a:avLst/>
          </a:prstGeom>
          <a:solidFill>
            <a:srgbClr val="FFFFFF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575243" y="458571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612173" y="4585716"/>
            <a:ext cx="420624" cy="420624"/>
          </a:xfrm>
          <a:prstGeom prst="ellipse">
            <a:avLst/>
          </a:prstGeom>
          <a:solidFill>
            <a:srgbClr val="FFFFFF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12173" y="458571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429000" y="4686300"/>
            <a:ext cx="777240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561588" y="4430268"/>
            <a:ext cx="512064" cy="512064"/>
          </a:xfrm>
          <a:prstGeom prst="ellipse">
            <a:avLst/>
          </a:prstGeom>
          <a:solidFill>
            <a:srgbClr val="16233F"/>
          </a:solidFill>
          <a:ln/>
        </p:spPr>
      </p:sp>
      <p:pic>
        <p:nvPicPr>
          <p:cNvPr id="29" name="Image 0" descr="/home/claude/netdeck2/lib/icons/server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4483" y="4553163"/>
            <a:ext cx="266273" cy="266273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3451860" y="496062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R1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7086600" y="4686300"/>
            <a:ext cx="777240" cy="914"/>
          </a:xfrm>
          <a:prstGeom prst="line">
            <a:avLst/>
          </a:prstGeom>
          <a:noFill/>
          <a:ln w="19050">
            <a:solidFill>
              <a:srgbClr val="5B7FA6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7219188" y="4430268"/>
            <a:ext cx="512064" cy="512064"/>
          </a:xfrm>
          <a:prstGeom prst="ellipse">
            <a:avLst/>
          </a:prstGeom>
          <a:solidFill>
            <a:srgbClr val="16233F"/>
          </a:solidFill>
          <a:ln/>
        </p:spPr>
      </p:sp>
      <p:pic>
        <p:nvPicPr>
          <p:cNvPr id="33" name="Image 1" descr="/home/claude/netdeck2/lib/icons/server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083" y="4553163"/>
            <a:ext cx="266273" cy="266273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7109460" y="496062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R2</a:t>
            </a:r>
            <a:endParaRPr lang="en-US" sz="1050" dirty="0"/>
          </a:p>
        </p:txBody>
      </p:sp>
      <p:sp>
        <p:nvSpPr>
          <p:cNvPr id="35" name="Text 31"/>
          <p:cNvSpPr/>
          <p:nvPr/>
        </p:nvSpPr>
        <p:spPr>
          <a:xfrm>
            <a:off x="548640" y="5870448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internetwork: three physical networks, two routers, several hosts — all reachable from each other.</a:t>
            </a:r>
            <a:endParaRPr lang="en-US" sz="11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ROUTING: LINK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Dijkstra’s Algorithm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a router has every LSP, it has the whole graph — and can compute shortest paths itself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2148840"/>
            <a:ext cx="11094415" cy="2606040"/>
          </a:xfrm>
          <a:prstGeom prst="roundRect">
            <a:avLst>
              <a:gd name="adj" fmla="val 2105"/>
            </a:avLst>
          </a:prstGeom>
          <a:solidFill>
            <a:srgbClr val="0E1830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295144"/>
            <a:ext cx="10692079" cy="2313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 = {s}                              // nodes settled so far</a:t>
            </a:r>
            <a:endParaRPr lang="en-US" sz="1250" dirty="0"/>
          </a:p>
          <a:p>
            <a:pPr indent="0" marL="0">
              <a:lnSpc>
                <a:spcPct val="142000"/>
              </a:lnSpc>
              <a:buNone/>
            </a:pPr>
            <a:r>
              <a:rPr lang="en-US" sz="1250" dirty="0">
                <a:solidFill>
                  <a:srgbClr val="DCE7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each n != s: C(n) = cost(s, n)   // direct cost, ∞ if no link</a:t>
            </a:r>
            <a:endParaRPr lang="en-US" sz="1250" dirty="0"/>
          </a:p>
          <a:p>
            <a:pPr indent="0" marL="0">
              <a:lnSpc>
                <a:spcPct val="142000"/>
              </a:lnSpc>
              <a:buNone/>
            </a:pPr>
            <a:endParaRPr lang="en-US" sz="1250" dirty="0"/>
          </a:p>
          <a:p>
            <a:pPr indent="0" marL="0">
              <a:lnSpc>
                <a:spcPct val="142000"/>
              </a:lnSpc>
              <a:buNone/>
            </a:pPr>
            <a:r>
              <a:rPr lang="en-US" sz="1250" b="1" dirty="0">
                <a:solidFill>
                  <a:srgbClr val="E2883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while M != N:</a:t>
            </a:r>
            <a:endParaRPr lang="en-US" sz="1250" dirty="0"/>
          </a:p>
          <a:p>
            <a:pPr indent="0" marL="0">
              <a:lnSpc>
                <a:spcPct val="142000"/>
              </a:lnSpc>
              <a:buNone/>
            </a:pPr>
            <a:r>
              <a:rPr lang="en-US" sz="125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w = node in N-M with minimum C(w)</a:t>
            </a:r>
            <a:endParaRPr lang="en-US" sz="1250" dirty="0"/>
          </a:p>
          <a:p>
            <a:pPr indent="0" marL="0">
              <a:lnSpc>
                <a:spcPct val="142000"/>
              </a:lnSpc>
              <a:buNone/>
            </a:pPr>
            <a:r>
              <a:rPr lang="en-US" sz="125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M = M ∪ {w}</a:t>
            </a:r>
            <a:endParaRPr lang="en-US" sz="1250" dirty="0"/>
          </a:p>
          <a:p>
            <a:pPr indent="0" marL="0">
              <a:lnSpc>
                <a:spcPct val="142000"/>
              </a:lnSpc>
              <a:buNone/>
            </a:pPr>
            <a:r>
              <a:rPr lang="en-US" sz="125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for each neighbor n of w in N-M:</a:t>
            </a:r>
            <a:endParaRPr lang="en-US" sz="1250" dirty="0"/>
          </a:p>
          <a:p>
            <a:pPr indent="0" marL="0">
              <a:lnSpc>
                <a:spcPct val="142000"/>
              </a:lnSpc>
              <a:buNone/>
            </a:pPr>
            <a:r>
              <a:rPr lang="en-US" sz="1250" dirty="0">
                <a:solidFill>
                  <a:srgbClr val="9FB2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C(n) = min( C(n), C(w) + cost(w, n) )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498348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is the router running the algorithm; each pass settles the closest unsettled node — a greedy algorithm</a:t>
            </a:r>
            <a:endParaRPr lang="en-US" sz="12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ROUTING: LINK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Worked Example: Shortest-Path Tree from 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Gray lines are links (with cost). Amber arrows are the shortest-path tree Dijkstra builds from A. Each node shows its final cost from A.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463040" y="2606040"/>
            <a:ext cx="914" cy="1554480"/>
          </a:xfrm>
          <a:prstGeom prst="line">
            <a:avLst/>
          </a:prstGeom>
          <a:noFill/>
          <a:ln w="38100">
            <a:solidFill>
              <a:srgbClr val="FBE7D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19072" y="34930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463040" y="2606040"/>
            <a:ext cx="3474720" cy="914"/>
          </a:xfrm>
          <a:prstGeom prst="line">
            <a:avLst/>
          </a:prstGeom>
          <a:noFill/>
          <a:ln w="1587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0" y="23500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 flipH="1">
            <a:off x="1463040" y="2606040"/>
            <a:ext cx="3474720" cy="1554480"/>
          </a:xfrm>
          <a:prstGeom prst="line">
            <a:avLst/>
          </a:prstGeom>
          <a:noFill/>
          <a:ln w="38100">
            <a:solidFill>
              <a:srgbClr val="FBE7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0" y="34930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463040" y="4160520"/>
            <a:ext cx="3474720" cy="914"/>
          </a:xfrm>
          <a:prstGeom prst="line">
            <a:avLst/>
          </a:prstGeom>
          <a:noFill/>
          <a:ln w="1587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0" y="390448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937760" y="2606040"/>
            <a:ext cx="914" cy="1554480"/>
          </a:xfrm>
          <a:prstGeom prst="line">
            <a:avLst/>
          </a:prstGeom>
          <a:noFill/>
          <a:ln w="38100">
            <a:solidFill>
              <a:srgbClr val="FBE7D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93792" y="34930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937760" y="2606040"/>
            <a:ext cx="3474720" cy="914"/>
          </a:xfrm>
          <a:prstGeom prst="line">
            <a:avLst/>
          </a:prstGeom>
          <a:noFill/>
          <a:ln w="1587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23500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 flipH="1">
            <a:off x="4937760" y="2606040"/>
            <a:ext cx="3474720" cy="1554480"/>
          </a:xfrm>
          <a:prstGeom prst="line">
            <a:avLst/>
          </a:prstGeom>
          <a:noFill/>
          <a:ln w="38100">
            <a:solidFill>
              <a:srgbClr val="FBE7D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0" y="34930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937760" y="4160520"/>
            <a:ext cx="3474720" cy="914"/>
          </a:xfrm>
          <a:prstGeom prst="line">
            <a:avLst/>
          </a:prstGeom>
          <a:noFill/>
          <a:ln w="1587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75120" y="390448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412480" y="2606040"/>
            <a:ext cx="914" cy="1554480"/>
          </a:xfrm>
          <a:prstGeom prst="line">
            <a:avLst/>
          </a:prstGeom>
          <a:noFill/>
          <a:ln w="38100">
            <a:solidFill>
              <a:srgbClr val="FBE7D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68512" y="34930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1463040" y="2606040"/>
            <a:ext cx="914" cy="1554480"/>
          </a:xfrm>
          <a:prstGeom prst="line">
            <a:avLst/>
          </a:prstGeom>
          <a:noFill/>
          <a:ln w="3302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 flipV="1">
            <a:off x="1463040" y="2606040"/>
            <a:ext cx="3474720" cy="1554480"/>
          </a:xfrm>
          <a:prstGeom prst="line">
            <a:avLst/>
          </a:prstGeom>
          <a:noFill/>
          <a:ln w="3302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4937760" y="2606040"/>
            <a:ext cx="914" cy="1554480"/>
          </a:xfrm>
          <a:prstGeom prst="line">
            <a:avLst/>
          </a:prstGeom>
          <a:noFill/>
          <a:ln w="3302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 flipV="1">
            <a:off x="4937760" y="2606040"/>
            <a:ext cx="3474720" cy="1554480"/>
          </a:xfrm>
          <a:prstGeom prst="line">
            <a:avLst/>
          </a:prstGeom>
          <a:noFill/>
          <a:ln w="3302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8412480" y="2606040"/>
            <a:ext cx="914" cy="1554480"/>
          </a:xfrm>
          <a:prstGeom prst="line">
            <a:avLst/>
          </a:prstGeom>
          <a:noFill/>
          <a:ln w="3302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1179576" y="2322576"/>
            <a:ext cx="566928" cy="566928"/>
          </a:xfrm>
          <a:prstGeom prst="ellipse">
            <a:avLst/>
          </a:prstGeom>
          <a:solidFill>
            <a:srgbClr val="E2883A"/>
          </a:solidFill>
          <a:ln w="22225">
            <a:solidFill>
              <a:srgbClr val="B5651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79576" y="232257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654296" y="2322576"/>
            <a:ext cx="566928" cy="566928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654296" y="232257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129016" y="2322576"/>
            <a:ext cx="566928" cy="566928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129016" y="232257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1179576" y="3877056"/>
            <a:ext cx="566928" cy="566928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179576" y="387705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4654296" y="3877056"/>
            <a:ext cx="566928" cy="566928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654296" y="387705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8129016" y="3877056"/>
            <a:ext cx="566928" cy="566928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129016" y="387705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548640" y="580644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Tree edges: A–B(2), B–C(1), C–D(1), D–E(1), E–F(2)  —  A–C and B–D and D–F exist but aren’t on the shortest-path tree</a:t>
            </a:r>
            <a:endParaRPr 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ROUTING: LINK STATE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OSPF: Link State in Practice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5 — Routing: Link State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4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OSPF (Open Shortest Path First) — the link-state protocol actually deployed across the Internet’s interior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router runs Dijkstra locally, over the LSPs it has collected — OSPF calls them Link State Advertisements (LSAs)</a:t>
            </a:r>
            <a:endParaRPr lang="en-US" sz="140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what a real, large network needs on top of the math: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authentication, so a router can’t be tricked by a forged LSA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load-balancing across multiple equal-cost paths</a:t>
            </a:r>
            <a:endParaRPr lang="en-US" sz="1400" dirty="0"/>
          </a:p>
          <a:p>
            <a:pPr lvl="1"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hierarchical “areas”, to bound how far any one flood has to travel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5029200"/>
            <a:ext cx="11094415" cy="777240"/>
          </a:xfrm>
          <a:prstGeom prst="roundRect">
            <a:avLst>
              <a:gd name="adj" fmla="val 7059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5029200"/>
            <a:ext cx="106920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math is Dijkstra’s; everything else in OSPF exists to make flooding and computation survive a real, large, occasionally-hostile network.</a:t>
            </a:r>
            <a:endParaRPr lang="en-US" sz="13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 Hoc &amp; Mobile Networks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 when there is no fixed topology to route on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Ad Hoc &amp; Mobile Networks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&amp; MOBILE NETWORKS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Ad Hoc Routing Is Different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Ad Hoc &amp; Mobile Networks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routing algorithm so far assumed a topology that changes slowly, if ever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networks break that assumption — the routers themselves are mobile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288036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03972" y="3026664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0" descr="/home/claude/netdeck2/lib/icons/target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3700" y="3136392"/>
            <a:ext cx="237744" cy="23774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03504" y="3538728"/>
            <a:ext cx="245813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Military vehicles on a battlefield — no infrastructure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390824" y="288036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446156" y="3026664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5" name="Image 1" descr="/home/claude/netdeck2/lib/icons/compass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884" y="3136392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445688" y="3538728"/>
            <a:ext cx="245813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fleet of ships at sea — all moving, all the time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233008" y="288036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7288340" y="3026664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9" name="Image 2" descr="/home/claude/netdeck2/lib/icons/alert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067" y="3136392"/>
            <a:ext cx="237744" cy="2377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287872" y="3538728"/>
            <a:ext cx="245813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workers after an earthquake — infrastructure destroyed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9075191" y="2880360"/>
            <a:ext cx="2567864" cy="1737360"/>
          </a:xfrm>
          <a:prstGeom prst="roundRect">
            <a:avLst>
              <a:gd name="adj" fmla="val 3158"/>
            </a:avLst>
          </a:prstGeom>
          <a:solidFill>
            <a:srgbClr val="E3E9F2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10130523" y="3026664"/>
            <a:ext cx="457200" cy="4572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3" name="Image 3" descr="/home/claude/netdeck2/lib/icons/users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0251" y="3136392"/>
            <a:ext cx="237744" cy="23774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130055" y="3538728"/>
            <a:ext cx="245813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with laptops, gathered somewhere with no Wi-Fi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548640" y="5029200"/>
            <a:ext cx="11094415" cy="640080"/>
          </a:xfrm>
          <a:prstGeom prst="roundRect">
            <a:avLst>
              <a:gd name="adj" fmla="val 8571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749808" y="502920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5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Topology can change every few seconds — routing has to keep up with it.</a:t>
            </a:r>
            <a:endParaRPr lang="en-US" sz="13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&amp; MOBILE NETWORKS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Route Discovery: Broadcast Flooding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Ad Hoc &amp; Mobile Networks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fixed routes exist yet, so a source floods a ROUTE REQUEST outward, hop by hop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node hearing it for the first time rebroadcasts it further, remembering who it heard it from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it reaches the destination, a ROUTE REPLY traces back along that reverse path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 flipH="1" flipV="1">
            <a:off x="4175608" y="3657600"/>
            <a:ext cx="1920240" cy="1051560"/>
          </a:xfrm>
          <a:prstGeom prst="line">
            <a:avLst/>
          </a:prstGeom>
          <a:noFill/>
          <a:ln w="2794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 flipV="1">
            <a:off x="6095848" y="3657600"/>
            <a:ext cx="1920240" cy="1051560"/>
          </a:xfrm>
          <a:prstGeom prst="line">
            <a:avLst/>
          </a:prstGeom>
          <a:noFill/>
          <a:ln w="27940">
            <a:solidFill>
              <a:srgbClr val="B5651D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 flipH="1">
            <a:off x="2804008" y="3657600"/>
            <a:ext cx="1371600" cy="1371600"/>
          </a:xfrm>
          <a:prstGeom prst="line">
            <a:avLst/>
          </a:prstGeom>
          <a:noFill/>
          <a:ln w="22860">
            <a:solidFill>
              <a:srgbClr val="2E6FA7"/>
            </a:solidFill>
            <a:prstDash val="dash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 flipV="1">
            <a:off x="4175608" y="3017520"/>
            <a:ext cx="1920240" cy="640080"/>
          </a:xfrm>
          <a:prstGeom prst="line">
            <a:avLst/>
          </a:prstGeom>
          <a:noFill/>
          <a:ln w="22860">
            <a:solidFill>
              <a:srgbClr val="2E6FA7"/>
            </a:solidFill>
            <a:prstDash val="dash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8016088" y="3657600"/>
            <a:ext cx="1371600" cy="1371600"/>
          </a:xfrm>
          <a:prstGeom prst="line">
            <a:avLst/>
          </a:prstGeom>
          <a:noFill/>
          <a:ln w="22860">
            <a:solidFill>
              <a:srgbClr val="2E6FA7"/>
            </a:solidFill>
            <a:prstDash val="dash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 flipH="1">
            <a:off x="2804008" y="4709160"/>
            <a:ext cx="3291840" cy="320040"/>
          </a:xfrm>
          <a:prstGeom prst="line">
            <a:avLst/>
          </a:prstGeom>
          <a:noFill/>
          <a:ln w="9525">
            <a:solidFill>
              <a:srgbClr val="5B6B7F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5821528" y="4434840"/>
            <a:ext cx="548640" cy="548640"/>
          </a:xfrm>
          <a:prstGeom prst="ellipse">
            <a:avLst/>
          </a:prstGeom>
          <a:solidFill>
            <a:srgbClr val="E2883A"/>
          </a:solidFill>
          <a:ln w="22225">
            <a:solidFill>
              <a:srgbClr val="B5651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21528" y="4434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924148" y="3406140"/>
            <a:ext cx="502920" cy="502920"/>
          </a:xfrm>
          <a:prstGeom prst="ellipse">
            <a:avLst/>
          </a:prstGeom>
          <a:solidFill>
            <a:srgbClr val="FBE7D3"/>
          </a:solidFill>
          <a:ln w="22225">
            <a:solidFill>
              <a:srgbClr val="B5651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24148" y="34061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764628" y="3406140"/>
            <a:ext cx="502920" cy="502920"/>
          </a:xfrm>
          <a:prstGeom prst="ellipse">
            <a:avLst/>
          </a:prstGeom>
          <a:solidFill>
            <a:srgbClr val="FBE7D3"/>
          </a:solidFill>
          <a:ln w="22225">
            <a:solidFill>
              <a:srgbClr val="B5651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64628" y="34061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575408" y="4800600"/>
            <a:ext cx="457200" cy="457200"/>
          </a:xfrm>
          <a:prstGeom prst="ellipse">
            <a:avLst/>
          </a:prstGeom>
          <a:solidFill>
            <a:srgbClr val="DCE7F3"/>
          </a:solidFill>
          <a:ln w="22225">
            <a:solidFill>
              <a:srgbClr val="2E6FA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575408" y="4800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867248" y="2788920"/>
            <a:ext cx="457200" cy="457200"/>
          </a:xfrm>
          <a:prstGeom prst="ellipse">
            <a:avLst/>
          </a:prstGeom>
          <a:solidFill>
            <a:srgbClr val="DCE7F3"/>
          </a:solidFill>
          <a:ln w="22225">
            <a:solidFill>
              <a:srgbClr val="2E6FA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67248" y="2788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159088" y="4800600"/>
            <a:ext cx="457200" cy="457200"/>
          </a:xfrm>
          <a:prstGeom prst="ellipse">
            <a:avLst/>
          </a:prstGeom>
          <a:solidFill>
            <a:srgbClr val="DCE7F3"/>
          </a:solidFill>
          <a:ln w="22225">
            <a:solidFill>
              <a:srgbClr val="2E6FA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59088" y="4800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267048" y="402336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hop 1: A’s broadcast reaches B, D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352648" y="249631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hop 2: B, D rebroadcast — reaches C, F, G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1340968" y="53492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 arrow — a reverse route a REPLY could retrace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&amp; MOBILE NETWORKS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Route Maintenance: When a Node Fails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6 — Ad Hoc &amp; Mobile Networks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nodes fail or move out of range constantly — routes must be repaired, not just discovered once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an intermediate node drops out, every route that passed through it breaks</a:t>
            </a:r>
            <a:endParaRPr lang="en-US" sz="130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former neighbors detect the break and send a route error back toward whoever was using that route — which then re-runs discovery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097280" y="4892040"/>
            <a:ext cx="1645920" cy="914"/>
          </a:xfrm>
          <a:prstGeom prst="line">
            <a:avLst/>
          </a:prstGeom>
          <a:noFill/>
          <a:ln w="25400">
            <a:solidFill>
              <a:srgbClr val="5B7FA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flipH="1">
            <a:off x="2743200" y="4343400"/>
            <a:ext cx="1828800" cy="548640"/>
          </a:xfrm>
          <a:prstGeom prst="line">
            <a:avLst/>
          </a:prstGeom>
          <a:noFill/>
          <a:ln w="25400">
            <a:solidFill>
              <a:srgbClr val="5B7FA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68680" y="4663440"/>
            <a:ext cx="457200" cy="457200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4663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514600" y="4663440"/>
            <a:ext cx="457200" cy="457200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14600" y="4663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343400" y="4114800"/>
            <a:ext cx="457200" cy="457200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43400" y="4114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539496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(a) Before — D routes to E via G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918808" y="4892040"/>
            <a:ext cx="1645920" cy="914"/>
          </a:xfrm>
          <a:prstGeom prst="line">
            <a:avLst/>
          </a:prstGeom>
          <a:noFill/>
          <a:ln w="19050">
            <a:solidFill>
              <a:srgbClr val="C24B4B"/>
            </a:solidFill>
            <a:prstDash val="dash"/>
          </a:ln>
        </p:spPr>
      </p:sp>
      <p:sp>
        <p:nvSpPr>
          <p:cNvPr id="19" name="Shape 17"/>
          <p:cNvSpPr/>
          <p:nvPr/>
        </p:nvSpPr>
        <p:spPr>
          <a:xfrm flipH="1">
            <a:off x="8564728" y="4343400"/>
            <a:ext cx="1828800" cy="548640"/>
          </a:xfrm>
          <a:prstGeom prst="line">
            <a:avLst/>
          </a:prstGeom>
          <a:noFill/>
          <a:ln w="19050">
            <a:solidFill>
              <a:srgbClr val="C24B4B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 flipH="1">
            <a:off x="6918808" y="3977640"/>
            <a:ext cx="1645920" cy="914400"/>
          </a:xfrm>
          <a:prstGeom prst="line">
            <a:avLst/>
          </a:prstGeom>
          <a:noFill/>
          <a:ln w="27940">
            <a:solidFill>
              <a:srgbClr val="2E8B6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564728" y="3977640"/>
            <a:ext cx="1828800" cy="365760"/>
          </a:xfrm>
          <a:prstGeom prst="line">
            <a:avLst/>
          </a:prstGeom>
          <a:noFill/>
          <a:ln w="27940">
            <a:solidFill>
              <a:srgbClr val="2E8B6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690208" y="4663440"/>
            <a:ext cx="457200" cy="457200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90208" y="4663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336128" y="4663440"/>
            <a:ext cx="457200" cy="457200"/>
          </a:xfrm>
          <a:prstGeom prst="ellipse">
            <a:avLst/>
          </a:prstGeom>
          <a:solidFill>
            <a:srgbClr val="F6DEDE"/>
          </a:solidFill>
          <a:ln w="22225">
            <a:solidFill>
              <a:srgbClr val="C24B4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6128" y="4663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C24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36128" y="3749040"/>
            <a:ext cx="457200" cy="457200"/>
          </a:xfrm>
          <a:prstGeom prst="ellipse">
            <a:avLst/>
          </a:prstGeom>
          <a:solidFill>
            <a:srgbClr val="DCEEE6"/>
          </a:solidFill>
          <a:ln w="22225">
            <a:solidFill>
              <a:srgbClr val="2E8B6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36128" y="3749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0164928" y="4114800"/>
            <a:ext cx="457200" cy="457200"/>
          </a:xfrm>
          <a:prstGeom prst="ellipse">
            <a:avLst/>
          </a:prstGeom>
          <a:solidFill>
            <a:srgbClr val="E3E9F2"/>
          </a:solidFill>
          <a:ln w="22225">
            <a:solidFill>
              <a:srgbClr val="5B7FA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164928" y="4114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370168" y="539496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(b) After — G fails, D reroutes via F</a:t>
            </a:r>
            <a:endParaRPr lang="en-US" sz="11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Protocols We Covered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Summary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48640" y="1828800"/>
            <a:ext cx="1965960" cy="475488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6656" y="1828800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514600" y="1828800"/>
            <a:ext cx="3931920" cy="475488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42616" y="1828800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It Solves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828800"/>
            <a:ext cx="5193792" cy="475488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74536" y="1828800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2304288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6656" y="2304288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514600" y="2304288"/>
            <a:ext cx="39319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42616" y="2304288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packets across heterogeneous networks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446520" y="2304288"/>
            <a:ext cx="5193792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74536" y="2304288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Connectionless, best-effort, hierarchical addressing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48640" y="2779776"/>
            <a:ext cx="196596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76656" y="2779776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Fragmentation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2514600" y="2779776"/>
            <a:ext cx="393192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642616" y="2779776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datagram is bigger than the next link’s MTU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446520" y="2779776"/>
            <a:ext cx="5193792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74536" y="2779776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Router splits it; only the destination reassembles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48640" y="3255264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6656" y="3255264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CIDR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2514600" y="3255264"/>
            <a:ext cx="39319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642616" y="3255264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exhaustion &amp; routing-table growth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446520" y="3255264"/>
            <a:ext cx="5193792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74536" y="3255264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Variable-length prefixes + longest-prefix-match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48640" y="3730752"/>
            <a:ext cx="196596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76656" y="3730752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ARP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2514600" y="3730752"/>
            <a:ext cx="393192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642616" y="3730752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an IP address to a physical (MAC) address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6446520" y="3730752"/>
            <a:ext cx="5193792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574536" y="3730752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Broadcast a request, cache the reply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548640" y="4206240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76656" y="4206240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DHCP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2514600" y="4206240"/>
            <a:ext cx="39319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642616" y="4206240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host configuration doesn’t scale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6446520" y="4206240"/>
            <a:ext cx="5193792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574536" y="4206240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leases out full configuration automatically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548640" y="4681728"/>
            <a:ext cx="196596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76656" y="4681728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ICMP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2514600" y="4681728"/>
            <a:ext cx="393192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2642616" y="4681728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network needs to report a problem</a:t>
            </a:r>
            <a:endParaRPr lang="en-US" sz="1150" dirty="0"/>
          </a:p>
        </p:txBody>
      </p:sp>
      <p:sp>
        <p:nvSpPr>
          <p:cNvPr id="48" name="Shape 46"/>
          <p:cNvSpPr/>
          <p:nvPr/>
        </p:nvSpPr>
        <p:spPr>
          <a:xfrm>
            <a:off x="6446520" y="4681728"/>
            <a:ext cx="5193792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574536" y="4681728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Best-effort error messages sent back to the source</a:t>
            </a:r>
            <a:endParaRPr lang="en-US" sz="1150" dirty="0"/>
          </a:p>
        </p:txBody>
      </p:sp>
      <p:sp>
        <p:nvSpPr>
          <p:cNvPr id="50" name="Shape 48"/>
          <p:cNvSpPr/>
          <p:nvPr/>
        </p:nvSpPr>
        <p:spPr>
          <a:xfrm>
            <a:off x="548640" y="5157216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76656" y="5157216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 State / OSPF</a:t>
            </a:r>
            <a:endParaRPr lang="en-US" sz="1150" dirty="0"/>
          </a:p>
        </p:txBody>
      </p:sp>
      <p:sp>
        <p:nvSpPr>
          <p:cNvPr id="52" name="Shape 50"/>
          <p:cNvSpPr/>
          <p:nvPr/>
        </p:nvSpPr>
        <p:spPr>
          <a:xfrm>
            <a:off x="2514600" y="5157216"/>
            <a:ext cx="393192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2642616" y="5157216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correct, loop-free forwarding tables</a:t>
            </a:r>
            <a:endParaRPr lang="en-US" sz="1150" dirty="0"/>
          </a:p>
        </p:txBody>
      </p:sp>
      <p:sp>
        <p:nvSpPr>
          <p:cNvPr id="54" name="Shape 52"/>
          <p:cNvSpPr/>
          <p:nvPr/>
        </p:nvSpPr>
        <p:spPr>
          <a:xfrm>
            <a:off x="6446520" y="5157216"/>
            <a:ext cx="5193792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574536" y="5157216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Flood link info, then run Dijkstra locally</a:t>
            </a:r>
            <a:endParaRPr lang="en-US" sz="1150" dirty="0"/>
          </a:p>
        </p:txBody>
      </p:sp>
      <p:sp>
        <p:nvSpPr>
          <p:cNvPr id="56" name="Shape 54"/>
          <p:cNvSpPr/>
          <p:nvPr/>
        </p:nvSpPr>
        <p:spPr>
          <a:xfrm>
            <a:off x="548640" y="5632704"/>
            <a:ext cx="196596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76656" y="5632704"/>
            <a:ext cx="1709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Routing</a:t>
            </a:r>
            <a:endParaRPr lang="en-US" sz="1150" dirty="0"/>
          </a:p>
        </p:txBody>
      </p:sp>
      <p:sp>
        <p:nvSpPr>
          <p:cNvPr id="58" name="Shape 56"/>
          <p:cNvSpPr/>
          <p:nvPr/>
        </p:nvSpPr>
        <p:spPr>
          <a:xfrm>
            <a:off x="2514600" y="5632704"/>
            <a:ext cx="3931920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642616" y="5632704"/>
            <a:ext cx="3675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fixed infrastructure, topology keeps changing</a:t>
            </a:r>
            <a:endParaRPr lang="en-US" sz="1150" dirty="0"/>
          </a:p>
        </p:txBody>
      </p:sp>
      <p:sp>
        <p:nvSpPr>
          <p:cNvPr id="60" name="Shape 58"/>
          <p:cNvSpPr/>
          <p:nvPr/>
        </p:nvSpPr>
        <p:spPr>
          <a:xfrm>
            <a:off x="6446520" y="5632704"/>
            <a:ext cx="5193792" cy="475488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6574536" y="5632704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 routes on demand; repair them on failure</a:t>
            </a:r>
            <a:endParaRPr lang="en-US" sz="11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86868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0140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35640" y="1965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567160" y="777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09960" y="24231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556748" y="909828"/>
            <a:ext cx="685800" cy="50292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876788" y="1412748"/>
            <a:ext cx="365760" cy="59436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876788" y="818388"/>
            <a:ext cx="731520" cy="118872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51108" y="818388"/>
            <a:ext cx="457200" cy="164592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50292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5 · PART II · CLOSING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777240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Recurring Themes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548640" y="1600200"/>
            <a:ext cx="95399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Best-Effort, Pushed to the Edges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48640" y="1938528"/>
            <a:ext cx="95399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IP’s entire design is a bet: “best-effort in the middle, let the edges fix it” beats “guarantee everything in the middle.” Transport Layer made the same bet one layer up.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2587752"/>
            <a:ext cx="95399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Hierarchy Tames Scale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548640" y="2926080"/>
            <a:ext cx="95399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Classful addressing, subnetting, and CIDR are all the same move: add another layer of hierarchy so a router only has to remember summaries, not every host.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48640" y="3575304"/>
            <a:ext cx="953993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Knowledge, Global Behavior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48640" y="3913632"/>
            <a:ext cx="95399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Link-state routers flood only what they see directly, yet every one of them computes the same global shortest-path map — order emerging from purely local information.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581144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70916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this required a single change to the applications running on top — the network layer’s job is to make heterogeneous links disappear.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— CHAPTER 6: THE DATA LINK LAYER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Closing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INTERNETWORKING WITH 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IP Does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Internetworking with IP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= Internet Protocol —</a:t>
            </a:r>
            <a:endParaRPr lang="en-US" sz="13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key tool for building scalable, heterogeneous internetworks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on every node in the collection — host and router alike</a:t>
            </a:r>
            <a:endParaRPr lang="en-US" sz="13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Defines the common infrastructure that lets networks built from different technologies function as one logical internetwork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3429000"/>
            <a:ext cx="1554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48640" y="4041648"/>
            <a:ext cx="1554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48640" y="5266944"/>
            <a:ext cx="1554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b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 LAYERS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668116" y="3849624"/>
            <a:ext cx="2427732" cy="192024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286604" y="3849624"/>
            <a:ext cx="809244" cy="192024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 flipH="1">
            <a:off x="6095848" y="3849624"/>
            <a:ext cx="809244" cy="192024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flipH="1">
            <a:off x="6095848" y="3849624"/>
            <a:ext cx="2427732" cy="192024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975708" y="4462272"/>
            <a:ext cx="1120140" cy="164592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 flipH="1">
            <a:off x="6095848" y="4462272"/>
            <a:ext cx="1120140" cy="164592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flipH="1">
            <a:off x="3668116" y="5138928"/>
            <a:ext cx="2427732" cy="128016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 flipH="1">
            <a:off x="5286604" y="5138928"/>
            <a:ext cx="809244" cy="128016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95848" y="5138928"/>
            <a:ext cx="809244" cy="128016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095848" y="5138928"/>
            <a:ext cx="2427732" cy="128016"/>
          </a:xfrm>
          <a:prstGeom prst="line">
            <a:avLst/>
          </a:prstGeom>
          <a:noFill/>
          <a:ln w="12700">
            <a:solidFill>
              <a:srgbClr val="E1E6E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959456" y="342900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959456" y="3429000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77944" y="342900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7944" y="3429000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FTP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196432" y="342900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96432" y="3429000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7814920" y="342900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14920" y="3429000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SMTP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015588" y="4041648"/>
            <a:ext cx="1920240" cy="420624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015588" y="4041648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255868" y="4041648"/>
            <a:ext cx="1920240" cy="420624"/>
          </a:xfrm>
          <a:prstGeom prst="roundRect">
            <a:avLst>
              <a:gd name="adj" fmla="val 50000"/>
            </a:avLst>
          </a:prstGeom>
          <a:solidFill>
            <a:srgbClr val="DCE7F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55868" y="4041648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2959456" y="5266944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FBE7D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959456" y="5266944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Ethernet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577944" y="5266944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FBE7D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7944" y="5266944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Wi-Fi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6196432" y="5266944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FBE7D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196432" y="5266944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PPP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7814920" y="5266944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FBE7D3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814920" y="5266944"/>
            <a:ext cx="1417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 / FDDI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4084168" y="4626864"/>
            <a:ext cx="4023360" cy="512064"/>
          </a:xfrm>
          <a:prstGeom prst="roundRect">
            <a:avLst>
              <a:gd name="adj" fmla="val 50000"/>
            </a:avLst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084168" y="4626864"/>
            <a:ext cx="4023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2986888" y="5797296"/>
            <a:ext cx="6217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narrow waist — one common layer every network and every application agrees on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INTERNETWORKING WITH 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IP Service Model: Connectionless &amp; Best-Effort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Internetworking with IP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IP’s two jobs — a delivery model, and a way to name everyone on the internetwork.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1773936"/>
            <a:ext cx="5318608" cy="4160520"/>
          </a:xfrm>
          <a:prstGeom prst="roundRect">
            <a:avLst>
              <a:gd name="adj" fmla="val 1319"/>
            </a:avLst>
          </a:prstGeom>
          <a:solidFill>
            <a:srgbClr val="DCE7F3"/>
          </a:solidFill>
          <a:ln w="12700">
            <a:solidFill>
              <a:srgbClr val="DCE7F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1956816"/>
            <a:ext cx="48614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Packet Delivery Model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77240" y="2368296"/>
            <a:ext cx="4861408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Connectionless — every datagram is routed independently, using only the address in its own header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600"/>
              </a:spcAft>
              <a:buSzPct val="100000"/>
              <a:buChar char="–"/>
            </a:pPr>
            <a:r>
              <a:rPr lang="en-US" sz="12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Best-effort (unreliable) — IP promises only to try: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packets can be lost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packets can be delivered out of order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copies can be delivered</a:t>
            </a:r>
            <a:endParaRPr lang="en-US" sz="1250" dirty="0"/>
          </a:p>
          <a:p>
            <a:pPr lvl="1" indent="0" marL="0">
              <a:lnSpc>
                <a:spcPct val="128000"/>
              </a:lnSpc>
              <a:spcAft>
                <a:spcPts val="600"/>
              </a:spcAft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packets can be delayed a long time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324448" y="1773936"/>
            <a:ext cx="5318608" cy="4160520"/>
          </a:xfrm>
          <a:prstGeom prst="roundRect">
            <a:avLst>
              <a:gd name="adj" fmla="val 1319"/>
            </a:avLst>
          </a:prstGeom>
          <a:solidFill>
            <a:srgbClr val="FBE7D3"/>
          </a:solidFill>
          <a:ln w="12700">
            <a:solidFill>
              <a:srgbClr val="FBE7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53048" y="1956816"/>
            <a:ext cx="48614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B56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Addressing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553048" y="2368296"/>
            <a:ext cx="4861408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uniform scheme to identify every host on the internetwork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address is globally unique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Addresses are hierarchical — a network part, then a host part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10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hierarchy is what makes forwarding tables small — the subject of the next section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INTERNETWORKING WITH 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 Bet: Why Best-Effort?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Internetworking with IP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5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Reliability, ordering, flow control — IP deliberately leaves all of it out</a:t>
            </a:r>
            <a:endParaRPr lang="en-US" sz="15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5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That’s not a limitation. It’s a design choice: push complexity to the edges, keep the network’s core simple and fast</a:t>
            </a:r>
            <a:endParaRPr lang="en-US" sz="15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5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router just needs to get a packet one hop closer — it doesn’t remember it, doesn’t guarantee it, doesn’t wait for it</a:t>
            </a:r>
            <a:endParaRPr lang="en-US" sz="1500" dirty="0"/>
          </a:p>
          <a:p>
            <a:pPr marL="342900" indent="-342900">
              <a:lnSpc>
                <a:spcPct val="128000"/>
              </a:lnSpc>
              <a:spcAft>
                <a:spcPts val="1400"/>
              </a:spcAft>
              <a:buSzPct val="100000"/>
              <a:buChar char="–"/>
            </a:pPr>
            <a:r>
              <a:rPr lang="en-US" sz="15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endpoints — not the network — decide whether they need reliability, and build it themselves if they do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4617720"/>
            <a:ext cx="11094415" cy="1234440"/>
          </a:xfrm>
          <a:prstGeom prst="roundRect">
            <a:avLst>
              <a:gd name="adj" fmla="val 4444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0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same bet the Transport Layer makes explicit one layer up: UDP keeps IP’s best-effort model exactly as-is; TCP builds reliability, ordering, and flow control on top of it — at the edges, never inside the network.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INTERNETWORKING WITH 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IP Datagram: Header at a Glance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— Internetworking with IP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Thirteen fields, but they fall into four jobs — grouped here by what they’re actually for.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1956816"/>
            <a:ext cx="1737360" cy="512064"/>
          </a:xfrm>
          <a:prstGeom prst="roundRect">
            <a:avLst>
              <a:gd name="adj" fmla="val 50000"/>
            </a:avLst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956816"/>
            <a:ext cx="173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468880" y="1956816"/>
            <a:ext cx="141732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68880" y="1956816"/>
            <a:ext cx="1417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(4b)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014216" y="1956816"/>
            <a:ext cx="141732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14216" y="1956816"/>
            <a:ext cx="1417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HLen (4b)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559552" y="1956816"/>
            <a:ext cx="146304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559552" y="1956816"/>
            <a:ext cx="1463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TOS (8b)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150608" y="1956816"/>
            <a:ext cx="210312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50608" y="1956816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Length (16b)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48640" y="2615184"/>
            <a:ext cx="1737360" cy="512064"/>
          </a:xfrm>
          <a:prstGeom prst="roundRect">
            <a:avLst>
              <a:gd name="adj" fmla="val 50000"/>
            </a:avLst>
          </a:prstGeom>
          <a:solidFill>
            <a:srgbClr val="B5651D"/>
          </a:solidFill>
          <a:ln w="12700">
            <a:solidFill>
              <a:srgbClr val="B5651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2615184"/>
            <a:ext cx="173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FRAGMENTATION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468880" y="2615184"/>
            <a:ext cx="219456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468880" y="2615184"/>
            <a:ext cx="2194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(16b)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791456" y="2615184"/>
            <a:ext cx="137160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91456" y="2615184"/>
            <a:ext cx="1371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(3b)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91072" y="2615184"/>
            <a:ext cx="246888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91072" y="2615184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 Offset (13b)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48640" y="3273552"/>
            <a:ext cx="1737360" cy="512064"/>
          </a:xfrm>
          <a:prstGeom prst="roundRect">
            <a:avLst>
              <a:gd name="adj" fmla="val 50000"/>
            </a:avLst>
          </a:prstGeom>
          <a:solidFill>
            <a:srgbClr val="2E6FA7"/>
          </a:solidFill>
          <a:ln w="12700">
            <a:solidFill>
              <a:srgbClr val="2E6FA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3273552"/>
            <a:ext cx="173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2468880" y="3273552"/>
            <a:ext cx="128016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468880" y="3273552"/>
            <a:ext cx="1280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TTL (8b)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877056" y="3273552"/>
            <a:ext cx="155448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77056" y="3273552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 (8b)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559552" y="3273552"/>
            <a:ext cx="246888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559552" y="3273552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 Checksum (16b)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48640" y="3931920"/>
            <a:ext cx="1737360" cy="512064"/>
          </a:xfrm>
          <a:prstGeom prst="roundRect">
            <a:avLst>
              <a:gd name="adj" fmla="val 50000"/>
            </a:avLst>
          </a:prstGeom>
          <a:solidFill>
            <a:srgbClr val="5B7FA6"/>
          </a:solidFill>
          <a:ln w="12700">
            <a:solidFill>
              <a:srgbClr val="5B7FA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48640" y="3931920"/>
            <a:ext cx="173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2468880" y="3931920"/>
            <a:ext cx="283464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468880" y="3931920"/>
            <a:ext cx="28346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Address (32b)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5431536" y="3931920"/>
            <a:ext cx="3108960" cy="512064"/>
          </a:xfrm>
          <a:prstGeom prst="roundRect">
            <a:avLst>
              <a:gd name="adj" fmla="val 50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431536" y="3931920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 Address (32b)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48640" y="4700016"/>
            <a:ext cx="1109441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4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 is IP’s demux key — 6 routes the payload up to TCP, 17 to UDP</a:t>
            </a:r>
            <a:endParaRPr lang="en-US" sz="1250" dirty="0"/>
          </a:p>
          <a:p>
            <a:pPr marL="342900" indent="-342900">
              <a:lnSpc>
                <a:spcPct val="128000"/>
              </a:lnSpc>
              <a:spcAft>
                <a:spcPts val="400"/>
              </a:spcAft>
              <a:buSzPct val="100000"/>
              <a:buChar char="–"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TTL is decremented at every hop; the datagram is discarded when it reaches 0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8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9144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137160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4" name="Shape 2"/>
          <p:cNvSpPr/>
          <p:nvPr/>
        </p:nvSpPr>
        <p:spPr>
          <a:xfrm>
            <a:off x="10881360" y="19202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5" name="Shape 3"/>
          <p:cNvSpPr/>
          <p:nvPr/>
        </p:nvSpPr>
        <p:spPr>
          <a:xfrm>
            <a:off x="11612880" y="82296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0" y="2377440"/>
            <a:ext cx="82296" cy="82296"/>
          </a:xfrm>
          <a:prstGeom prst="ellipse">
            <a:avLst/>
          </a:prstGeom>
          <a:solidFill>
            <a:srgbClr val="E2883A"/>
          </a:solidFill>
          <a:ln/>
        </p:spPr>
      </p:sp>
      <p:sp>
        <p:nvSpPr>
          <p:cNvPr id="7" name="Shape 5"/>
          <p:cNvSpPr/>
          <p:nvPr/>
        </p:nvSpPr>
        <p:spPr>
          <a:xfrm>
            <a:off x="10648188" y="955548"/>
            <a:ext cx="640080" cy="45720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22508" y="1412748"/>
            <a:ext cx="365760" cy="54864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22508" y="864108"/>
            <a:ext cx="731520" cy="10972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96828" y="864108"/>
            <a:ext cx="457200" cy="1554480"/>
          </a:xfrm>
          <a:prstGeom prst="line">
            <a:avLst/>
          </a:prstGeom>
          <a:noFill/>
          <a:ln w="12700">
            <a:solidFill>
              <a:srgbClr val="3A4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4884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A3B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548640" y="3246120"/>
            <a:ext cx="92656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Fragmentation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548640" y="4041648"/>
            <a:ext cx="8808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9FB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datagram is too big for the next link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108960"/>
            <a:ext cx="502920" cy="0"/>
          </a:xfrm>
          <a:prstGeom prst="line">
            <a:avLst/>
          </a:prstGeom>
          <a:noFill/>
          <a:ln w="31750">
            <a:solidFill>
              <a:srgbClr val="E2883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3A4A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Fragmentation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F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8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Fragmentation Happens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1E6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473952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— Fragmentation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8716975" y="6473952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&amp; Routing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1002975" y="6473952"/>
            <a:ext cx="640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48640" y="1453896"/>
            <a:ext cx="1109441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b="1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network technology imposes a Maximum Transmission Unit (MTU) —</a:t>
            </a:r>
            <a:endParaRPr lang="en-US" sz="1450" dirty="0"/>
          </a:p>
          <a:p>
            <a:pPr lvl="1" indent="0" marL="0">
              <a:lnSpc>
                <a:spcPct val="128000"/>
              </a:lnSpc>
              <a:spcAft>
                <a:spcPts val="800"/>
              </a:spcAft>
              <a:buNone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largest frame that link can carry in one piece</a:t>
            </a:r>
            <a:endParaRPr lang="en-US" sz="1450" dirty="0"/>
          </a:p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–"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technologies, very different limits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2880360"/>
            <a:ext cx="2926080" cy="45720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6656" y="2880360"/>
            <a:ext cx="26700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474720" y="2880360"/>
            <a:ext cx="2194560" cy="457200"/>
          </a:xfrm>
          <a:prstGeom prst="rect">
            <a:avLst/>
          </a:prstGeom>
          <a:solidFill>
            <a:srgbClr val="16233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02736" y="2880360"/>
            <a:ext cx="1938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MTU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337560"/>
            <a:ext cx="292608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76656" y="3337560"/>
            <a:ext cx="26700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Ethernet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474720" y="3337560"/>
            <a:ext cx="21945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02736" y="3337560"/>
            <a:ext cx="1938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1500 bytes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794760"/>
            <a:ext cx="292608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" y="3794760"/>
            <a:ext cx="26700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FDDI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3474720" y="3794760"/>
            <a:ext cx="219456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02736" y="3794760"/>
            <a:ext cx="1938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4500 bytes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4251960"/>
            <a:ext cx="292608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6656" y="4251960"/>
            <a:ext cx="26700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802.11 Wi-Fi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3474720" y="4251960"/>
            <a:ext cx="21945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02736" y="4251960"/>
            <a:ext cx="1938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~2300 bytes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48640" y="4709160"/>
            <a:ext cx="292608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6656" y="4709160"/>
            <a:ext cx="26700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PPP link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3474720" y="4709160"/>
            <a:ext cx="2194560" cy="457200"/>
          </a:xfrm>
          <a:prstGeom prst="rect">
            <a:avLst/>
          </a:prstGeom>
          <a:solidFill>
            <a:srgbClr val="F1F4F9"/>
          </a:solidFill>
          <a:ln w="9525">
            <a:solidFill>
              <a:srgbClr val="E1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02736" y="4709160"/>
            <a:ext cx="193852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~500 bytes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548640" y="5349240"/>
            <a:ext cx="11094415" cy="685800"/>
          </a:xfrm>
          <a:prstGeom prst="roundRect">
            <a:avLst>
              <a:gd name="adj" fmla="val 8000"/>
            </a:avLst>
          </a:prstGeom>
          <a:solidFill>
            <a:srgbClr val="F1F4F9"/>
          </a:solidFill>
          <a:ln w="12700">
            <a:solidFill>
              <a:srgbClr val="E1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" y="5349240"/>
            <a:ext cx="10692079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50" b="1" i="1" dirty="0">
                <a:solidFill>
                  <a:srgbClr val="2E6F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router forwarding onto a smaller-MTU network has exactly one option: split the datagram into fragments.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Internet Protocol &amp; Routing — Computer Networks</dc:title>
  <dc:subject>PptxGenJS Presentation</dc:subject>
  <dc:creator>Computer Networks</dc:creator>
  <cp:lastModifiedBy>Computer Networks</cp:lastModifiedBy>
  <cp:revision>1</cp:revision>
  <dcterms:created xsi:type="dcterms:W3CDTF">2026-08-31T18:48:03Z</dcterms:created>
  <dcterms:modified xsi:type="dcterms:W3CDTF">2026-08-31T18:48:03Z</dcterms:modified>
</cp:coreProperties>
</file>