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2.png"/><Relationship Id="rId5" Type="http://schemas.openxmlformats.org/officeDocument/2006/relationships/image" Target="../media/image-4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H="1">
            <a:off x="9281160" y="566928"/>
            <a:ext cx="914400" cy="210312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95560" y="566928"/>
            <a:ext cx="1005840" cy="393192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281160" y="777240"/>
            <a:ext cx="365760" cy="82296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95560" y="566928"/>
            <a:ext cx="548640" cy="1216152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201400" y="960120"/>
            <a:ext cx="274320" cy="137160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flipH="1">
            <a:off x="9189720" y="1600200"/>
            <a:ext cx="457200" cy="73152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1600200"/>
            <a:ext cx="1097280" cy="18288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44200" y="1783080"/>
            <a:ext cx="731520" cy="54864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10287000" y="1783080"/>
            <a:ext cx="457200" cy="82296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89720" y="2331720"/>
            <a:ext cx="1097280" cy="274320"/>
          </a:xfrm>
          <a:prstGeom prst="line">
            <a:avLst/>
          </a:prstGeom>
          <a:noFill/>
          <a:ln w="12700">
            <a:solidFill>
              <a:srgbClr val="2C3D6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230868" y="726948"/>
            <a:ext cx="100584" cy="100584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3" name="Shape 11"/>
          <p:cNvSpPr/>
          <p:nvPr/>
        </p:nvSpPr>
        <p:spPr>
          <a:xfrm>
            <a:off x="10158984" y="530352"/>
            <a:ext cx="73152" cy="73152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4" name="Shape 12"/>
          <p:cNvSpPr/>
          <p:nvPr/>
        </p:nvSpPr>
        <p:spPr>
          <a:xfrm>
            <a:off x="11141964" y="900684"/>
            <a:ext cx="118872" cy="118872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5" name="Shape 13"/>
          <p:cNvSpPr/>
          <p:nvPr/>
        </p:nvSpPr>
        <p:spPr>
          <a:xfrm>
            <a:off x="9605772" y="1559052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6" name="Shape 14"/>
          <p:cNvSpPr/>
          <p:nvPr/>
        </p:nvSpPr>
        <p:spPr>
          <a:xfrm>
            <a:off x="10693908" y="1732788"/>
            <a:ext cx="100584" cy="100584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7" name="Shape 15"/>
          <p:cNvSpPr/>
          <p:nvPr/>
        </p:nvSpPr>
        <p:spPr>
          <a:xfrm>
            <a:off x="11439144" y="2295144"/>
            <a:ext cx="73152" cy="73152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8" name="Shape 16"/>
          <p:cNvSpPr/>
          <p:nvPr/>
        </p:nvSpPr>
        <p:spPr>
          <a:xfrm>
            <a:off x="9157716" y="2299716"/>
            <a:ext cx="64008" cy="64008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9" name="Shape 17"/>
          <p:cNvSpPr/>
          <p:nvPr/>
        </p:nvSpPr>
        <p:spPr>
          <a:xfrm>
            <a:off x="10241280" y="2560320"/>
            <a:ext cx="91440" cy="91440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1417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NETWORKS  ·  CHAPTER 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8640" y="182880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 Data</a:t>
            </a:r>
            <a:endParaRPr lang="en-US" sz="5200" dirty="0"/>
          </a:p>
        </p:txBody>
      </p:sp>
      <p:sp>
        <p:nvSpPr>
          <p:cNvPr id="22" name="Shape 20"/>
          <p:cNvSpPr/>
          <p:nvPr/>
        </p:nvSpPr>
        <p:spPr>
          <a:xfrm>
            <a:off x="548640" y="3108960"/>
            <a:ext cx="54864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33756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application data becomes bytes on the wire, and back again — presentation formatting, multimedia compression, and the real-time transport of audio and video.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8640" y="59893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8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condensed, illustrated edition for lecture use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Overview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 · EXAMPLES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XDR: Sun’s External Data Representation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 format used by SunRPC — supports essentially the entire C type system (except function pointers).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strategy: canonical intermediate form.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Tagging: untagged — except that array lengths are always encoded.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Stubs: compiled ahead of time from an interface description.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Integers are big-endian, two’s-complement, always 4 bytes; other fields are padded out to a multiple of 4 bytes (characters are the one exception, packed one per byte).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968496"/>
            <a:ext cx="1109441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the C value  int x = 5623;  as an XDR integer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4352544"/>
            <a:ext cx="11094415" cy="868680"/>
          </a:xfrm>
          <a:prstGeom prst="roundRect">
            <a:avLst>
              <a:gd name="adj" fmla="val 6316"/>
            </a:avLst>
          </a:prstGeom>
          <a:solidFill>
            <a:srgbClr val="0E1830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4498848"/>
            <a:ext cx="10692079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BE7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 00 15 F7</a:t>
            </a:r>
            <a:endParaRPr lang="en-US" sz="14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big-endian, 4 bytes, no tag needed — receiver already knows "this field is an int"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Real-World Encodings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 · EXAMPLES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ASN.1 / BER: Tag-Length-Value Encoding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 Syntax Notation One (ASN.1): an ISO standard for representing data sent over a network; its Basic Encoding Rules (BER) define the concrete byte layout. Used by SNMP, among others.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strategy: canonical intermediate form.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Tagging: every data item is tagged.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Stubs: interpreted or compiled.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282696"/>
            <a:ext cx="1109441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value is a 〈tag, length, value〉 triple — compound types nest triples inside triples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3721608"/>
            <a:ext cx="3106436" cy="566928"/>
          </a:xfrm>
          <a:prstGeom prst="rect">
            <a:avLst/>
          </a:prstGeom>
          <a:solidFill>
            <a:srgbClr val="FBE7D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3721608"/>
            <a:ext cx="3069860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Tag: INTEGER (8 bits)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5076" y="3721608"/>
            <a:ext cx="2662660" cy="566928"/>
          </a:xfrm>
          <a:prstGeom prst="rect">
            <a:avLst/>
          </a:prstGeom>
          <a:solidFill>
            <a:srgbClr val="DCE7F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73364" y="3721608"/>
            <a:ext cx="2626084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Length: 4 (bytes)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317736" y="3721608"/>
            <a:ext cx="5325319" cy="566928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36024" y="3721608"/>
            <a:ext cx="5288743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Value: 00 00 15 F7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4489704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 is just a "SEQUENCE" tag whose value is the concatenation of its members’ own 〈tag, length, value〉 triples — nesting gives compound types for free.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Real-World Encodings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 · EXAMPLES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XML: Tagging Taken to the Extreme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47091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Markup languages (HTML, XML) push the tagged-data idea as far as it goes: data is plain text, with text tags (markup) woven directly into it.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XML tags express type and structure, not just display, giving a nested tree of tag/value pairs.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schema (e.g. an XML Schema Document, XSD) defines the tags a given XML language is allowed to use — machine-readable, so generic parsers work across many XML-based languages.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577840" y="1453896"/>
            <a:ext cx="6065215" cy="3657600"/>
          </a:xfrm>
          <a:prstGeom prst="roundRect">
            <a:avLst>
              <a:gd name="adj" fmla="val 1500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5779008" y="1600200"/>
            <a:ext cx="5662879" cy="3364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&lt;?xml version="1.0"?&gt;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&lt;employee&gt;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&lt;name&gt;John Doe&lt;/name&gt;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&lt;title&gt;Head Bottle Washer&lt;/title&gt;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&lt;id&gt;123456789&lt;/id&gt;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&lt;hiredate&gt;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&lt;day&gt;5&lt;/day&gt;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&lt;month&gt;June&lt;/month&gt;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&lt;year&gt;1986&lt;/year&gt;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&lt;/hiredate&gt;</a:t>
            </a:r>
            <a:endParaRPr lang="en-US" sz="12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&lt;/employee&gt;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Real-World Encodings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Encodings at a Glance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2331720" cy="56692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76656" y="1545336"/>
            <a:ext cx="2075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Scheme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880360" y="1545336"/>
            <a:ext cx="3246120" cy="56692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008376" y="1545336"/>
            <a:ext cx="29900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strategy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545336"/>
            <a:ext cx="3291840" cy="56692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54496" y="1545336"/>
            <a:ext cx="30358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Tagging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9418320" y="1545336"/>
            <a:ext cx="2224735" cy="56692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46336" y="1545336"/>
            <a:ext cx="19687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2112264"/>
            <a:ext cx="233172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" y="2112264"/>
            <a:ext cx="2075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XDR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2880360" y="2112264"/>
            <a:ext cx="324612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08376" y="2112264"/>
            <a:ext cx="29900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Canonical form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26480" y="2112264"/>
            <a:ext cx="329184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54496" y="2112264"/>
            <a:ext cx="30358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Untagged (lengths only)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9418320" y="2112264"/>
            <a:ext cx="2224735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46336" y="2112264"/>
            <a:ext cx="19687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Compiled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2679192"/>
            <a:ext cx="233172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6656" y="2679192"/>
            <a:ext cx="2075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ASN.1 / BER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2880360" y="2679192"/>
            <a:ext cx="324612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08376" y="2679192"/>
            <a:ext cx="29900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Canonical form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126480" y="2679192"/>
            <a:ext cx="329184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54496" y="2679192"/>
            <a:ext cx="30358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tagged (TLV)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9418320" y="2679192"/>
            <a:ext cx="2224735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546336" y="2679192"/>
            <a:ext cx="19687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Interpreted or compiled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48640" y="3246120"/>
            <a:ext cx="233172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76656" y="3246120"/>
            <a:ext cx="2075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NDR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880360" y="3246120"/>
            <a:ext cx="324612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08376" y="3246120"/>
            <a:ext cx="29900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Receiver-makes-right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6126480" y="3246120"/>
            <a:ext cx="329184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54496" y="3246120"/>
            <a:ext cx="30358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Untagged (1 arch. tag/msg)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9418320" y="3246120"/>
            <a:ext cx="2224735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546336" y="3246120"/>
            <a:ext cx="19687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Compiled (from IDL)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548640" y="3813048"/>
            <a:ext cx="233172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76656" y="3813048"/>
            <a:ext cx="2075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XML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2880360" y="3813048"/>
            <a:ext cx="324612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008376" y="3813048"/>
            <a:ext cx="29900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Canonical (text) form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6126480" y="3813048"/>
            <a:ext cx="3291840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254496" y="3813048"/>
            <a:ext cx="30358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tagged (markup)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9418320" y="3813048"/>
            <a:ext cx="2224735" cy="56692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546336" y="3813048"/>
            <a:ext cx="19687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parsers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548640" y="4608576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NDR (Network Data Representation, used in DCE) is the odd one out: instead of a shared canonical form, it tags the whole message once with the sender’s architecture, and lets the receiver convert.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Real-World Encodings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Multimedia Compression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Lossless techniques: RLE, DPCM, and dictionary coding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Multimedia Compression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Compression Matters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— audio, video, and still images — now makes up the majority of Internet traffic. None of that would be possible without compression: an uncompressed HDTV signal is far beyond what most broadband connections can carry.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414016"/>
            <a:ext cx="2533574" cy="1737360"/>
          </a:xfrm>
          <a:prstGeom prst="roundRect">
            <a:avLst>
              <a:gd name="adj" fmla="val 4737"/>
            </a:avLst>
          </a:prstGeom>
          <a:solidFill>
            <a:srgbClr val="16233F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2560320"/>
            <a:ext cx="2259254" cy="11704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28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1920×1080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85800" y="3749040"/>
            <a:ext cx="225925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pixels per HDTV frame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02254" y="2414016"/>
            <a:ext cx="2533574" cy="1737360"/>
          </a:xfrm>
          <a:prstGeom prst="roundRect">
            <a:avLst>
              <a:gd name="adj" fmla="val 4737"/>
            </a:avLst>
          </a:prstGeom>
          <a:solidFill>
            <a:srgbClr val="16233F"/>
          </a:solidFill>
          <a:ln/>
        </p:spPr>
      </p:sp>
      <p:sp>
        <p:nvSpPr>
          <p:cNvPr id="9" name="Text 7"/>
          <p:cNvSpPr/>
          <p:nvPr/>
        </p:nvSpPr>
        <p:spPr>
          <a:xfrm>
            <a:off x="3539414" y="2560320"/>
            <a:ext cx="2259254" cy="11704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28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~50 Mb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539414" y="3749040"/>
            <a:ext cx="225925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uncompressed frame (24-bit color)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255868" y="2414016"/>
            <a:ext cx="2533574" cy="1737360"/>
          </a:xfrm>
          <a:prstGeom prst="roundRect">
            <a:avLst>
              <a:gd name="adj" fmla="val 4737"/>
            </a:avLst>
          </a:prstGeom>
          <a:solidFill>
            <a:srgbClr val="16233F"/>
          </a:solidFill>
          <a:ln/>
        </p:spPr>
      </p:sp>
      <p:sp>
        <p:nvSpPr>
          <p:cNvPr id="12" name="Text 10"/>
          <p:cNvSpPr/>
          <p:nvPr/>
        </p:nvSpPr>
        <p:spPr>
          <a:xfrm>
            <a:off x="6393028" y="2560320"/>
            <a:ext cx="2259254" cy="11704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28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&gt;1 Gbps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393028" y="3749040"/>
            <a:ext cx="225925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rate at 24 frames/sec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9109481" y="2414016"/>
            <a:ext cx="2533574" cy="1737360"/>
          </a:xfrm>
          <a:prstGeom prst="roundRect">
            <a:avLst>
              <a:gd name="adj" fmla="val 4737"/>
            </a:avLst>
          </a:prstGeom>
          <a:solidFill>
            <a:srgbClr val="B5651D"/>
          </a:solidFill>
          <a:ln/>
        </p:spPr>
      </p:sp>
      <p:sp>
        <p:nvSpPr>
          <p:cNvPr id="15" name="Text 13"/>
          <p:cNvSpPr/>
          <p:nvPr/>
        </p:nvSpPr>
        <p:spPr>
          <a:xfrm>
            <a:off x="9246641" y="2560320"/>
            <a:ext cx="2259254" cy="11704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~10 Mbps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9246641" y="3749040"/>
            <a:ext cx="225925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compression — a ~100× reduction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4379976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story repeats at every quality level, from HDTV down to a phone-shot clip: compression is what made networked video and web video viable in the first place.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Multimedia Compression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LOSSLESS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Idea: Fewer Bits for Common Symbols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is inseparable from encoding: choosing how to represent data as bits is also choosing how few bits it takes.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26 symbols (A–Z) are all equally likely, 5 bits each is optimal (2⁵ = 32 ≥ 26) — there’s no way to do better.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if one symbol occurs far more often than the others, giving it fewer bits (and rarer symbols more) reduces the average message length.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essential idea behind Huffman coding: assign code lengths inversely to how often a symbol occurs.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Multimedia Compression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LOSSLESS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Run-Length Encoding and DPCM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64328" cy="3566160"/>
          </a:xfrm>
          <a:prstGeom prst="roundRect">
            <a:avLst>
              <a:gd name="adj" fmla="val 2308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Run-Length Encoding (RLE)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86384" y="2020824"/>
            <a:ext cx="457200" cy="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67128"/>
            <a:ext cx="48888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consecutive repeats of a symbol with one copy plus a count.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Brute-force simple, and effective whenever data runs in long identical stretches.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86384" y="3785616"/>
            <a:ext cx="4888840" cy="960120"/>
          </a:xfrm>
          <a:prstGeom prst="roundRect">
            <a:avLst>
              <a:gd name="adj" fmla="val 7619"/>
            </a:avLst>
          </a:prstGeom>
          <a:solidFill>
            <a:srgbClr val="DCE7F3"/>
          </a:solidFill>
          <a:ln w="12700">
            <a:solidFill>
              <a:srgbClr val="5B7FA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87552" y="3913632"/>
            <a:ext cx="4486504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AAABBCDDDD</a:t>
            </a:r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3A 2B 1C 4D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78728" y="1453896"/>
            <a:ext cx="5364328" cy="3566160"/>
          </a:xfrm>
          <a:prstGeom prst="roundRect">
            <a:avLst>
              <a:gd name="adj" fmla="val 2308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6472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Differential PCM (DPCM)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516472" y="2020824"/>
            <a:ext cx="457200" cy="0"/>
          </a:xfrm>
          <a:prstGeom prst="line">
            <a:avLst/>
          </a:prstGeom>
          <a:noFill/>
          <a:ln w="28575">
            <a:solidFill>
              <a:srgbClr val="E288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16472" y="2167128"/>
            <a:ext cx="48888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one reference symbol, then the difference of each following symbol from that reference.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well when values drift slowly, so differences are small numbers.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516472" y="3785616"/>
            <a:ext cx="4888840" cy="960120"/>
          </a:xfrm>
          <a:prstGeom prst="roundRect">
            <a:avLst>
              <a:gd name="adj" fmla="val 7619"/>
            </a:avLst>
          </a:prstGeom>
          <a:solidFill>
            <a:srgbClr val="DCE7F3"/>
          </a:solidFill>
          <a:ln w="12700">
            <a:solidFill>
              <a:srgbClr val="5B7FA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17640" y="3913632"/>
            <a:ext cx="4486504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AAABBCDDDD  (ref = A)</a:t>
            </a:r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A 0 0 0 1 1 2 3 3 3 3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Multimedia Compression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LOSSLESS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Dictionary-Based Compression: LZ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dictionary of variable-length strings ("common phrases") expected to appear in the data.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time a dictionary entry appears in the data, replace it with its (short) index into the dictionary instead.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Lempel-Ziv (LZ) family is the best-known example; Unix compress and gzip both use LZ variants.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602736"/>
            <a:ext cx="11094415" cy="1188720"/>
          </a:xfrm>
          <a:prstGeom prst="roundRect">
            <a:avLst>
              <a:gd name="adj" fmla="val 6154"/>
            </a:avLst>
          </a:prstGeom>
          <a:solidFill>
            <a:srgbClr val="DCE7F3"/>
          </a:solidFill>
          <a:ln w="12700">
            <a:solidFill>
              <a:srgbClr val="5B7FA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3730752"/>
            <a:ext cx="10692079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Dictionary (excerpt of /usr/share/dict/words):  … 4978 = "compression" …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occurrence of the word "compression" in the source text is replaced by the number 4978.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Multimedia Compression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JPEG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Compressing a still image, one 8×8 block at a time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Presentation Formatting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every byte needs a meaning — the marshalling problem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IMAGE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Representing a Digital Image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digital image is a 2-D grid of pixels; for a color image, each pixel carries a numeric color value.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 is really 3-dimensional — any color can be built from three quantities, and there is more than one valid way to name those three axes.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871216"/>
            <a:ext cx="5364328" cy="2331720"/>
          </a:xfrm>
          <a:prstGeom prst="roundRect">
            <a:avLst>
              <a:gd name="adj" fmla="val 3529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305409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RGB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6384" y="3438144"/>
            <a:ext cx="457200" cy="0"/>
          </a:xfrm>
          <a:prstGeom prst="line">
            <a:avLst/>
          </a:prstGeom>
          <a:noFill/>
          <a:ln w="28575">
            <a:solidFill>
              <a:srgbClr val="C24B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3584448"/>
            <a:ext cx="4888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Red, green, blue intensities — the familiar color space.</a:t>
            </a:r>
            <a:endParaRPr lang="en-US" sz="120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GIF, for example, starts from 24-bit RGB (8 bits × 3) and then palette-reduces to 256 colors.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78728" y="2871216"/>
            <a:ext cx="5364328" cy="2331720"/>
          </a:xfrm>
          <a:prstGeom prst="roundRect">
            <a:avLst>
              <a:gd name="adj" fmla="val 3529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16472" y="305409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YUV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516472" y="3438144"/>
            <a:ext cx="457200" cy="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16472" y="3584448"/>
            <a:ext cx="4888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= luminance (overall brightness); U, V = chrominance (color information).</a:t>
            </a:r>
            <a:endParaRPr lang="en-US" sz="120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 eye is far more sensitive to luminance than chrominance — which JPEG and MPEG both exploit.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JPEG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JPEG Pipeline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image is compressed 8×8-pixel block at a time, through three phases: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02536"/>
            <a:ext cx="2514600" cy="1920240"/>
          </a:xfrm>
          <a:prstGeom prst="roundRect">
            <a:avLst>
              <a:gd name="adj" fmla="val 3810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68196" y="21305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2/lib/icons/layout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2313" y="2244669"/>
            <a:ext cx="247254" cy="24725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03504" y="2697480"/>
            <a:ext cx="2404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8×8 pixel block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03504" y="3044952"/>
            <a:ext cx="240487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the image into blocks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090672" y="2962656"/>
            <a:ext cx="265176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3383280" y="2002536"/>
            <a:ext cx="2514600" cy="1920240"/>
          </a:xfrm>
          <a:prstGeom prst="roundRect">
            <a:avLst>
              <a:gd name="adj" fmla="val 3810"/>
            </a:avLst>
          </a:prstGeom>
          <a:solidFill>
            <a:srgbClr val="DCE7F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402836" y="21305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3" name="Image 1" descr="/home/claude/netdeck2/lib/icons/shuffle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953" y="2244669"/>
            <a:ext cx="247254" cy="24725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38144" y="2697480"/>
            <a:ext cx="2404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DCT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438144" y="3044952"/>
            <a:ext cx="240487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 → frequency</a:t>
            </a:r>
            <a:endParaRPr lang="en-US" sz="9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coefficients (lossless)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5925312" y="2962656"/>
            <a:ext cx="265176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7" name="Shape 13"/>
          <p:cNvSpPr/>
          <p:nvPr/>
        </p:nvSpPr>
        <p:spPr>
          <a:xfrm>
            <a:off x="6217920" y="2002536"/>
            <a:ext cx="2514600" cy="1920240"/>
          </a:xfrm>
          <a:prstGeom prst="roundRect">
            <a:avLst>
              <a:gd name="adj" fmla="val 3810"/>
            </a:avLst>
          </a:prstGeom>
          <a:solidFill>
            <a:srgbClr val="FBE7D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7237476" y="21305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9" name="Image 2" descr="/home/claude/netdeck2/lib/icons/filter_amb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593" y="2244669"/>
            <a:ext cx="247254" cy="24725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272784" y="2697480"/>
            <a:ext cx="2404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Quantization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6272784" y="3044952"/>
            <a:ext cx="240487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discard insignificant</a:t>
            </a:r>
            <a:endParaRPr lang="en-US" sz="9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coefficients (LOSSY)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8759952" y="2962656"/>
            <a:ext cx="265176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3" name="Shape 18"/>
          <p:cNvSpPr/>
          <p:nvPr/>
        </p:nvSpPr>
        <p:spPr>
          <a:xfrm>
            <a:off x="9052560" y="2002536"/>
            <a:ext cx="2514600" cy="1920240"/>
          </a:xfrm>
          <a:prstGeom prst="roundRect">
            <a:avLst>
              <a:gd name="adj" fmla="val 3810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10072116" y="21305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5" name="Image 3" descr="/home/claude/netdeck2/lib/icons/code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233" y="2244669"/>
            <a:ext cx="247254" cy="24725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107424" y="2697480"/>
            <a:ext cx="2404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Entropy encoding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9107424" y="3044952"/>
            <a:ext cx="240487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zigzag + RLE + Huffman</a:t>
            </a:r>
            <a:endParaRPr lang="en-US" sz="9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(lossless)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548640" y="4151376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middle phase, quantization, loses information. DCT reorganizes the data losslessly; entropy encoding compresses losslessly. Decompression runs the reversible steps backward and cannot recover what quantization discarded.</a:t>
            </a:r>
            <a:endParaRPr lang="en-US" sz="1250" dirty="0"/>
          </a:p>
        </p:txBody>
      </p:sp>
      <p:sp>
        <p:nvSpPr>
          <p:cNvPr id="29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31" name="Text 2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32" name="Text 2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JPEG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DCT Phase: From Pixels to Frequencies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6692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Discrete Cosine Transform (DCT) is closely related to the FFT.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an 8×8 matrix of pixel values. Output: an 8×8 matrix of frequency coefficients.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block is treated as a 64-point signal over two spatial dimensions (x, y); DCT decomposes it into 64 spatial frequencies.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images are smooth, so most of the "energy" lands in the low-frequency coefficients, near the top-left of the output matrix.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583680" y="1453896"/>
            <a:ext cx="307238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Frequency coefficients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0" y="1819656"/>
            <a:ext cx="30723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(avg) in top-left corner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6583680" y="2203704"/>
            <a:ext cx="384048" cy="384048"/>
          </a:xfrm>
          <a:prstGeom prst="rect">
            <a:avLst/>
          </a:prstGeom>
          <a:solidFill>
            <a:srgbClr val="E2883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967728" y="2203704"/>
            <a:ext cx="384048" cy="384048"/>
          </a:xfrm>
          <a:prstGeom prst="rect">
            <a:avLst/>
          </a:prstGeom>
          <a:solidFill>
            <a:srgbClr val="252525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51776" y="2203704"/>
            <a:ext cx="384048" cy="384048"/>
          </a:xfrm>
          <a:prstGeom prst="rect">
            <a:avLst/>
          </a:prstGeom>
          <a:solidFill>
            <a:srgbClr val="333333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35824" y="2203704"/>
            <a:ext cx="384048" cy="384048"/>
          </a:xfrm>
          <a:prstGeom prst="rect">
            <a:avLst/>
          </a:prstGeom>
          <a:solidFill>
            <a:srgbClr val="424242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119872" y="2203704"/>
            <a:ext cx="384048" cy="384048"/>
          </a:xfrm>
          <a:prstGeom prst="rect">
            <a:avLst/>
          </a:prstGeom>
          <a:solidFill>
            <a:srgbClr val="515151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503920" y="2203704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887968" y="2203704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272016" y="2203704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83680" y="2587752"/>
            <a:ext cx="384048" cy="384048"/>
          </a:xfrm>
          <a:prstGeom prst="rect">
            <a:avLst/>
          </a:prstGeom>
          <a:solidFill>
            <a:srgbClr val="252525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67728" y="2587752"/>
            <a:ext cx="384048" cy="384048"/>
          </a:xfrm>
          <a:prstGeom prst="rect">
            <a:avLst/>
          </a:prstGeom>
          <a:solidFill>
            <a:srgbClr val="333333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51776" y="2587752"/>
            <a:ext cx="384048" cy="384048"/>
          </a:xfrm>
          <a:prstGeom prst="rect">
            <a:avLst/>
          </a:prstGeom>
          <a:solidFill>
            <a:srgbClr val="424242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735824" y="2587752"/>
            <a:ext cx="384048" cy="384048"/>
          </a:xfrm>
          <a:prstGeom prst="rect">
            <a:avLst/>
          </a:prstGeom>
          <a:solidFill>
            <a:srgbClr val="515151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19872" y="2587752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2587752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887968" y="2587752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272016" y="2587752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583680" y="2971800"/>
            <a:ext cx="384048" cy="384048"/>
          </a:xfrm>
          <a:prstGeom prst="rect">
            <a:avLst/>
          </a:prstGeom>
          <a:solidFill>
            <a:srgbClr val="333333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67728" y="2971800"/>
            <a:ext cx="384048" cy="384048"/>
          </a:xfrm>
          <a:prstGeom prst="rect">
            <a:avLst/>
          </a:prstGeom>
          <a:solidFill>
            <a:srgbClr val="424242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51776" y="2971800"/>
            <a:ext cx="384048" cy="384048"/>
          </a:xfrm>
          <a:prstGeom prst="rect">
            <a:avLst/>
          </a:prstGeom>
          <a:solidFill>
            <a:srgbClr val="515151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35824" y="2971800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119872" y="2971800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503920" y="2971800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887968" y="2971800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272016" y="2971800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583680" y="3355848"/>
            <a:ext cx="384048" cy="384048"/>
          </a:xfrm>
          <a:prstGeom prst="rect">
            <a:avLst/>
          </a:prstGeom>
          <a:solidFill>
            <a:srgbClr val="424242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967728" y="3355848"/>
            <a:ext cx="384048" cy="384048"/>
          </a:xfrm>
          <a:prstGeom prst="rect">
            <a:avLst/>
          </a:prstGeom>
          <a:solidFill>
            <a:srgbClr val="515151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51776" y="3355848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735824" y="3355848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119872" y="3355848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503920" y="3355848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887968" y="3355848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272016" y="3355848"/>
            <a:ext cx="384048" cy="384048"/>
          </a:xfrm>
          <a:prstGeom prst="rect">
            <a:avLst/>
          </a:prstGeom>
          <a:solidFill>
            <a:srgbClr val="A8A8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0" y="3739896"/>
            <a:ext cx="384048" cy="384048"/>
          </a:xfrm>
          <a:prstGeom prst="rect">
            <a:avLst/>
          </a:prstGeom>
          <a:solidFill>
            <a:srgbClr val="515151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967728" y="3739896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51776" y="3739896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35824" y="3739896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119872" y="3739896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503920" y="3739896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87968" y="3739896"/>
            <a:ext cx="384048" cy="384048"/>
          </a:xfrm>
          <a:prstGeom prst="rect">
            <a:avLst/>
          </a:prstGeom>
          <a:solidFill>
            <a:srgbClr val="A8A8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272016" y="3739896"/>
            <a:ext cx="384048" cy="384048"/>
          </a:xfrm>
          <a:prstGeom prst="rect">
            <a:avLst/>
          </a:prstGeom>
          <a:solidFill>
            <a:srgbClr val="B7B7B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583680" y="4123944"/>
            <a:ext cx="384048" cy="384048"/>
          </a:xfrm>
          <a:prstGeom prst="rect">
            <a:avLst/>
          </a:prstGeom>
          <a:solidFill>
            <a:srgbClr val="5F5F5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967728" y="4123944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351776" y="4123944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735824" y="4123944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119872" y="4123944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503920" y="4123944"/>
            <a:ext cx="384048" cy="384048"/>
          </a:xfrm>
          <a:prstGeom prst="rect">
            <a:avLst/>
          </a:prstGeom>
          <a:solidFill>
            <a:srgbClr val="A8A8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887968" y="4123944"/>
            <a:ext cx="384048" cy="384048"/>
          </a:xfrm>
          <a:prstGeom prst="rect">
            <a:avLst/>
          </a:prstGeom>
          <a:solidFill>
            <a:srgbClr val="B7B7B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272016" y="4123944"/>
            <a:ext cx="384048" cy="384048"/>
          </a:xfrm>
          <a:prstGeom prst="rect">
            <a:avLst/>
          </a:prstGeom>
          <a:solidFill>
            <a:srgbClr val="C6C6C6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583680" y="4507992"/>
            <a:ext cx="384048" cy="384048"/>
          </a:xfrm>
          <a:prstGeom prst="rect">
            <a:avLst/>
          </a:prstGeom>
          <a:solidFill>
            <a:srgbClr val="6E6E6E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967728" y="4507992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351776" y="4507992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735824" y="4507992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119872" y="4507992"/>
            <a:ext cx="384048" cy="384048"/>
          </a:xfrm>
          <a:prstGeom prst="rect">
            <a:avLst/>
          </a:prstGeom>
          <a:solidFill>
            <a:srgbClr val="A8A8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8503920" y="4507992"/>
            <a:ext cx="384048" cy="384048"/>
          </a:xfrm>
          <a:prstGeom prst="rect">
            <a:avLst/>
          </a:prstGeom>
          <a:solidFill>
            <a:srgbClr val="B7B7B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887968" y="4507992"/>
            <a:ext cx="384048" cy="384048"/>
          </a:xfrm>
          <a:prstGeom prst="rect">
            <a:avLst/>
          </a:prstGeom>
          <a:solidFill>
            <a:srgbClr val="C6C6C6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9272016" y="4507992"/>
            <a:ext cx="384048" cy="384048"/>
          </a:xfrm>
          <a:prstGeom prst="rect">
            <a:avLst/>
          </a:prstGeom>
          <a:solidFill>
            <a:srgbClr val="D4D4D4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583680" y="4892040"/>
            <a:ext cx="384048" cy="384048"/>
          </a:xfrm>
          <a:prstGeom prst="rect">
            <a:avLst/>
          </a:prstGeom>
          <a:solidFill>
            <a:srgbClr val="7D7D7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967728" y="4892040"/>
            <a:ext cx="384048" cy="384048"/>
          </a:xfrm>
          <a:prstGeom prst="rect">
            <a:avLst/>
          </a:prstGeom>
          <a:solidFill>
            <a:srgbClr val="8B8B8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351776" y="4892040"/>
            <a:ext cx="384048" cy="384048"/>
          </a:xfrm>
          <a:prstGeom prst="rect">
            <a:avLst/>
          </a:prstGeom>
          <a:solidFill>
            <a:srgbClr val="9A9A9A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7735824" y="4892040"/>
            <a:ext cx="384048" cy="384048"/>
          </a:xfrm>
          <a:prstGeom prst="rect">
            <a:avLst/>
          </a:prstGeom>
          <a:solidFill>
            <a:srgbClr val="A8A8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119872" y="4892040"/>
            <a:ext cx="384048" cy="384048"/>
          </a:xfrm>
          <a:prstGeom prst="rect">
            <a:avLst/>
          </a:prstGeom>
          <a:solidFill>
            <a:srgbClr val="B7B7B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8503920" y="4892040"/>
            <a:ext cx="384048" cy="384048"/>
          </a:xfrm>
          <a:prstGeom prst="rect">
            <a:avLst/>
          </a:prstGeom>
          <a:solidFill>
            <a:srgbClr val="C6C6C6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8887968" y="4892040"/>
            <a:ext cx="384048" cy="384048"/>
          </a:xfrm>
          <a:prstGeom prst="rect">
            <a:avLst/>
          </a:prstGeom>
          <a:solidFill>
            <a:srgbClr val="D4D4D4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272016" y="4892040"/>
            <a:ext cx="384048" cy="384048"/>
          </a:xfrm>
          <a:prstGeom prst="rect">
            <a:avLst/>
          </a:prstGeom>
          <a:solidFill>
            <a:srgbClr val="E3E3E3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583680" y="5349240"/>
            <a:ext cx="30723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frequency →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74" name="Text 7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75" name="Text 7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JPEG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Quantization: Where JPEG Gets Lossy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DCT itself loses nothing — it only reorganizes the block to make it easier to see what can be safely removed.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Quantization is simple: divide each frequency coefficient by a corresponding "quantum" and round to the nearest integer.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825496"/>
            <a:ext cx="11094415" cy="1051560"/>
          </a:xfrm>
          <a:prstGeom prst="roundRect">
            <a:avLst>
              <a:gd name="adj" fmla="val 6957"/>
            </a:avLst>
          </a:prstGeom>
          <a:solidFill>
            <a:srgbClr val="DCE7F3"/>
          </a:solidFill>
          <a:ln w="12700">
            <a:solidFill>
              <a:srgbClr val="5B7FA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953512"/>
            <a:ext cx="10692079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4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QuantizedValue(i, j) = round( DCT(i, j) / Quantum(i, j) )</a:t>
            </a:r>
            <a:endParaRPr lang="en-US" sz="14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40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Decompression:  DCT(i, j) = QuantizedValue(i, j) × Quantum(i, j)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4059936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grows larger for higher-frequency coefficients — by design. The eye barely notices when fine high-frequency detail is coarsened or dropped to zero, but is sensitive to changes in the low-frequency (broad shape and color) coefficients, so those are preserved more precisely.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51114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many of the higher-frequency coefficients quantize straight down to 0 — which the next phase exploits.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JPEG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Encoding Phase: Zigzag, RLE, and Huffman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from the DC coefficient (top-left), the block is walked in a zigzag order, not row by row.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Zigzag order visits coefficients in roughly increasing frequency — so the many zeros produced by quantization cluster at the end of the sequence.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Run-length encoding then collapses that trailing run of zeros to a single "end of block" (EOB) marker.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remaining nonzero coefficients are entropy-coded with a Huffman code. This whole phase is lossless.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0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04888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51776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598664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845552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092440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339328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586216" y="154533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0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04888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51776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598664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45552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39328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86216" y="179222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0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104888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51776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598664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845552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92440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339328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586216" y="203911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858000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104888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51776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598664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845552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092440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339328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586216" y="2286000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858000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104888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351776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598664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845552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092440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339328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586216" y="2532888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858000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104888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351776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598664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845552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092440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339328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586216" y="2779776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858000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104888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351776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7598664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845552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092440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339328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8586216" y="3026664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6858000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7104888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351776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7598664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845552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092440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339328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8586216" y="3273552"/>
            <a:ext cx="246888" cy="246888"/>
          </a:xfrm>
          <a:prstGeom prst="rect">
            <a:avLst/>
          </a:prstGeom>
          <a:solidFill>
            <a:srgbClr val="E3E9F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981444" y="1668780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 flipH="1">
            <a:off x="6981444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981444" y="1915668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 flipH="1">
            <a:off x="6981444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 flipH="1">
            <a:off x="7228332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475220" y="1668780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 flipH="1">
            <a:off x="7475220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 flipH="1">
            <a:off x="7228332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 flipH="1">
            <a:off x="6981444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981444" y="2409444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 flipH="1">
            <a:off x="6981444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 flipH="1">
            <a:off x="7228332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 flipH="1">
            <a:off x="7475220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 flipH="1">
            <a:off x="7722108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7968996" y="1668780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 flipH="1">
            <a:off x="7968996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 flipH="1">
            <a:off x="7722108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 flipH="1">
            <a:off x="7475220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 flipH="1">
            <a:off x="7228332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 flipH="1">
            <a:off x="6981444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6981444" y="2903220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 flipH="1">
            <a:off x="6981444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 flipH="1">
            <a:off x="7228332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 flipH="1">
            <a:off x="7475220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 flipH="1">
            <a:off x="7722108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 flipH="1">
            <a:off x="7968996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 flipH="1">
            <a:off x="8215884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8462772" y="1668780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 flipH="1">
            <a:off x="8462772" y="166878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 flipH="1">
            <a:off x="8215884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 flipH="1">
            <a:off x="7968996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 flipH="1">
            <a:off x="7722108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 flipH="1">
            <a:off x="7475220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 flipH="1">
            <a:off x="7228332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 flipH="1">
            <a:off x="6981444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6981444" y="3396996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 flipH="1">
            <a:off x="7228332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 flipH="1">
            <a:off x="7475220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 flipH="1">
            <a:off x="7722108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 flipH="1">
            <a:off x="7968996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 flipH="1">
            <a:off x="8215884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 flipH="1">
            <a:off x="8462772" y="191566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8709660" y="1915668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 flipH="1">
            <a:off x="8462772" y="2162556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 flipH="1">
            <a:off x="8215884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 flipH="1">
            <a:off x="7968996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 flipH="1">
            <a:off x="7722108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 flipH="1">
            <a:off x="7475220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7475220" y="3396996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 flipH="1">
            <a:off x="7722108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 flipH="1">
            <a:off x="7968996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 flipH="1">
            <a:off x="8215884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 flipH="1">
            <a:off x="8462772" y="2409444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8709660" y="2409444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 flipH="1">
            <a:off x="8462772" y="2656332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 flipH="1">
            <a:off x="8215884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 flipH="1">
            <a:off x="7968996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7968996" y="3396996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 flipH="1">
            <a:off x="8215884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 flipH="1">
            <a:off x="8462772" y="2903220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8709660" y="2903220"/>
            <a:ext cx="914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 flipH="1">
            <a:off x="8462772" y="3150108"/>
            <a:ext cx="246888" cy="246888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8462772" y="3396996"/>
            <a:ext cx="24688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6935724" y="1623060"/>
            <a:ext cx="91440" cy="91440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133" name="Text 131"/>
          <p:cNvSpPr/>
          <p:nvPr/>
        </p:nvSpPr>
        <p:spPr>
          <a:xfrm>
            <a:off x="6858000" y="3611880"/>
            <a:ext cx="1975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Zigzag scan path</a:t>
            </a:r>
            <a:endParaRPr lang="en-US" sz="950" dirty="0"/>
          </a:p>
        </p:txBody>
      </p:sp>
      <p:sp>
        <p:nvSpPr>
          <p:cNvPr id="134" name="Shape 13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JPEG</a:t>
            </a:r>
            <a:endParaRPr lang="en-US" sz="950" dirty="0"/>
          </a:p>
        </p:txBody>
      </p:sp>
      <p:sp>
        <p:nvSpPr>
          <p:cNvPr id="136" name="Text 13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37" name="Text 13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MPEG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Compressing video with I, P, and B frames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MPEG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VIDEO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Still Images to Moving Pictures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a first approximation, video is just a succession of still frames displayed at some rate.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frame, on its own, can be compressed with the same DCT-based technique used in JPEG.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video has a second, much bigger source of redundancy that JPEG doesn’t: consecutive frames are usually very similar to each other.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MPEG (Moving Picture Experts Group) exploits both: JPEG-style compression within a frame, and prediction from nearby frames.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MPEG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VIDEO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 P, and B Frames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frame (intrapicture): self-contained, compressed like a JPEG still — depends on no other frame. A reference point for decoding.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frame (predicted): encoded as a difference from the nearest earlier I or P frame — far cheaper than a full frame.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frame (bidirectional): predicted from the nearest I/P frames on both sides — usually the cheapest of all, but never used as a reference itself.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E2883A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01168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E3E9F2"/>
          </a:solidFill>
          <a:ln/>
        </p:spPr>
      </p:sp>
      <p:sp>
        <p:nvSpPr>
          <p:cNvPr id="8" name="Text 6"/>
          <p:cNvSpPr/>
          <p:nvPr/>
        </p:nvSpPr>
        <p:spPr>
          <a:xfrm>
            <a:off x="201168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47472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E3E9F2"/>
          </a:solidFill>
          <a:ln/>
        </p:spPr>
      </p:sp>
      <p:sp>
        <p:nvSpPr>
          <p:cNvPr id="10" name="Text 8"/>
          <p:cNvSpPr/>
          <p:nvPr/>
        </p:nvSpPr>
        <p:spPr>
          <a:xfrm>
            <a:off x="347472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493776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2E6FA7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40080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E3E9F2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786384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E3E9F2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326880" y="3739896"/>
            <a:ext cx="1325880" cy="777240"/>
          </a:xfrm>
          <a:prstGeom prst="roundRect">
            <a:avLst>
              <a:gd name="adj" fmla="val 8235"/>
            </a:avLst>
          </a:prstGeom>
          <a:solidFill>
            <a:srgbClr val="2E6FA7"/>
          </a:solidFill>
          <a:ln/>
        </p:spPr>
      </p:sp>
      <p:sp>
        <p:nvSpPr>
          <p:cNvPr id="18" name="Text 16"/>
          <p:cNvSpPr/>
          <p:nvPr/>
        </p:nvSpPr>
        <p:spPr>
          <a:xfrm>
            <a:off x="9326880" y="3739896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1211580" y="3483864"/>
            <a:ext cx="4389120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5600700" y="3191256"/>
            <a:ext cx="4389120" cy="914"/>
          </a:xfrm>
          <a:prstGeom prst="line">
            <a:avLst/>
          </a:prstGeom>
          <a:noFill/>
          <a:ln w="1905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1211580" y="4562856"/>
            <a:ext cx="1463040" cy="338328"/>
          </a:xfrm>
          <a:prstGeom prst="line">
            <a:avLst/>
          </a:prstGeom>
          <a:noFill/>
          <a:ln w="12700">
            <a:solidFill>
              <a:srgbClr val="5B6B7F"/>
            </a:solidFill>
            <a:prstDash val="dash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 flipH="1">
            <a:off x="2674620" y="4562856"/>
            <a:ext cx="2926080" cy="338328"/>
          </a:xfrm>
          <a:prstGeom prst="line">
            <a:avLst/>
          </a:prstGeom>
          <a:noFill/>
          <a:ln w="12700">
            <a:solidFill>
              <a:srgbClr val="5B6B7F"/>
            </a:solidFill>
            <a:prstDash val="dash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1211580" y="4562856"/>
            <a:ext cx="2926080" cy="338328"/>
          </a:xfrm>
          <a:prstGeom prst="line">
            <a:avLst/>
          </a:prstGeom>
          <a:noFill/>
          <a:ln w="12700">
            <a:solidFill>
              <a:srgbClr val="5B6B7F"/>
            </a:solidFill>
            <a:prstDash val="dash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 flipH="1">
            <a:off x="4137660" y="4562856"/>
            <a:ext cx="1463040" cy="338328"/>
          </a:xfrm>
          <a:prstGeom prst="line">
            <a:avLst/>
          </a:prstGeom>
          <a:noFill/>
          <a:ln w="12700">
            <a:solidFill>
              <a:srgbClr val="5B6B7F"/>
            </a:solidFill>
            <a:prstDash val="dash"/>
            <a:headEnd type="none"/>
            <a:tailEnd type="triangle"/>
          </a:ln>
        </p:spPr>
      </p:sp>
      <p:sp>
        <p:nvSpPr>
          <p:cNvPr id="25" name="Text 23"/>
          <p:cNvSpPr/>
          <p:nvPr/>
        </p:nvSpPr>
        <p:spPr>
          <a:xfrm>
            <a:off x="548640" y="511149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arrows: each P frame references the nearest earlier I/P frame. Dashed arrows: B frames are predicted from the I/P frames on both sides, and are never used as a reference themselves.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MPEG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DATA · VIDEO COMPRESSION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Macroblocks and the Compressed Stream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943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frame is divided into macroblocks (typically 16×16 pixels) — the unit MPEG actually predicts and encodes.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 and B frames, the encoder searches nearby reference frame(s) for the best-matching block and stores a motion vector plus a small residual, instead of the pixels themselves.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compressed MPEG stream is therefore a sequence of I/P/B frames, each built from macroblocks, each macroblock DCT- and Huffman-coded much like a JPEG block.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949440" y="1591056"/>
            <a:ext cx="4693615" cy="2834640"/>
          </a:xfrm>
          <a:prstGeom prst="roundRect">
            <a:avLst>
              <a:gd name="adj" fmla="val 1290"/>
            </a:avLst>
          </a:prstGeom>
          <a:solidFill>
            <a:srgbClr val="F1F4F9"/>
          </a:solidFill>
          <a:ln w="15875">
            <a:solidFill>
              <a:srgbClr val="1623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949440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31709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513978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296248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078517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860786" y="159105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949440" y="229971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31709" y="229971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13978" y="229971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296248" y="2299716"/>
            <a:ext cx="782269" cy="708660"/>
          </a:xfrm>
          <a:prstGeom prst="rect">
            <a:avLst/>
          </a:prstGeom>
          <a:solidFill>
            <a:srgbClr val="E2883A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078517" y="229971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860786" y="229971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49440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31709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13978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296248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78517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860786" y="300837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49440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731709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13978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296248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078517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860786" y="3717036"/>
            <a:ext cx="782269" cy="708660"/>
          </a:xfrm>
          <a:prstGeom prst="rect">
            <a:avLst/>
          </a:prstGeom>
          <a:solidFill>
            <a:srgbClr val="F1F4F9"/>
          </a:solidFill>
          <a:ln w="9525">
            <a:solidFill>
              <a:srgbClr val="C9D3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747608" y="3054096"/>
            <a:ext cx="187954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macroblock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(16×16 px)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949440" y="4535424"/>
            <a:ext cx="46936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video frame, divided into macroblocks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MPEG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RTP &amp; RTCP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transport for voice and video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Problem: Bytes Without Meaning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64328" cy="3566160"/>
          </a:xfrm>
          <a:prstGeom prst="roundRect">
            <a:avLst>
              <a:gd name="adj" fmla="val 2308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network sees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86384" y="2020824"/>
            <a:ext cx="457200" cy="0"/>
          </a:xfrm>
          <a:prstGeom prst="line">
            <a:avLst/>
          </a:prstGeom>
          <a:noFill/>
          <a:ln w="28575">
            <a:solidFill>
              <a:srgbClr val="5B7FA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67128"/>
            <a:ext cx="48888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programs exchange messages.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the network, a message is just an uninterpreted string of bytes.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 moves those bytes reliably — it has no idea what they mean.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78728" y="1453896"/>
            <a:ext cx="5364328" cy="3566160"/>
          </a:xfrm>
          <a:prstGeom prst="roundRect">
            <a:avLst>
              <a:gd name="adj" fmla="val 2308"/>
            </a:avLst>
          </a:prstGeom>
          <a:solidFill>
            <a:srgbClr val="FBE7D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application sees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516472" y="2020824"/>
            <a:ext cx="457200" cy="0"/>
          </a:xfrm>
          <a:prstGeom prst="line">
            <a:avLst/>
          </a:prstGeom>
          <a:noFill/>
          <a:ln w="28575">
            <a:solidFill>
              <a:srgbClr val="E288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6472" y="2167128"/>
            <a:ext cx="48888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the application, those same bytes are arrays of integers, video frames, lines of text, images.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other words: the bytes have meaning.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has to bridge these two views — turning meaningful data into bytes, and bytes back into meaningful data.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5157216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 for this chapter: how do we best encode the different kinds of data that applications want to exchange, as byte strings?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RTP: REAL-TIME TRANSPORT PROTOCOL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RTP Sits in the Protocol Stack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JPEG and MPEG compress the data; RTP carries it. RTP adds the playback-oriented information (timing, sequencing, source identity) that a codec needs but a plain transport protocol does not provide.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322244" y="2414016"/>
            <a:ext cx="5547208" cy="566928"/>
          </a:xfrm>
          <a:prstGeom prst="roundRect">
            <a:avLst>
              <a:gd name="adj" fmla="val 9677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322244" y="2414016"/>
            <a:ext cx="55472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(audio / video codec)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22244" y="3108960"/>
            <a:ext cx="5547208" cy="566928"/>
          </a:xfrm>
          <a:prstGeom prst="roundRect">
            <a:avLst>
              <a:gd name="adj" fmla="val 9677"/>
            </a:avLst>
          </a:prstGeom>
          <a:solidFill>
            <a:srgbClr val="FBE7D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22244" y="3108960"/>
            <a:ext cx="55472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 (sequencing, timing, source ID)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22244" y="3803904"/>
            <a:ext cx="5547208" cy="566928"/>
          </a:xfrm>
          <a:prstGeom prst="roundRect">
            <a:avLst>
              <a:gd name="adj" fmla="val 9677"/>
            </a:avLst>
          </a:prstGeom>
          <a:solidFill>
            <a:srgbClr val="DCE7F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22244" y="3803904"/>
            <a:ext cx="55472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  (Transport layer)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322244" y="4498848"/>
            <a:ext cx="5547208" cy="566928"/>
          </a:xfrm>
          <a:prstGeom prst="roundRect">
            <a:avLst>
              <a:gd name="adj" fmla="val 9677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22244" y="4498848"/>
            <a:ext cx="55472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 (Internet layer)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322244" y="5193792"/>
            <a:ext cx="5547208" cy="566928"/>
          </a:xfrm>
          <a:prstGeom prst="roundRect">
            <a:avLst>
              <a:gd name="adj" fmla="val 9677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22244" y="5193792"/>
            <a:ext cx="55472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layer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593445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is not a transport-layer protocol itself — it runs as a library, on top of UDP, inside the application.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RTP: REAL-TIME TRANSPORT PROTOCOL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RTP Header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610193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1453896"/>
            <a:ext cx="573617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(2)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158833" y="1453896"/>
            <a:ext cx="443777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7121" y="1453896"/>
            <a:ext cx="407201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(1)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1602609" y="1453896"/>
            <a:ext cx="443777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620897" y="1453896"/>
            <a:ext cx="407201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(1)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046386" y="1453896"/>
            <a:ext cx="776609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64674" y="1453896"/>
            <a:ext cx="740033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CC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(4)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822995" y="1453896"/>
            <a:ext cx="443777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41283" y="1453896"/>
            <a:ext cx="407201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(1)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66772" y="1453896"/>
            <a:ext cx="1442274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85060" y="1453896"/>
            <a:ext cx="1405698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PT (7)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09046" y="1453896"/>
            <a:ext cx="4437766" cy="502920"/>
          </a:xfrm>
          <a:prstGeom prst="rect">
            <a:avLst/>
          </a:prstGeom>
          <a:solidFill>
            <a:srgbClr val="FBE7D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27334" y="1453896"/>
            <a:ext cx="4401190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Sequence Number (16)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48640" y="2011680"/>
            <a:ext cx="11094415" cy="502920"/>
          </a:xfrm>
          <a:prstGeom prst="rect">
            <a:avLst/>
          </a:prstGeom>
          <a:solidFill>
            <a:srgbClr val="DCE7F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6928" y="2011680"/>
            <a:ext cx="11057839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 (32 bits)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2569464"/>
            <a:ext cx="11094415" cy="502920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2569464"/>
            <a:ext cx="11057839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SSRC — synchronization source identifier (32 bits)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3127248"/>
            <a:ext cx="11094415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16233F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66928" y="3127248"/>
            <a:ext cx="11057839" cy="5029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CSRC list — contributing source identifiers (0–15 × 32 bits, optional)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48640" y="3739896"/>
            <a:ext cx="110944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12-byte fixed header (V–SSRC) + an optional CSRC list added by a mixer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4142232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5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/ X / CC: padding flag, extension-header flag, and a count of CSRC identifiers present.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5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(marker) / PT (payload type): flags a significant event (e.g. frame start); identifies the audio/video encoding in use.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RTP: REAL-TIME TRANSPORT PROTOCOL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Sequence Numbers and Timestamps Buy You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64328" cy="3657600"/>
          </a:xfrm>
          <a:prstGeom prst="roundRect">
            <a:avLst>
              <a:gd name="adj" fmla="val 225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Sequence number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86384" y="2020824"/>
            <a:ext cx="457200" cy="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67128"/>
            <a:ext cx="4888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Increments by one per RTP packet sent.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Lets the receiver detect packet loss and reorder packets that arrive out of order.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remove delay jitter by re-timing playback correctly.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78728" y="1453896"/>
            <a:ext cx="5364328" cy="3657600"/>
          </a:xfrm>
          <a:prstGeom prst="roundRect">
            <a:avLst>
              <a:gd name="adj" fmla="val 225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Timestamp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516472" y="2020824"/>
            <a:ext cx="457200" cy="0"/>
          </a:xfrm>
          <a:prstGeom prst="line">
            <a:avLst/>
          </a:prstGeom>
          <a:noFill/>
          <a:ln w="28575">
            <a:solidFill>
              <a:srgbClr val="E288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6472" y="2167128"/>
            <a:ext cx="4888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Marks the sampling (creation) time of the first byte in the packet.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Successive packets can share a timestamp — e.g. one video frame split across several RTP packets.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with the sequence number, lets the receiver detect loss and synchronize multiple sources.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RTCP: RTP CONTROL PROTOCOL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Sender &amp; Receiver Reports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RTCP is RTP’s companion control channel: participants periodically exchange reports on how the session is going.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56816"/>
            <a:ext cx="5364328" cy="3246120"/>
          </a:xfrm>
          <a:prstGeom prst="roundRect">
            <a:avLst>
              <a:gd name="adj" fmla="val 253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68096" y="2103120"/>
            <a:ext cx="4925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Sender Report (SR)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68096" y="2523744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523744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header (8 bytes): version, padding, report count, type, length, SSRC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768096" y="3200400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FBE7D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3200400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info: NTP + RTP timestamp, packet count, octet count sent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68096" y="3877056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DCE7F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9536" y="3877056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Reception report block(s): one per source heard from (see below)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278728" y="1956816"/>
            <a:ext cx="5364328" cy="3246120"/>
          </a:xfrm>
          <a:prstGeom prst="roundRect">
            <a:avLst>
              <a:gd name="adj" fmla="val 253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8184" y="2103120"/>
            <a:ext cx="4925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Receiver Report (RR)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98184" y="2523744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9624" y="2523744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header (8 bytes): same layout as SR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98184" y="3200400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DCE7F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9624" y="3200400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Reception report block(s): one per source heard from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98184" y="3877056"/>
            <a:ext cx="4925416" cy="566928"/>
          </a:xfrm>
          <a:prstGeom prst="roundRect">
            <a:avLst>
              <a:gd name="adj" fmla="val 8065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9624" y="3877056"/>
            <a:ext cx="47425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 sender info — a pure receiver never sent anything)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48640" y="53400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reception report block carries: SSRC, fraction &amp; cumulative packets lost, highest sequence number seen, interarrival jitter estimate, and timing back to the last SR received.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&amp; RTCP IN PRACTICE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VoIP Call: Three Logical Channels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phone call carried over IP runs three logically separate channels between caller and callee at once: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3008376"/>
            <a:ext cx="2011680" cy="868680"/>
          </a:xfrm>
          <a:prstGeom prst="roundRect">
            <a:avLst>
              <a:gd name="adj" fmla="val 8421"/>
            </a:avLst>
          </a:prstGeom>
          <a:solidFill>
            <a:srgbClr val="16233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3008376"/>
            <a:ext cx="2011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Caller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9631375" y="3008376"/>
            <a:ext cx="2011680" cy="868680"/>
          </a:xfrm>
          <a:prstGeom prst="roundRect">
            <a:avLst>
              <a:gd name="adj" fmla="val 8421"/>
            </a:avLst>
          </a:prstGeom>
          <a:solidFill>
            <a:srgbClr val="16233F"/>
          </a:solidFill>
          <a:ln/>
        </p:spPr>
      </p:sp>
      <p:sp>
        <p:nvSpPr>
          <p:cNvPr id="8" name="Text 6"/>
          <p:cNvSpPr/>
          <p:nvPr/>
        </p:nvSpPr>
        <p:spPr>
          <a:xfrm>
            <a:off x="9631375" y="3008376"/>
            <a:ext cx="2011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Callee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697480" y="2139696"/>
            <a:ext cx="6796735" cy="914"/>
          </a:xfrm>
          <a:prstGeom prst="line">
            <a:avLst/>
          </a:prstGeom>
          <a:noFill/>
          <a:ln w="25400">
            <a:solidFill>
              <a:srgbClr val="2E6FA7"/>
            </a:solidFill>
            <a:prstDash val="solid"/>
            <a:headEnd type="triangl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560320" y="1847088"/>
            <a:ext cx="70710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 signaling  —  call setup / teardown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697480" y="2825496"/>
            <a:ext cx="6796735" cy="914"/>
          </a:xfrm>
          <a:prstGeom prst="line">
            <a:avLst/>
          </a:prstGeom>
          <a:noFill/>
          <a:ln w="25400">
            <a:solidFill>
              <a:srgbClr val="B5651D"/>
            </a:solidFill>
            <a:prstDash val="solid"/>
            <a:headEnd type="triangl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2560320" y="2532888"/>
            <a:ext cx="70710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media  —  the actual voice stream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697480" y="3511296"/>
            <a:ext cx="6796735" cy="914"/>
          </a:xfrm>
          <a:prstGeom prst="line">
            <a:avLst/>
          </a:prstGeom>
          <a:noFill/>
          <a:ln w="25400">
            <a:solidFill>
              <a:srgbClr val="5B7FA6"/>
            </a:solidFill>
            <a:prstDash val="solid"/>
            <a:headEnd type="triangl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2560320" y="3218688"/>
            <a:ext cx="70710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5B7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RTCP monitoring  —  quality reports, jitter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48640" y="415137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bidirectional in practice (forward and reverse signaling / media / monitoring); the double arrow above stands in for both directions.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RECAP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 Data, at a Glance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3108960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76656" y="1453896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657600" y="1453896"/>
            <a:ext cx="4206240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785616" y="1453896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863840" y="1453896"/>
            <a:ext cx="3779215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91856" y="1453896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10896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6656" y="1874520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data into bytes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0" y="1874520"/>
            <a:ext cx="420624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85616" y="1874520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Marshalling / unmarshalling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863840" y="1874520"/>
            <a:ext cx="37792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91856" y="1874520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&amp; server RPC stubs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2295144"/>
            <a:ext cx="310896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6656" y="2295144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Agreeing on byte order &amp; layout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0" y="2295144"/>
            <a:ext cx="420624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85616" y="2295144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Canonical form vs receiver-makes-right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863840" y="2295144"/>
            <a:ext cx="3779215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91856" y="2295144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XDR (canonical) vs NDR (receiver-makes-right)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2715768"/>
            <a:ext cx="310896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6656" y="2715768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Self-describing messages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0" y="2715768"/>
            <a:ext cx="420624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85616" y="2715768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Tagged (TLV) data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863840" y="2715768"/>
            <a:ext cx="37792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991856" y="2715768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ASN.1/BER, XML markup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3136392"/>
            <a:ext cx="310896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76656" y="3136392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Shrinking data losslessly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657600" y="3136392"/>
            <a:ext cx="420624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785616" y="3136392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RLE, DPCM, dictionary (LZ) coding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863840" y="3136392"/>
            <a:ext cx="3779215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91856" y="3136392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gzip, Unix compress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48640" y="3557016"/>
            <a:ext cx="310896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76656" y="3557016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Shrinking a still image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657600" y="3557016"/>
            <a:ext cx="420624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785616" y="3557016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DCT → quantization → entropy coding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863840" y="3557016"/>
            <a:ext cx="37792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991856" y="3557016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JPEG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48640" y="3977640"/>
            <a:ext cx="310896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76656" y="3977640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Shrinking video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3657600" y="3977640"/>
            <a:ext cx="420624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785616" y="3977640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Inter-frame prediction + per-frame DCT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7863840" y="3977640"/>
            <a:ext cx="3779215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991856" y="3977640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MPEG I/P/B frames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48640" y="4398264"/>
            <a:ext cx="310896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76656" y="4398264"/>
            <a:ext cx="28529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Delivering media in real time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3657600" y="4398264"/>
            <a:ext cx="420624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785616" y="4398264"/>
            <a:ext cx="395020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Sequencing, timestamping, QoS reports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7863840" y="4398264"/>
            <a:ext cx="37792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991856" y="4398264"/>
            <a:ext cx="3523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+ RTCP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5943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THOUGHTS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96012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Threads Worth Remembering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8308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112264"/>
            <a:ext cx="128016" cy="12801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002536"/>
            <a:ext cx="1077437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Tagged vs. untagged is a spectrum, not a binary choice.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68680" y="2313432"/>
            <a:ext cx="1077437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encoding scheme answers the same question — does the receiver need to be told what’s coming, or can it be trusted to already know? — XDR, ASN.1, and XML just sit at different points on that line.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163824"/>
            <a:ext cx="128016" cy="12801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054096"/>
            <a:ext cx="1077437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Lossy vs. lossless is also a spectrum.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68680" y="3364992"/>
            <a:ext cx="1077437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JPEG mixes lossless steps (DCT, entropy coding) around a single lossy one (quantization); MPEG layers lossy inter-frame prediction on top of JPEG-style compression. Losing the right bits, deliberately, is the whole craft.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215384"/>
            <a:ext cx="128016" cy="12801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105656"/>
            <a:ext cx="1077437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media trades correctness for timeliness.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68680" y="4416552"/>
            <a:ext cx="1077437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doesn’t retransmit lost packets — a late packet is often worse than a missing one. Sequence numbers, timestamps, and RTCP reports exist to manage that tradeoff, not to eliminate it.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5806440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59436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— CHAPTER 4: THE TRANSPORT LAYER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RTP &amp; RTCP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Encoding &amp; Decoding: Marshalling and Unmarshalling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formatting: translating between an application’s internal data representation and a form suitable for the network.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Encoding (sender): the application’s internal representation is translated into a transmittable message.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Decoding (receiver): the arriving message is translated back into a representation the application can use.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 terminology: encoding = argument marshalling, decoding = unmarshalling.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374136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93876" y="35021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2/lib/icons/cpu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7993" y="3616269"/>
            <a:ext cx="247254" cy="24725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03504" y="4069080"/>
            <a:ext cx="1856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Sender’s internal form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03504" y="4416552"/>
            <a:ext cx="1856232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a C struct in memory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2542032" y="4059936"/>
            <a:ext cx="201168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2770632" y="3374136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BE7D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515868" y="35021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3" name="Image 1" descr="/home/claude/netdeck2/lib/icons/code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985" y="3616269"/>
            <a:ext cx="247254" cy="24725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825496" y="4069080"/>
            <a:ext cx="1856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Encode (marshal)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2825496" y="4416552"/>
            <a:ext cx="1856232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conversion rules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4764024" y="4059936"/>
            <a:ext cx="201168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7" name="Shape 13"/>
          <p:cNvSpPr/>
          <p:nvPr/>
        </p:nvSpPr>
        <p:spPr>
          <a:xfrm>
            <a:off x="4992624" y="3374136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16233F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737860" y="35021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9" name="Image 2" descr="/home/claude/netdeck2/lib/icons/globe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977" y="3616269"/>
            <a:ext cx="247254" cy="24725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047488" y="4069080"/>
            <a:ext cx="1856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Byte stream on the wire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5047488" y="4416552"/>
            <a:ext cx="1856232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sees only bytes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6986016" y="4059936"/>
            <a:ext cx="201168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3" name="Shape 18"/>
          <p:cNvSpPr/>
          <p:nvPr/>
        </p:nvSpPr>
        <p:spPr>
          <a:xfrm>
            <a:off x="7214616" y="3374136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BE7D3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7959852" y="35021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5" name="Image 3" descr="/home/claude/netdeck2/lib/icons/code_amb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3969" y="3616269"/>
            <a:ext cx="247254" cy="24725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269480" y="4069080"/>
            <a:ext cx="1856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Decode (unmarshal)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7269480" y="4416552"/>
            <a:ext cx="1856232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conversion rules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9208008" y="4059936"/>
            <a:ext cx="201168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9" name="Shape 23"/>
          <p:cNvSpPr/>
          <p:nvPr/>
        </p:nvSpPr>
        <p:spPr>
          <a:xfrm>
            <a:off x="9436608" y="3374136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10181844" y="3502152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1" name="Image 4" descr="/home/claude/netdeck2/lib/icons/cpu_nav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5961" y="3616269"/>
            <a:ext cx="247254" cy="247254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9491472" y="4069080"/>
            <a:ext cx="1856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Receiver’s internal form</a:t>
            </a:r>
            <a:endParaRPr lang="en-US" sz="1200" dirty="0"/>
          </a:p>
        </p:txBody>
      </p:sp>
      <p:sp>
        <p:nvSpPr>
          <p:cNvPr id="33" name="Text 26"/>
          <p:cNvSpPr/>
          <p:nvPr/>
        </p:nvSpPr>
        <p:spPr>
          <a:xfrm>
            <a:off x="9491472" y="4416552"/>
            <a:ext cx="1856232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 in memory again</a:t>
            </a:r>
            <a:endParaRPr lang="en-US" sz="950" dirty="0"/>
          </a:p>
        </p:txBody>
      </p:sp>
      <p:sp>
        <p:nvSpPr>
          <p:cNvPr id="34" name="Text 27"/>
          <p:cNvSpPr/>
          <p:nvPr/>
        </p:nvSpPr>
        <p:spPr>
          <a:xfrm>
            <a:off x="548640" y="492861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the same integer 34,677,374 is stored as bytes 02-1F-2A-3E on a big-endian host, but 3E-2A-1F-02 on a little-endian host — the wire format must be agreed on.</a:t>
            </a:r>
            <a:endParaRPr lang="en-US" sz="1150" dirty="0"/>
          </a:p>
        </p:txBody>
      </p:sp>
      <p:sp>
        <p:nvSpPr>
          <p:cNvPr id="35" name="Shape 2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37" name="Text 3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38" name="Text 3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Questions Every Marshalling Scheme Answers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3484778" cy="3566160"/>
          </a:xfrm>
          <a:prstGeom prst="roundRect">
            <a:avLst>
              <a:gd name="adj" fmla="val 2362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07565" y="1673352"/>
            <a:ext cx="566928" cy="566928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2/lib/icons/layers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628" y="1809415"/>
            <a:ext cx="294803" cy="29480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94944" y="2350008"/>
            <a:ext cx="319217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types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31520" y="2715768"/>
            <a:ext cx="3119018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types are supported? Base types (ints, floats, chars), flat types (structs, arrays), and complex types (pointer-based structures) form a hierarchy.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53458" y="1453896"/>
            <a:ext cx="3484778" cy="3566160"/>
          </a:xfrm>
          <a:prstGeom prst="roundRect">
            <a:avLst>
              <a:gd name="adj" fmla="val 2362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12384" y="1673352"/>
            <a:ext cx="566928" cy="566928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1" name="Image 1" descr="/home/claude/netdeck2/lib/icons/shuffle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446" y="1809415"/>
            <a:ext cx="294803" cy="29480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99762" y="2350008"/>
            <a:ext cx="319217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Conversion strategy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36338" y="2715768"/>
            <a:ext cx="3119018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 value’s type is known, how is it converted for the wire? Canonical intermediate form, or receiver-makes-right?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58277" y="1453896"/>
            <a:ext cx="3484778" cy="3566160"/>
          </a:xfrm>
          <a:prstGeom prst="roundRect">
            <a:avLst>
              <a:gd name="adj" fmla="val 2362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7202" y="1673352"/>
            <a:ext cx="566928" cy="566928"/>
          </a:xfrm>
          <a:prstGeom prst="ellipse">
            <a:avLst/>
          </a:prstGeom>
          <a:solidFill>
            <a:srgbClr val="E3E9F2"/>
          </a:solidFill>
          <a:ln/>
        </p:spPr>
      </p:sp>
      <p:pic>
        <p:nvPicPr>
          <p:cNvPr id="16" name="Image 2" descr="/home/claude/netdeck2/lib/icons/hash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65" y="1809415"/>
            <a:ext cx="294803" cy="29480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04581" y="2350008"/>
            <a:ext cx="319217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Tagging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341157" y="2715768"/>
            <a:ext cx="3119018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receiver know what kind of data is in the message? Self-describing tagged data, or untagged data the program already expects?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548640" y="515721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next few slides work through each of these three questions in turn.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Conversion Strategy: Two Ways to Agree on Bytes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64328" cy="3657600"/>
          </a:xfrm>
          <a:prstGeom prst="roundRect">
            <a:avLst>
              <a:gd name="adj" fmla="val 225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Canonical intermediate form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86384" y="2020824"/>
            <a:ext cx="457200" cy="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67128"/>
            <a:ext cx="4888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 on one external, network-standard representation for each type.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always translates from its internal form into that standard form before sending.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 always translates from the standard form into its own local form.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Simple, predictable — but every message pays a conversion cost, even between two identical machines.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78728" y="1453896"/>
            <a:ext cx="5364328" cy="3657600"/>
          </a:xfrm>
          <a:prstGeom prst="roundRect">
            <a:avLst>
              <a:gd name="adj" fmla="val 225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1636776"/>
            <a:ext cx="48888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Receiver-makes-right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516472" y="2020824"/>
            <a:ext cx="457200" cy="0"/>
          </a:xfrm>
          <a:prstGeom prst="line">
            <a:avLst/>
          </a:prstGeom>
          <a:noFill/>
          <a:ln w="28575">
            <a:solidFill>
              <a:srgbClr val="E288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6472" y="2167128"/>
            <a:ext cx="4888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transmits data in its own native (internal) format — no base-type conversion.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still packs and flattens complex structures for transmission.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 is responsible for translating from the sender’s format into its own.</a:t>
            </a:r>
            <a:endParaRPr lang="en-US" sz="1250" dirty="0"/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 when sender and receiver match; the cost shifts entirely to a mismatched receiver.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Tags: Telling the Receiver What’s Coming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tag is extra information in a message — beyond the raw value itself — that helps the receiver decode it.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Tagged data: self-describing. The receiver reads the tag to know the type, length, or meaning of what follows.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Untagged data: the receiver simply knows how to decode the message, because it was programmed to expect exactly that layout.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236976"/>
            <a:ext cx="1109441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a 32-bit integer encoded as tagged data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3694176"/>
            <a:ext cx="2440771" cy="566928"/>
          </a:xfrm>
          <a:prstGeom prst="rect">
            <a:avLst/>
          </a:prstGeom>
          <a:solidFill>
            <a:srgbClr val="FBE7D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3694176"/>
            <a:ext cx="2404195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Tag: "integer"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989411" y="3694176"/>
            <a:ext cx="2662660" cy="566928"/>
          </a:xfrm>
          <a:prstGeom prst="rect">
            <a:avLst/>
          </a:prstGeom>
          <a:solidFill>
            <a:srgbClr val="DCE7F3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07699" y="3694176"/>
            <a:ext cx="2626084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Length: 4 bytes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652071" y="3694176"/>
            <a:ext cx="5990984" cy="566928"/>
          </a:xfrm>
          <a:prstGeom prst="rect">
            <a:avLst/>
          </a:prstGeom>
          <a:solidFill>
            <a:srgbClr val="E3E9F2"/>
          </a:solidFill>
          <a:ln w="9525">
            <a:solidFill>
              <a:srgbClr val="1623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70359" y="3694176"/>
            <a:ext cx="5954408" cy="566928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Value: 00 00 15 EA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44256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tag and length let a generic decoder recognize and size the value without prior knowledge of the message layout.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FORMATTING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Stubs: The Code That Does the Marshalling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stub is the piece of code that implements argument marshalling — typically generated to support Remote Procedure Call (RPC).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stub: packs the procedure’s arguments into a message the RPC protocol can transmit.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stub: unpacks that message back into arguments, then calls the real remote procedure locally.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Stubs may be interpreted at run time, or compiled ahead of time from an interface description.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511296"/>
            <a:ext cx="2286000" cy="1005840"/>
          </a:xfrm>
          <a:prstGeom prst="roundRect">
            <a:avLst>
              <a:gd name="adj" fmla="val 7273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511296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4791456"/>
            <a:ext cx="2286000" cy="1005840"/>
          </a:xfrm>
          <a:prstGeom prst="roundRect">
            <a:avLst>
              <a:gd name="adj" fmla="val 7273"/>
            </a:avLst>
          </a:prstGeom>
          <a:solidFill>
            <a:srgbClr val="FBE7D3"/>
          </a:solidFill>
          <a:ln w="12700">
            <a:solidFill>
              <a:srgbClr val="B5651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4791456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stub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(marshal args)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691640" y="4517136"/>
            <a:ext cx="914" cy="274320"/>
          </a:xfrm>
          <a:prstGeom prst="line">
            <a:avLst/>
          </a:prstGeom>
          <a:noFill/>
          <a:ln w="15875">
            <a:solidFill>
              <a:srgbClr val="5B6B7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57055" y="3511296"/>
            <a:ext cx="2286000" cy="1005840"/>
          </a:xfrm>
          <a:prstGeom prst="roundRect">
            <a:avLst>
              <a:gd name="adj" fmla="val 7273"/>
            </a:avLst>
          </a:prstGeom>
          <a:solidFill>
            <a:srgbClr val="E3E9F2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57055" y="3511296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9357055" y="4791456"/>
            <a:ext cx="2286000" cy="1005840"/>
          </a:xfrm>
          <a:prstGeom prst="roundRect">
            <a:avLst>
              <a:gd name="adj" fmla="val 7273"/>
            </a:avLst>
          </a:prstGeom>
          <a:solidFill>
            <a:srgbClr val="FBE7D3"/>
          </a:solidFill>
          <a:ln w="12700">
            <a:solidFill>
              <a:srgbClr val="B5651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57055" y="4791456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stub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(unmarshal args)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0500055" y="4517136"/>
            <a:ext cx="914" cy="274320"/>
          </a:xfrm>
          <a:prstGeom prst="line">
            <a:avLst/>
          </a:prstGeom>
          <a:noFill/>
          <a:ln w="15875">
            <a:solidFill>
              <a:srgbClr val="5B6B7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834640" y="5294376"/>
            <a:ext cx="6522415" cy="914"/>
          </a:xfrm>
          <a:prstGeom prst="line">
            <a:avLst/>
          </a:prstGeom>
          <a:noFill/>
          <a:ln w="2222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3337560" y="4910328"/>
            <a:ext cx="5516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 message on the wire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Presentation Formatting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Encodings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XDR, ASN.1/BER, and XML in practice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Real-World Encodings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End-to-End Data — Computer Networks</dc:title>
  <dc:subject>PptxGenJS Presentation</dc:subject>
  <dc:creator>Computer Networks</dc:creator>
  <cp:lastModifiedBy>Computer Networks</cp:lastModifiedBy>
  <cp:revision>1</cp:revision>
  <dcterms:created xsi:type="dcterms:W3CDTF">2026-08-31T18:42:49Z</dcterms:created>
  <dcterms:modified xsi:type="dcterms:W3CDTF">2026-08-31T18:42:49Z</dcterms:modified>
</cp:coreProperties>
</file>