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notesMasterIdLst>
    <p:notesMasterId r:id="rId5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notesMaster" Target="notesMasters/notesMaster1.xml"/><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image" Target="../media/image-31-2.png"/><Relationship Id="rId3" Type="http://schemas.openxmlformats.org/officeDocument/2006/relationships/slideLayout" Target="../slideLayouts/slideLayout1.xml"/><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image" Target="../media/image-34-2.png"/><Relationship Id="rId3" Type="http://schemas.openxmlformats.org/officeDocument/2006/relationships/image" Target="../media/image-34-3.png"/><Relationship Id="rId4" Type="http://schemas.openxmlformats.org/officeDocument/2006/relationships/slideLayout" Target="../slideLayouts/slideLayout1.xml"/><Relationship Id="rId5"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png"/><Relationship Id="rId2" Type="http://schemas.openxmlformats.org/officeDocument/2006/relationships/image" Target="../media/image-36-2.png"/><Relationship Id="rId3" Type="http://schemas.openxmlformats.org/officeDocument/2006/relationships/slideLayout" Target="../slideLayouts/slideLayout1.xml"/><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image" Target="../media/image-39-1.png"/><Relationship Id="rId2" Type="http://schemas.openxmlformats.org/officeDocument/2006/relationships/slideLayout" Target="../slideLayouts/slideLayout1.xml"/><Relationship Id="rId3"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image" Target="../media/image-42-1.png"/><Relationship Id="rId2" Type="http://schemas.openxmlformats.org/officeDocument/2006/relationships/image" Target="../media/image-42-2.png"/><Relationship Id="rId3" Type="http://schemas.openxmlformats.org/officeDocument/2006/relationships/slideLayout" Target="../slideLayouts/slideLayout1.xml"/><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image" Target="../media/image-43-1.png"/><Relationship Id="rId2" Type="http://schemas.openxmlformats.org/officeDocument/2006/relationships/slideLayout" Target="../slideLayouts/slideLayout1.xml"/><Relationship Id="rId3"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image" Target="../media/image-44-1.png"/><Relationship Id="rId2" Type="http://schemas.openxmlformats.org/officeDocument/2006/relationships/slideLayout" Target="../slideLayouts/slideLayout1.xml"/><Relationship Id="rId3"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image" Target="../media/image-49-1.png"/><Relationship Id="rId2" Type="http://schemas.openxmlformats.org/officeDocument/2006/relationships/image" Target="../media/image-49-2.png"/><Relationship Id="rId3" Type="http://schemas.openxmlformats.org/officeDocument/2006/relationships/slideLayout" Target="../slideLayouts/slideLayout1.xml"/><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1830"/>
        </a:solidFill>
      </p:bgPr>
    </p:bg>
    <p:spTree>
      <p:nvGrpSpPr>
        <p:cNvPr id="1" name=""/>
        <p:cNvGrpSpPr/>
        <p:nvPr/>
      </p:nvGrpSpPr>
      <p:grpSpPr>
        <a:xfrm>
          <a:off x="0" y="0"/>
          <a:ext cx="0" cy="0"/>
          <a:chOff x="0" y="0"/>
          <a:chExt cx="0" cy="0"/>
        </a:xfrm>
      </p:grpSpPr>
      <p:sp>
        <p:nvSpPr>
          <p:cNvPr id="2" name="Shape 0"/>
          <p:cNvSpPr/>
          <p:nvPr/>
        </p:nvSpPr>
        <p:spPr>
          <a:xfrm>
            <a:off x="10378440" y="868680"/>
            <a:ext cx="731520" cy="365760"/>
          </a:xfrm>
          <a:prstGeom prst="line">
            <a:avLst/>
          </a:prstGeom>
          <a:noFill/>
          <a:ln w="12700">
            <a:solidFill>
              <a:srgbClr val="3A4A6B"/>
            </a:solidFill>
            <a:prstDash val="solid"/>
          </a:ln>
        </p:spPr>
      </p:sp>
      <p:sp>
        <p:nvSpPr>
          <p:cNvPr id="3" name="Shape 1"/>
          <p:cNvSpPr/>
          <p:nvPr/>
        </p:nvSpPr>
        <p:spPr>
          <a:xfrm flipH="1">
            <a:off x="10744200" y="1234440"/>
            <a:ext cx="365760" cy="640080"/>
          </a:xfrm>
          <a:prstGeom prst="line">
            <a:avLst/>
          </a:prstGeom>
          <a:noFill/>
          <a:ln w="12700">
            <a:solidFill>
              <a:srgbClr val="3A4A6B"/>
            </a:solidFill>
            <a:prstDash val="solid"/>
          </a:ln>
        </p:spPr>
      </p:sp>
      <p:sp>
        <p:nvSpPr>
          <p:cNvPr id="4" name="Shape 2"/>
          <p:cNvSpPr/>
          <p:nvPr/>
        </p:nvSpPr>
        <p:spPr>
          <a:xfrm>
            <a:off x="11109960" y="1234440"/>
            <a:ext cx="457200" cy="457200"/>
          </a:xfrm>
          <a:prstGeom prst="line">
            <a:avLst/>
          </a:prstGeom>
          <a:noFill/>
          <a:ln w="12700">
            <a:solidFill>
              <a:srgbClr val="3A4A6B"/>
            </a:solidFill>
            <a:prstDash val="solid"/>
          </a:ln>
        </p:spPr>
      </p:sp>
      <p:sp>
        <p:nvSpPr>
          <p:cNvPr id="5" name="Shape 3"/>
          <p:cNvSpPr/>
          <p:nvPr/>
        </p:nvSpPr>
        <p:spPr>
          <a:xfrm flipH="1">
            <a:off x="11201400" y="1691640"/>
            <a:ext cx="365760" cy="640080"/>
          </a:xfrm>
          <a:prstGeom prst="line">
            <a:avLst/>
          </a:prstGeom>
          <a:noFill/>
          <a:ln w="12700">
            <a:solidFill>
              <a:srgbClr val="3A4A6B"/>
            </a:solidFill>
            <a:prstDash val="solid"/>
          </a:ln>
        </p:spPr>
      </p:sp>
      <p:sp>
        <p:nvSpPr>
          <p:cNvPr id="6" name="Shape 4"/>
          <p:cNvSpPr/>
          <p:nvPr/>
        </p:nvSpPr>
        <p:spPr>
          <a:xfrm flipH="1">
            <a:off x="10515600" y="1874520"/>
            <a:ext cx="228600" cy="731520"/>
          </a:xfrm>
          <a:prstGeom prst="line">
            <a:avLst/>
          </a:prstGeom>
          <a:noFill/>
          <a:ln w="12700">
            <a:solidFill>
              <a:srgbClr val="3A4A6B"/>
            </a:solidFill>
            <a:prstDash val="solid"/>
          </a:ln>
        </p:spPr>
      </p:sp>
      <p:sp>
        <p:nvSpPr>
          <p:cNvPr id="7" name="Shape 5"/>
          <p:cNvSpPr/>
          <p:nvPr/>
        </p:nvSpPr>
        <p:spPr>
          <a:xfrm flipH="1">
            <a:off x="10515600" y="2331720"/>
            <a:ext cx="685800" cy="274320"/>
          </a:xfrm>
          <a:prstGeom prst="line">
            <a:avLst/>
          </a:prstGeom>
          <a:noFill/>
          <a:ln w="12700">
            <a:solidFill>
              <a:srgbClr val="3A4A6B"/>
            </a:solidFill>
            <a:prstDash val="solid"/>
          </a:ln>
        </p:spPr>
      </p:sp>
      <p:sp>
        <p:nvSpPr>
          <p:cNvPr id="8" name="Shape 6"/>
          <p:cNvSpPr/>
          <p:nvPr/>
        </p:nvSpPr>
        <p:spPr>
          <a:xfrm>
            <a:off x="10332720" y="822960"/>
            <a:ext cx="91440" cy="91440"/>
          </a:xfrm>
          <a:prstGeom prst="ellipse">
            <a:avLst/>
          </a:prstGeom>
          <a:solidFill>
            <a:srgbClr val="5B7FA6"/>
          </a:solidFill>
          <a:ln/>
        </p:spPr>
      </p:sp>
      <p:sp>
        <p:nvSpPr>
          <p:cNvPr id="9" name="Shape 7"/>
          <p:cNvSpPr/>
          <p:nvPr/>
        </p:nvSpPr>
        <p:spPr>
          <a:xfrm>
            <a:off x="11064240" y="1188720"/>
            <a:ext cx="91440" cy="91440"/>
          </a:xfrm>
          <a:prstGeom prst="ellipse">
            <a:avLst/>
          </a:prstGeom>
          <a:solidFill>
            <a:srgbClr val="5B7FA6"/>
          </a:solidFill>
          <a:ln/>
        </p:spPr>
      </p:sp>
      <p:sp>
        <p:nvSpPr>
          <p:cNvPr id="10" name="Shape 8"/>
          <p:cNvSpPr/>
          <p:nvPr/>
        </p:nvSpPr>
        <p:spPr>
          <a:xfrm>
            <a:off x="10698480" y="1828800"/>
            <a:ext cx="91440" cy="91440"/>
          </a:xfrm>
          <a:prstGeom prst="ellipse">
            <a:avLst/>
          </a:prstGeom>
          <a:solidFill>
            <a:srgbClr val="5B7FA6"/>
          </a:solidFill>
          <a:ln/>
        </p:spPr>
      </p:sp>
      <p:sp>
        <p:nvSpPr>
          <p:cNvPr id="11" name="Shape 9"/>
          <p:cNvSpPr/>
          <p:nvPr/>
        </p:nvSpPr>
        <p:spPr>
          <a:xfrm>
            <a:off x="11521440" y="1645920"/>
            <a:ext cx="91440" cy="91440"/>
          </a:xfrm>
          <a:prstGeom prst="ellipse">
            <a:avLst/>
          </a:prstGeom>
          <a:solidFill>
            <a:srgbClr val="5B7FA6"/>
          </a:solidFill>
          <a:ln/>
        </p:spPr>
      </p:sp>
      <p:sp>
        <p:nvSpPr>
          <p:cNvPr id="12" name="Shape 10"/>
          <p:cNvSpPr/>
          <p:nvPr/>
        </p:nvSpPr>
        <p:spPr>
          <a:xfrm>
            <a:off x="11155680" y="2286000"/>
            <a:ext cx="91440" cy="91440"/>
          </a:xfrm>
          <a:prstGeom prst="ellipse">
            <a:avLst/>
          </a:prstGeom>
          <a:solidFill>
            <a:srgbClr val="E2883A"/>
          </a:solidFill>
          <a:ln/>
        </p:spPr>
      </p:sp>
      <p:sp>
        <p:nvSpPr>
          <p:cNvPr id="13" name="Shape 11"/>
          <p:cNvSpPr/>
          <p:nvPr/>
        </p:nvSpPr>
        <p:spPr>
          <a:xfrm>
            <a:off x="10469880" y="2560320"/>
            <a:ext cx="91440" cy="91440"/>
          </a:xfrm>
          <a:prstGeom prst="ellipse">
            <a:avLst/>
          </a:prstGeom>
          <a:solidFill>
            <a:srgbClr val="5B7FA6"/>
          </a:solidFill>
          <a:ln/>
        </p:spPr>
      </p:sp>
      <p:sp>
        <p:nvSpPr>
          <p:cNvPr id="14" name="Text 12"/>
          <p:cNvSpPr/>
          <p:nvPr/>
        </p:nvSpPr>
        <p:spPr>
          <a:xfrm>
            <a:off x="548640" y="1554480"/>
            <a:ext cx="8229600" cy="320040"/>
          </a:xfrm>
          <a:prstGeom prst="rect">
            <a:avLst/>
          </a:prstGeom>
          <a:noFill/>
          <a:ln/>
        </p:spPr>
        <p:txBody>
          <a:bodyPr wrap="square" rtlCol="0" anchor="ctr"/>
          <a:lstStyle/>
          <a:p>
            <a:pPr indent="0" marL="0">
              <a:buNone/>
            </a:pPr>
            <a:r>
              <a:rPr lang="en-US" sz="1300" b="1" spc="200" kern="0" dirty="0">
                <a:solidFill>
                  <a:srgbClr val="E2883A"/>
                </a:solidFill>
                <a:latin typeface="Calibri" pitchFamily="34" charset="0"/>
                <a:ea typeface="Calibri" pitchFamily="34" charset="-122"/>
                <a:cs typeface="Calibri" pitchFamily="34" charset="-120"/>
              </a:rPr>
              <a:t>COMPUTER NETWORKS  ·  CHAPTER 6</a:t>
            </a:r>
            <a:endParaRPr lang="en-US" sz="1300" dirty="0"/>
          </a:p>
        </p:txBody>
      </p:sp>
      <p:sp>
        <p:nvSpPr>
          <p:cNvPr id="15" name="Text 13"/>
          <p:cNvSpPr/>
          <p:nvPr/>
        </p:nvSpPr>
        <p:spPr>
          <a:xfrm>
            <a:off x="548640" y="1874520"/>
            <a:ext cx="9601200" cy="1188720"/>
          </a:xfrm>
          <a:prstGeom prst="rect">
            <a:avLst/>
          </a:prstGeom>
          <a:noFill/>
          <a:ln/>
        </p:spPr>
        <p:txBody>
          <a:bodyPr wrap="square" rtlCol="0" anchor="ctr"/>
          <a:lstStyle/>
          <a:p>
            <a:pPr indent="0" marL="0">
              <a:buNone/>
            </a:pPr>
            <a:r>
              <a:rPr lang="en-US" sz="5200" b="1" dirty="0">
                <a:solidFill>
                  <a:srgbClr val="FFFFFF"/>
                </a:solidFill>
                <a:latin typeface="Cambria" pitchFamily="34" charset="0"/>
                <a:ea typeface="Cambria" pitchFamily="34" charset="-122"/>
                <a:cs typeface="Cambria" pitchFamily="34" charset="-120"/>
              </a:rPr>
              <a:t>The Data Link Layer</a:t>
            </a:r>
            <a:endParaRPr lang="en-US" sz="5200" dirty="0"/>
          </a:p>
        </p:txBody>
      </p:sp>
      <p:sp>
        <p:nvSpPr>
          <p:cNvPr id="16" name="Shape 14"/>
          <p:cNvSpPr/>
          <p:nvPr/>
        </p:nvSpPr>
        <p:spPr>
          <a:xfrm>
            <a:off x="548640" y="3063240"/>
            <a:ext cx="548640" cy="0"/>
          </a:xfrm>
          <a:prstGeom prst="line">
            <a:avLst/>
          </a:prstGeom>
          <a:noFill/>
          <a:ln w="31750">
            <a:solidFill>
              <a:srgbClr val="E2883A"/>
            </a:solidFill>
            <a:prstDash val="solid"/>
          </a:ln>
        </p:spPr>
      </p:sp>
      <p:sp>
        <p:nvSpPr>
          <p:cNvPr id="17" name="Text 15"/>
          <p:cNvSpPr/>
          <p:nvPr/>
        </p:nvSpPr>
        <p:spPr>
          <a:xfrm>
            <a:off x="548640" y="3291840"/>
            <a:ext cx="8778240" cy="868680"/>
          </a:xfrm>
          <a:prstGeom prst="rect">
            <a:avLst/>
          </a:prstGeom>
          <a:noFill/>
          <a:ln/>
        </p:spPr>
        <p:txBody>
          <a:bodyPr wrap="square" rtlCol="0" anchor="ctr"/>
          <a:lstStyle/>
          <a:p>
            <a:pPr indent="0" marL="0">
              <a:lnSpc>
                <a:spcPct val="135000"/>
              </a:lnSpc>
              <a:buNone/>
            </a:pPr>
            <a:r>
              <a:rPr lang="en-US" sz="1600" i="1" dirty="0">
                <a:solidFill>
                  <a:srgbClr val="9FB2D4"/>
                </a:solidFill>
                <a:latin typeface="Calibri" pitchFamily="34" charset="0"/>
                <a:ea typeface="Calibri" pitchFamily="34" charset="-122"/>
                <a:cs typeface="Calibri" pitchFamily="34" charset="-120"/>
              </a:rPr>
              <a:t>Turning a raw physical link into something that reliably delivers frames between two directly-connected nodes — one bit, one byte, one frame at a time.</a:t>
            </a:r>
            <a:endParaRPr lang="en-US" sz="1600" dirty="0"/>
          </a:p>
        </p:txBody>
      </p:sp>
      <p:sp>
        <p:nvSpPr>
          <p:cNvPr id="18" name="Text 16"/>
          <p:cNvSpPr/>
          <p:nvPr/>
        </p:nvSpPr>
        <p:spPr>
          <a:xfrm>
            <a:off x="548640" y="6172200"/>
            <a:ext cx="5486400" cy="274320"/>
          </a:xfrm>
          <a:prstGeom prst="rect">
            <a:avLst/>
          </a:prstGeom>
          <a:noFill/>
          <a:ln/>
        </p:spPr>
        <p:txBody>
          <a:bodyPr wrap="square" rtlCol="0" anchor="ctr"/>
          <a:lstStyle/>
          <a:p>
            <a:pPr indent="0" marL="0">
              <a:buNone/>
            </a:pPr>
            <a:r>
              <a:rPr lang="en-US" sz="1100" dirty="0">
                <a:solidFill>
                  <a:srgbClr val="7186AD"/>
                </a:solidFill>
                <a:latin typeface="Calibri" pitchFamily="34" charset="0"/>
                <a:ea typeface="Calibri" pitchFamily="34" charset="-122"/>
                <a:cs typeface="Calibri" pitchFamily="34" charset="-120"/>
              </a:rPr>
              <a:t>A condensed, illustrated edition for lecture use</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ENCODING</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Manchester Encoding: Merge Clock with Data</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2 — Encoding: Bits to Signal</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10</a:t>
            </a:r>
            <a:endParaRPr lang="en-US" sz="950" dirty="0"/>
          </a:p>
        </p:txBody>
      </p:sp>
      <p:sp>
        <p:nvSpPr>
          <p:cNvPr id="8" name="Text 6"/>
          <p:cNvSpPr/>
          <p:nvPr/>
        </p:nvSpPr>
        <p:spPr>
          <a:xfrm>
            <a:off x="548640" y="1453896"/>
            <a:ext cx="11094415" cy="105156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Transmit the exclusive-OR of the NRZ-encoded data and an internal clock signal, so every bit carries its own transition.</a:t>
            </a:r>
            <a:endParaRPr lang="en-US" sz="1450" dirty="0"/>
          </a:p>
          <a:p>
            <a:pPr marL="342900" indent="-342900">
              <a:lnSpc>
                <a:spcPct val="128000"/>
              </a:lnSpc>
              <a:spcAft>
                <a:spcPts val="800"/>
              </a:spcAft>
              <a:buSzPct val="100000"/>
              <a:buChar char="–"/>
            </a:pPr>
            <a:r>
              <a:rPr lang="en-US" sz="1450" b="1" dirty="0">
                <a:solidFill>
                  <a:srgbClr val="16233F"/>
                </a:solidFill>
                <a:latin typeface="Calibri" pitchFamily="34" charset="0"/>
                <a:ea typeface="Calibri" pitchFamily="34" charset="-122"/>
                <a:cs typeface="Calibri" pitchFamily="34" charset="-120"/>
              </a:rPr>
              <a:t>0 = low→high transition;   1 = high→low transition (mid-bit)</a:t>
            </a:r>
            <a:endParaRPr lang="en-US" sz="1450" dirty="0"/>
          </a:p>
        </p:txBody>
      </p:sp>
      <p:sp>
        <p:nvSpPr>
          <p:cNvPr id="9" name="Text 7"/>
          <p:cNvSpPr/>
          <p:nvPr/>
        </p:nvSpPr>
        <p:spPr>
          <a:xfrm>
            <a:off x="694944" y="2926080"/>
            <a:ext cx="256032" cy="237744"/>
          </a:xfrm>
          <a:prstGeom prst="rect">
            <a:avLst/>
          </a:prstGeom>
          <a:noFill/>
          <a:ln/>
        </p:spPr>
        <p:txBody>
          <a:bodyPr wrap="square" rtlCol="0" anchor="ctr"/>
          <a:lstStyle/>
          <a:p>
            <a:pPr algn="r" indent="0" marL="0">
              <a:buNone/>
            </a:pPr>
            <a:r>
              <a:rPr lang="en-US" sz="1100" dirty="0">
                <a:solidFill>
                  <a:srgbClr val="5B6B7F"/>
                </a:solidFill>
                <a:latin typeface="Courier New" pitchFamily="34" charset="0"/>
                <a:ea typeface="Courier New" pitchFamily="34" charset="-122"/>
                <a:cs typeface="Courier New" pitchFamily="34" charset="-120"/>
              </a:rPr>
              <a:t>1</a:t>
            </a:r>
            <a:endParaRPr lang="en-US" sz="1100" dirty="0"/>
          </a:p>
        </p:txBody>
      </p:sp>
      <p:sp>
        <p:nvSpPr>
          <p:cNvPr id="10" name="Text 8"/>
          <p:cNvSpPr/>
          <p:nvPr/>
        </p:nvSpPr>
        <p:spPr>
          <a:xfrm>
            <a:off x="694944" y="3794760"/>
            <a:ext cx="256032" cy="237744"/>
          </a:xfrm>
          <a:prstGeom prst="rect">
            <a:avLst/>
          </a:prstGeom>
          <a:noFill/>
          <a:ln/>
        </p:spPr>
        <p:txBody>
          <a:bodyPr wrap="square" rtlCol="0" anchor="ctr"/>
          <a:lstStyle/>
          <a:p>
            <a:pPr algn="r" indent="0" marL="0">
              <a:buNone/>
            </a:pPr>
            <a:r>
              <a:rPr lang="en-US" sz="1100" dirty="0">
                <a:solidFill>
                  <a:srgbClr val="5B6B7F"/>
                </a:solidFill>
                <a:latin typeface="Courier New" pitchFamily="34" charset="0"/>
                <a:ea typeface="Courier New" pitchFamily="34" charset="-122"/>
                <a:cs typeface="Courier New" pitchFamily="34" charset="-120"/>
              </a:rPr>
              <a:t>0</a:t>
            </a:r>
            <a:endParaRPr lang="en-US" sz="1100" dirty="0"/>
          </a:p>
        </p:txBody>
      </p:sp>
      <p:sp>
        <p:nvSpPr>
          <p:cNvPr id="11" name="Shape 9"/>
          <p:cNvSpPr/>
          <p:nvPr/>
        </p:nvSpPr>
        <p:spPr>
          <a:xfrm>
            <a:off x="1005840" y="2999232"/>
            <a:ext cx="914" cy="978408"/>
          </a:xfrm>
          <a:prstGeom prst="line">
            <a:avLst/>
          </a:prstGeom>
          <a:noFill/>
          <a:ln w="9525">
            <a:solidFill>
              <a:srgbClr val="E1E6EE"/>
            </a:solidFill>
            <a:prstDash val="dash"/>
          </a:ln>
        </p:spPr>
      </p:sp>
      <p:sp>
        <p:nvSpPr>
          <p:cNvPr id="12" name="Shape 10"/>
          <p:cNvSpPr/>
          <p:nvPr/>
        </p:nvSpPr>
        <p:spPr>
          <a:xfrm>
            <a:off x="2023842" y="2999232"/>
            <a:ext cx="914" cy="978408"/>
          </a:xfrm>
          <a:prstGeom prst="line">
            <a:avLst/>
          </a:prstGeom>
          <a:noFill/>
          <a:ln w="9525">
            <a:solidFill>
              <a:srgbClr val="E1E6EE"/>
            </a:solidFill>
            <a:prstDash val="dash"/>
          </a:ln>
        </p:spPr>
      </p:sp>
      <p:sp>
        <p:nvSpPr>
          <p:cNvPr id="13" name="Shape 11"/>
          <p:cNvSpPr/>
          <p:nvPr/>
        </p:nvSpPr>
        <p:spPr>
          <a:xfrm>
            <a:off x="3041843" y="2999232"/>
            <a:ext cx="914" cy="978408"/>
          </a:xfrm>
          <a:prstGeom prst="line">
            <a:avLst/>
          </a:prstGeom>
          <a:noFill/>
          <a:ln w="9525">
            <a:solidFill>
              <a:srgbClr val="E1E6EE"/>
            </a:solidFill>
            <a:prstDash val="dash"/>
          </a:ln>
        </p:spPr>
      </p:sp>
      <p:sp>
        <p:nvSpPr>
          <p:cNvPr id="14" name="Shape 12"/>
          <p:cNvSpPr/>
          <p:nvPr/>
        </p:nvSpPr>
        <p:spPr>
          <a:xfrm>
            <a:off x="4059845" y="2999232"/>
            <a:ext cx="914" cy="978408"/>
          </a:xfrm>
          <a:prstGeom prst="line">
            <a:avLst/>
          </a:prstGeom>
          <a:noFill/>
          <a:ln w="9525">
            <a:solidFill>
              <a:srgbClr val="E1E6EE"/>
            </a:solidFill>
            <a:prstDash val="dash"/>
          </a:ln>
        </p:spPr>
      </p:sp>
      <p:sp>
        <p:nvSpPr>
          <p:cNvPr id="15" name="Shape 13"/>
          <p:cNvSpPr/>
          <p:nvPr/>
        </p:nvSpPr>
        <p:spPr>
          <a:xfrm>
            <a:off x="5077846" y="2999232"/>
            <a:ext cx="914" cy="978408"/>
          </a:xfrm>
          <a:prstGeom prst="line">
            <a:avLst/>
          </a:prstGeom>
          <a:noFill/>
          <a:ln w="9525">
            <a:solidFill>
              <a:srgbClr val="E1E6EE"/>
            </a:solidFill>
            <a:prstDash val="dash"/>
          </a:ln>
        </p:spPr>
      </p:sp>
      <p:sp>
        <p:nvSpPr>
          <p:cNvPr id="16" name="Shape 14"/>
          <p:cNvSpPr/>
          <p:nvPr/>
        </p:nvSpPr>
        <p:spPr>
          <a:xfrm>
            <a:off x="6095848" y="2999232"/>
            <a:ext cx="914" cy="978408"/>
          </a:xfrm>
          <a:prstGeom prst="line">
            <a:avLst/>
          </a:prstGeom>
          <a:noFill/>
          <a:ln w="9525">
            <a:solidFill>
              <a:srgbClr val="E1E6EE"/>
            </a:solidFill>
            <a:prstDash val="dash"/>
          </a:ln>
        </p:spPr>
      </p:sp>
      <p:sp>
        <p:nvSpPr>
          <p:cNvPr id="17" name="Shape 15"/>
          <p:cNvSpPr/>
          <p:nvPr/>
        </p:nvSpPr>
        <p:spPr>
          <a:xfrm>
            <a:off x="7113849" y="2999232"/>
            <a:ext cx="914" cy="978408"/>
          </a:xfrm>
          <a:prstGeom prst="line">
            <a:avLst/>
          </a:prstGeom>
          <a:noFill/>
          <a:ln w="9525">
            <a:solidFill>
              <a:srgbClr val="E1E6EE"/>
            </a:solidFill>
            <a:prstDash val="dash"/>
          </a:ln>
        </p:spPr>
      </p:sp>
      <p:sp>
        <p:nvSpPr>
          <p:cNvPr id="18" name="Shape 16"/>
          <p:cNvSpPr/>
          <p:nvPr/>
        </p:nvSpPr>
        <p:spPr>
          <a:xfrm>
            <a:off x="8131851" y="2999232"/>
            <a:ext cx="914" cy="978408"/>
          </a:xfrm>
          <a:prstGeom prst="line">
            <a:avLst/>
          </a:prstGeom>
          <a:noFill/>
          <a:ln w="9525">
            <a:solidFill>
              <a:srgbClr val="E1E6EE"/>
            </a:solidFill>
            <a:prstDash val="dash"/>
          </a:ln>
        </p:spPr>
      </p:sp>
      <p:sp>
        <p:nvSpPr>
          <p:cNvPr id="19" name="Shape 17"/>
          <p:cNvSpPr/>
          <p:nvPr/>
        </p:nvSpPr>
        <p:spPr>
          <a:xfrm>
            <a:off x="9149852" y="2999232"/>
            <a:ext cx="914" cy="978408"/>
          </a:xfrm>
          <a:prstGeom prst="line">
            <a:avLst/>
          </a:prstGeom>
          <a:noFill/>
          <a:ln w="9525">
            <a:solidFill>
              <a:srgbClr val="E1E6EE"/>
            </a:solidFill>
            <a:prstDash val="dash"/>
          </a:ln>
        </p:spPr>
      </p:sp>
      <p:sp>
        <p:nvSpPr>
          <p:cNvPr id="20" name="Shape 18"/>
          <p:cNvSpPr/>
          <p:nvPr/>
        </p:nvSpPr>
        <p:spPr>
          <a:xfrm>
            <a:off x="10167854" y="2999232"/>
            <a:ext cx="914" cy="978408"/>
          </a:xfrm>
          <a:prstGeom prst="line">
            <a:avLst/>
          </a:prstGeom>
          <a:noFill/>
          <a:ln w="9525">
            <a:solidFill>
              <a:srgbClr val="E1E6EE"/>
            </a:solidFill>
            <a:prstDash val="dash"/>
          </a:ln>
        </p:spPr>
      </p:sp>
      <p:sp>
        <p:nvSpPr>
          <p:cNvPr id="21" name="Shape 19"/>
          <p:cNvSpPr/>
          <p:nvPr/>
        </p:nvSpPr>
        <p:spPr>
          <a:xfrm>
            <a:off x="11185855" y="2999232"/>
            <a:ext cx="914" cy="978408"/>
          </a:xfrm>
          <a:prstGeom prst="line">
            <a:avLst/>
          </a:prstGeom>
          <a:noFill/>
          <a:ln w="9525">
            <a:solidFill>
              <a:srgbClr val="E1E6EE"/>
            </a:solidFill>
            <a:prstDash val="dash"/>
          </a:ln>
        </p:spPr>
      </p:sp>
      <p:sp>
        <p:nvSpPr>
          <p:cNvPr id="22" name="Text 20"/>
          <p:cNvSpPr/>
          <p:nvPr/>
        </p:nvSpPr>
        <p:spPr>
          <a:xfrm>
            <a:off x="1005840"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23" name="Text 21"/>
          <p:cNvSpPr/>
          <p:nvPr/>
        </p:nvSpPr>
        <p:spPr>
          <a:xfrm>
            <a:off x="2023842"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24" name="Text 22"/>
          <p:cNvSpPr/>
          <p:nvPr/>
        </p:nvSpPr>
        <p:spPr>
          <a:xfrm>
            <a:off x="3041843"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25" name="Text 23"/>
          <p:cNvSpPr/>
          <p:nvPr/>
        </p:nvSpPr>
        <p:spPr>
          <a:xfrm>
            <a:off x="4059845"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26" name="Text 24"/>
          <p:cNvSpPr/>
          <p:nvPr/>
        </p:nvSpPr>
        <p:spPr>
          <a:xfrm>
            <a:off x="5077846"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27" name="Text 25"/>
          <p:cNvSpPr/>
          <p:nvPr/>
        </p:nvSpPr>
        <p:spPr>
          <a:xfrm>
            <a:off x="6095848"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28" name="Text 26"/>
          <p:cNvSpPr/>
          <p:nvPr/>
        </p:nvSpPr>
        <p:spPr>
          <a:xfrm>
            <a:off x="7113849"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29" name="Text 27"/>
          <p:cNvSpPr/>
          <p:nvPr/>
        </p:nvSpPr>
        <p:spPr>
          <a:xfrm>
            <a:off x="8131851"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30" name="Text 28"/>
          <p:cNvSpPr/>
          <p:nvPr/>
        </p:nvSpPr>
        <p:spPr>
          <a:xfrm>
            <a:off x="9149852"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31" name="Text 29"/>
          <p:cNvSpPr/>
          <p:nvPr/>
        </p:nvSpPr>
        <p:spPr>
          <a:xfrm>
            <a:off x="10167854"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32" name="Shape 30"/>
          <p:cNvSpPr/>
          <p:nvPr/>
        </p:nvSpPr>
        <p:spPr>
          <a:xfrm>
            <a:off x="1005840" y="3054096"/>
            <a:ext cx="509001" cy="914"/>
          </a:xfrm>
          <a:prstGeom prst="line">
            <a:avLst/>
          </a:prstGeom>
          <a:noFill/>
          <a:ln w="31750">
            <a:solidFill>
              <a:srgbClr val="B5651D"/>
            </a:solidFill>
            <a:prstDash val="solid"/>
          </a:ln>
        </p:spPr>
      </p:sp>
      <p:sp>
        <p:nvSpPr>
          <p:cNvPr id="33" name="Shape 31"/>
          <p:cNvSpPr/>
          <p:nvPr/>
        </p:nvSpPr>
        <p:spPr>
          <a:xfrm>
            <a:off x="1514841" y="3922776"/>
            <a:ext cx="509001" cy="914"/>
          </a:xfrm>
          <a:prstGeom prst="line">
            <a:avLst/>
          </a:prstGeom>
          <a:noFill/>
          <a:ln w="31750">
            <a:solidFill>
              <a:srgbClr val="B5651D"/>
            </a:solidFill>
            <a:prstDash val="solid"/>
          </a:ln>
        </p:spPr>
      </p:sp>
      <p:sp>
        <p:nvSpPr>
          <p:cNvPr id="34" name="Shape 32"/>
          <p:cNvSpPr/>
          <p:nvPr/>
        </p:nvSpPr>
        <p:spPr>
          <a:xfrm>
            <a:off x="1514841" y="3054096"/>
            <a:ext cx="914" cy="868680"/>
          </a:xfrm>
          <a:prstGeom prst="line">
            <a:avLst/>
          </a:prstGeom>
          <a:noFill/>
          <a:ln w="31750">
            <a:solidFill>
              <a:srgbClr val="B5651D"/>
            </a:solidFill>
            <a:prstDash val="solid"/>
          </a:ln>
        </p:spPr>
      </p:sp>
      <p:sp>
        <p:nvSpPr>
          <p:cNvPr id="35" name="Shape 33"/>
          <p:cNvSpPr/>
          <p:nvPr/>
        </p:nvSpPr>
        <p:spPr>
          <a:xfrm>
            <a:off x="2023842" y="3054096"/>
            <a:ext cx="509001" cy="914"/>
          </a:xfrm>
          <a:prstGeom prst="line">
            <a:avLst/>
          </a:prstGeom>
          <a:noFill/>
          <a:ln w="31750">
            <a:solidFill>
              <a:srgbClr val="B5651D"/>
            </a:solidFill>
            <a:prstDash val="solid"/>
          </a:ln>
        </p:spPr>
      </p:sp>
      <p:sp>
        <p:nvSpPr>
          <p:cNvPr id="36" name="Shape 34"/>
          <p:cNvSpPr/>
          <p:nvPr/>
        </p:nvSpPr>
        <p:spPr>
          <a:xfrm>
            <a:off x="2023842" y="3054096"/>
            <a:ext cx="914" cy="868680"/>
          </a:xfrm>
          <a:prstGeom prst="line">
            <a:avLst/>
          </a:prstGeom>
          <a:noFill/>
          <a:ln w="31750">
            <a:solidFill>
              <a:srgbClr val="B5651D"/>
            </a:solidFill>
            <a:prstDash val="solid"/>
          </a:ln>
        </p:spPr>
      </p:sp>
      <p:sp>
        <p:nvSpPr>
          <p:cNvPr id="37" name="Shape 35"/>
          <p:cNvSpPr/>
          <p:nvPr/>
        </p:nvSpPr>
        <p:spPr>
          <a:xfrm>
            <a:off x="2532842" y="3922776"/>
            <a:ext cx="509001" cy="914"/>
          </a:xfrm>
          <a:prstGeom prst="line">
            <a:avLst/>
          </a:prstGeom>
          <a:noFill/>
          <a:ln w="31750">
            <a:solidFill>
              <a:srgbClr val="B5651D"/>
            </a:solidFill>
            <a:prstDash val="solid"/>
          </a:ln>
        </p:spPr>
      </p:sp>
      <p:sp>
        <p:nvSpPr>
          <p:cNvPr id="38" name="Shape 36"/>
          <p:cNvSpPr/>
          <p:nvPr/>
        </p:nvSpPr>
        <p:spPr>
          <a:xfrm>
            <a:off x="2532842" y="3054096"/>
            <a:ext cx="914" cy="868680"/>
          </a:xfrm>
          <a:prstGeom prst="line">
            <a:avLst/>
          </a:prstGeom>
          <a:noFill/>
          <a:ln w="31750">
            <a:solidFill>
              <a:srgbClr val="B5651D"/>
            </a:solidFill>
            <a:prstDash val="solid"/>
          </a:ln>
        </p:spPr>
      </p:sp>
      <p:sp>
        <p:nvSpPr>
          <p:cNvPr id="39" name="Shape 37"/>
          <p:cNvSpPr/>
          <p:nvPr/>
        </p:nvSpPr>
        <p:spPr>
          <a:xfrm>
            <a:off x="3041843" y="3922776"/>
            <a:ext cx="509001" cy="914"/>
          </a:xfrm>
          <a:prstGeom prst="line">
            <a:avLst/>
          </a:prstGeom>
          <a:noFill/>
          <a:ln w="31750">
            <a:solidFill>
              <a:srgbClr val="B5651D"/>
            </a:solidFill>
            <a:prstDash val="solid"/>
          </a:ln>
        </p:spPr>
      </p:sp>
      <p:sp>
        <p:nvSpPr>
          <p:cNvPr id="40" name="Shape 38"/>
          <p:cNvSpPr/>
          <p:nvPr/>
        </p:nvSpPr>
        <p:spPr>
          <a:xfrm>
            <a:off x="3550844" y="3054096"/>
            <a:ext cx="509001" cy="914"/>
          </a:xfrm>
          <a:prstGeom prst="line">
            <a:avLst/>
          </a:prstGeom>
          <a:noFill/>
          <a:ln w="31750">
            <a:solidFill>
              <a:srgbClr val="B5651D"/>
            </a:solidFill>
            <a:prstDash val="solid"/>
          </a:ln>
        </p:spPr>
      </p:sp>
      <p:sp>
        <p:nvSpPr>
          <p:cNvPr id="41" name="Shape 39"/>
          <p:cNvSpPr/>
          <p:nvPr/>
        </p:nvSpPr>
        <p:spPr>
          <a:xfrm>
            <a:off x="3550844" y="3054096"/>
            <a:ext cx="914" cy="868680"/>
          </a:xfrm>
          <a:prstGeom prst="line">
            <a:avLst/>
          </a:prstGeom>
          <a:noFill/>
          <a:ln w="31750">
            <a:solidFill>
              <a:srgbClr val="B5651D"/>
            </a:solidFill>
            <a:prstDash val="solid"/>
          </a:ln>
        </p:spPr>
      </p:sp>
      <p:sp>
        <p:nvSpPr>
          <p:cNvPr id="42" name="Shape 40"/>
          <p:cNvSpPr/>
          <p:nvPr/>
        </p:nvSpPr>
        <p:spPr>
          <a:xfrm>
            <a:off x="4059845" y="3922776"/>
            <a:ext cx="509001" cy="914"/>
          </a:xfrm>
          <a:prstGeom prst="line">
            <a:avLst/>
          </a:prstGeom>
          <a:noFill/>
          <a:ln w="31750">
            <a:solidFill>
              <a:srgbClr val="B5651D"/>
            </a:solidFill>
            <a:prstDash val="solid"/>
          </a:ln>
        </p:spPr>
      </p:sp>
      <p:sp>
        <p:nvSpPr>
          <p:cNvPr id="43" name="Shape 41"/>
          <p:cNvSpPr/>
          <p:nvPr/>
        </p:nvSpPr>
        <p:spPr>
          <a:xfrm>
            <a:off x="4059845" y="3054096"/>
            <a:ext cx="914" cy="868680"/>
          </a:xfrm>
          <a:prstGeom prst="line">
            <a:avLst/>
          </a:prstGeom>
          <a:noFill/>
          <a:ln w="31750">
            <a:solidFill>
              <a:srgbClr val="B5651D"/>
            </a:solidFill>
            <a:prstDash val="solid"/>
          </a:ln>
        </p:spPr>
      </p:sp>
      <p:sp>
        <p:nvSpPr>
          <p:cNvPr id="44" name="Shape 42"/>
          <p:cNvSpPr/>
          <p:nvPr/>
        </p:nvSpPr>
        <p:spPr>
          <a:xfrm>
            <a:off x="4568845" y="3054096"/>
            <a:ext cx="509001" cy="914"/>
          </a:xfrm>
          <a:prstGeom prst="line">
            <a:avLst/>
          </a:prstGeom>
          <a:noFill/>
          <a:ln w="31750">
            <a:solidFill>
              <a:srgbClr val="B5651D"/>
            </a:solidFill>
            <a:prstDash val="solid"/>
          </a:ln>
        </p:spPr>
      </p:sp>
      <p:sp>
        <p:nvSpPr>
          <p:cNvPr id="45" name="Shape 43"/>
          <p:cNvSpPr/>
          <p:nvPr/>
        </p:nvSpPr>
        <p:spPr>
          <a:xfrm>
            <a:off x="4568845" y="3054096"/>
            <a:ext cx="914" cy="868680"/>
          </a:xfrm>
          <a:prstGeom prst="line">
            <a:avLst/>
          </a:prstGeom>
          <a:noFill/>
          <a:ln w="31750">
            <a:solidFill>
              <a:srgbClr val="B5651D"/>
            </a:solidFill>
            <a:prstDash val="solid"/>
          </a:ln>
        </p:spPr>
      </p:sp>
      <p:sp>
        <p:nvSpPr>
          <p:cNvPr id="46" name="Shape 44"/>
          <p:cNvSpPr/>
          <p:nvPr/>
        </p:nvSpPr>
        <p:spPr>
          <a:xfrm>
            <a:off x="5077846" y="3922776"/>
            <a:ext cx="509001" cy="914"/>
          </a:xfrm>
          <a:prstGeom prst="line">
            <a:avLst/>
          </a:prstGeom>
          <a:noFill/>
          <a:ln w="31750">
            <a:solidFill>
              <a:srgbClr val="B5651D"/>
            </a:solidFill>
            <a:prstDash val="solid"/>
          </a:ln>
        </p:spPr>
      </p:sp>
      <p:sp>
        <p:nvSpPr>
          <p:cNvPr id="47" name="Shape 45"/>
          <p:cNvSpPr/>
          <p:nvPr/>
        </p:nvSpPr>
        <p:spPr>
          <a:xfrm>
            <a:off x="5077846" y="3054096"/>
            <a:ext cx="914" cy="868680"/>
          </a:xfrm>
          <a:prstGeom prst="line">
            <a:avLst/>
          </a:prstGeom>
          <a:noFill/>
          <a:ln w="31750">
            <a:solidFill>
              <a:srgbClr val="B5651D"/>
            </a:solidFill>
            <a:prstDash val="solid"/>
          </a:ln>
        </p:spPr>
      </p:sp>
      <p:sp>
        <p:nvSpPr>
          <p:cNvPr id="48" name="Shape 46"/>
          <p:cNvSpPr/>
          <p:nvPr/>
        </p:nvSpPr>
        <p:spPr>
          <a:xfrm>
            <a:off x="5586847" y="3054096"/>
            <a:ext cx="509001" cy="914"/>
          </a:xfrm>
          <a:prstGeom prst="line">
            <a:avLst/>
          </a:prstGeom>
          <a:noFill/>
          <a:ln w="31750">
            <a:solidFill>
              <a:srgbClr val="B5651D"/>
            </a:solidFill>
            <a:prstDash val="solid"/>
          </a:ln>
        </p:spPr>
      </p:sp>
      <p:sp>
        <p:nvSpPr>
          <p:cNvPr id="49" name="Shape 47"/>
          <p:cNvSpPr/>
          <p:nvPr/>
        </p:nvSpPr>
        <p:spPr>
          <a:xfrm>
            <a:off x="5586847" y="3054096"/>
            <a:ext cx="914" cy="868680"/>
          </a:xfrm>
          <a:prstGeom prst="line">
            <a:avLst/>
          </a:prstGeom>
          <a:noFill/>
          <a:ln w="31750">
            <a:solidFill>
              <a:srgbClr val="B5651D"/>
            </a:solidFill>
            <a:prstDash val="solid"/>
          </a:ln>
        </p:spPr>
      </p:sp>
      <p:sp>
        <p:nvSpPr>
          <p:cNvPr id="50" name="Shape 48"/>
          <p:cNvSpPr/>
          <p:nvPr/>
        </p:nvSpPr>
        <p:spPr>
          <a:xfrm>
            <a:off x="6095848" y="3054096"/>
            <a:ext cx="509001" cy="914"/>
          </a:xfrm>
          <a:prstGeom prst="line">
            <a:avLst/>
          </a:prstGeom>
          <a:noFill/>
          <a:ln w="31750">
            <a:solidFill>
              <a:srgbClr val="B5651D"/>
            </a:solidFill>
            <a:prstDash val="solid"/>
          </a:ln>
        </p:spPr>
      </p:sp>
      <p:sp>
        <p:nvSpPr>
          <p:cNvPr id="51" name="Shape 49"/>
          <p:cNvSpPr/>
          <p:nvPr/>
        </p:nvSpPr>
        <p:spPr>
          <a:xfrm>
            <a:off x="6604848" y="3922776"/>
            <a:ext cx="509001" cy="914"/>
          </a:xfrm>
          <a:prstGeom prst="line">
            <a:avLst/>
          </a:prstGeom>
          <a:noFill/>
          <a:ln w="31750">
            <a:solidFill>
              <a:srgbClr val="B5651D"/>
            </a:solidFill>
            <a:prstDash val="solid"/>
          </a:ln>
        </p:spPr>
      </p:sp>
      <p:sp>
        <p:nvSpPr>
          <p:cNvPr id="52" name="Shape 50"/>
          <p:cNvSpPr/>
          <p:nvPr/>
        </p:nvSpPr>
        <p:spPr>
          <a:xfrm>
            <a:off x="6604848" y="3054096"/>
            <a:ext cx="914" cy="868680"/>
          </a:xfrm>
          <a:prstGeom prst="line">
            <a:avLst/>
          </a:prstGeom>
          <a:noFill/>
          <a:ln w="31750">
            <a:solidFill>
              <a:srgbClr val="B5651D"/>
            </a:solidFill>
            <a:prstDash val="solid"/>
          </a:ln>
        </p:spPr>
      </p:sp>
      <p:sp>
        <p:nvSpPr>
          <p:cNvPr id="53" name="Shape 51"/>
          <p:cNvSpPr/>
          <p:nvPr/>
        </p:nvSpPr>
        <p:spPr>
          <a:xfrm>
            <a:off x="7113849" y="3922776"/>
            <a:ext cx="509001" cy="914"/>
          </a:xfrm>
          <a:prstGeom prst="line">
            <a:avLst/>
          </a:prstGeom>
          <a:noFill/>
          <a:ln w="31750">
            <a:solidFill>
              <a:srgbClr val="B5651D"/>
            </a:solidFill>
            <a:prstDash val="solid"/>
          </a:ln>
        </p:spPr>
      </p:sp>
      <p:sp>
        <p:nvSpPr>
          <p:cNvPr id="54" name="Shape 52"/>
          <p:cNvSpPr/>
          <p:nvPr/>
        </p:nvSpPr>
        <p:spPr>
          <a:xfrm>
            <a:off x="7622850" y="3054096"/>
            <a:ext cx="509001" cy="914"/>
          </a:xfrm>
          <a:prstGeom prst="line">
            <a:avLst/>
          </a:prstGeom>
          <a:noFill/>
          <a:ln w="31750">
            <a:solidFill>
              <a:srgbClr val="B5651D"/>
            </a:solidFill>
            <a:prstDash val="solid"/>
          </a:ln>
        </p:spPr>
      </p:sp>
      <p:sp>
        <p:nvSpPr>
          <p:cNvPr id="55" name="Shape 53"/>
          <p:cNvSpPr/>
          <p:nvPr/>
        </p:nvSpPr>
        <p:spPr>
          <a:xfrm>
            <a:off x="7622850" y="3054096"/>
            <a:ext cx="914" cy="868680"/>
          </a:xfrm>
          <a:prstGeom prst="line">
            <a:avLst/>
          </a:prstGeom>
          <a:noFill/>
          <a:ln w="31750">
            <a:solidFill>
              <a:srgbClr val="B5651D"/>
            </a:solidFill>
            <a:prstDash val="solid"/>
          </a:ln>
        </p:spPr>
      </p:sp>
      <p:sp>
        <p:nvSpPr>
          <p:cNvPr id="56" name="Shape 54"/>
          <p:cNvSpPr/>
          <p:nvPr/>
        </p:nvSpPr>
        <p:spPr>
          <a:xfrm>
            <a:off x="8131851" y="3054096"/>
            <a:ext cx="509001" cy="914"/>
          </a:xfrm>
          <a:prstGeom prst="line">
            <a:avLst/>
          </a:prstGeom>
          <a:noFill/>
          <a:ln w="31750">
            <a:solidFill>
              <a:srgbClr val="B5651D"/>
            </a:solidFill>
            <a:prstDash val="solid"/>
          </a:ln>
        </p:spPr>
      </p:sp>
      <p:sp>
        <p:nvSpPr>
          <p:cNvPr id="57" name="Shape 55"/>
          <p:cNvSpPr/>
          <p:nvPr/>
        </p:nvSpPr>
        <p:spPr>
          <a:xfrm>
            <a:off x="8640851" y="3922776"/>
            <a:ext cx="509001" cy="914"/>
          </a:xfrm>
          <a:prstGeom prst="line">
            <a:avLst/>
          </a:prstGeom>
          <a:noFill/>
          <a:ln w="31750">
            <a:solidFill>
              <a:srgbClr val="B5651D"/>
            </a:solidFill>
            <a:prstDash val="solid"/>
          </a:ln>
        </p:spPr>
      </p:sp>
      <p:sp>
        <p:nvSpPr>
          <p:cNvPr id="58" name="Shape 56"/>
          <p:cNvSpPr/>
          <p:nvPr/>
        </p:nvSpPr>
        <p:spPr>
          <a:xfrm>
            <a:off x="8640851" y="3054096"/>
            <a:ext cx="914" cy="868680"/>
          </a:xfrm>
          <a:prstGeom prst="line">
            <a:avLst/>
          </a:prstGeom>
          <a:noFill/>
          <a:ln w="31750">
            <a:solidFill>
              <a:srgbClr val="B5651D"/>
            </a:solidFill>
            <a:prstDash val="solid"/>
          </a:ln>
        </p:spPr>
      </p:sp>
      <p:sp>
        <p:nvSpPr>
          <p:cNvPr id="59" name="Shape 57"/>
          <p:cNvSpPr/>
          <p:nvPr/>
        </p:nvSpPr>
        <p:spPr>
          <a:xfrm>
            <a:off x="9149852" y="3054096"/>
            <a:ext cx="509001" cy="914"/>
          </a:xfrm>
          <a:prstGeom prst="line">
            <a:avLst/>
          </a:prstGeom>
          <a:noFill/>
          <a:ln w="31750">
            <a:solidFill>
              <a:srgbClr val="B5651D"/>
            </a:solidFill>
            <a:prstDash val="solid"/>
          </a:ln>
        </p:spPr>
      </p:sp>
      <p:sp>
        <p:nvSpPr>
          <p:cNvPr id="60" name="Shape 58"/>
          <p:cNvSpPr/>
          <p:nvPr/>
        </p:nvSpPr>
        <p:spPr>
          <a:xfrm>
            <a:off x="9149852" y="3054096"/>
            <a:ext cx="914" cy="868680"/>
          </a:xfrm>
          <a:prstGeom prst="line">
            <a:avLst/>
          </a:prstGeom>
          <a:noFill/>
          <a:ln w="31750">
            <a:solidFill>
              <a:srgbClr val="B5651D"/>
            </a:solidFill>
            <a:prstDash val="solid"/>
          </a:ln>
        </p:spPr>
      </p:sp>
      <p:sp>
        <p:nvSpPr>
          <p:cNvPr id="61" name="Shape 59"/>
          <p:cNvSpPr/>
          <p:nvPr/>
        </p:nvSpPr>
        <p:spPr>
          <a:xfrm>
            <a:off x="9658853" y="3922776"/>
            <a:ext cx="509001" cy="914"/>
          </a:xfrm>
          <a:prstGeom prst="line">
            <a:avLst/>
          </a:prstGeom>
          <a:noFill/>
          <a:ln w="31750">
            <a:solidFill>
              <a:srgbClr val="B5651D"/>
            </a:solidFill>
            <a:prstDash val="solid"/>
          </a:ln>
        </p:spPr>
      </p:sp>
      <p:sp>
        <p:nvSpPr>
          <p:cNvPr id="62" name="Shape 60"/>
          <p:cNvSpPr/>
          <p:nvPr/>
        </p:nvSpPr>
        <p:spPr>
          <a:xfrm>
            <a:off x="9658853" y="3054096"/>
            <a:ext cx="914" cy="868680"/>
          </a:xfrm>
          <a:prstGeom prst="line">
            <a:avLst/>
          </a:prstGeom>
          <a:noFill/>
          <a:ln w="31750">
            <a:solidFill>
              <a:srgbClr val="B5651D"/>
            </a:solidFill>
            <a:prstDash val="solid"/>
          </a:ln>
        </p:spPr>
      </p:sp>
      <p:sp>
        <p:nvSpPr>
          <p:cNvPr id="63" name="Shape 61"/>
          <p:cNvSpPr/>
          <p:nvPr/>
        </p:nvSpPr>
        <p:spPr>
          <a:xfrm>
            <a:off x="10167854" y="3922776"/>
            <a:ext cx="509001" cy="914"/>
          </a:xfrm>
          <a:prstGeom prst="line">
            <a:avLst/>
          </a:prstGeom>
          <a:noFill/>
          <a:ln w="31750">
            <a:solidFill>
              <a:srgbClr val="B5651D"/>
            </a:solidFill>
            <a:prstDash val="solid"/>
          </a:ln>
        </p:spPr>
      </p:sp>
      <p:sp>
        <p:nvSpPr>
          <p:cNvPr id="64" name="Shape 62"/>
          <p:cNvSpPr/>
          <p:nvPr/>
        </p:nvSpPr>
        <p:spPr>
          <a:xfrm>
            <a:off x="10676854" y="3054096"/>
            <a:ext cx="509001" cy="914"/>
          </a:xfrm>
          <a:prstGeom prst="line">
            <a:avLst/>
          </a:prstGeom>
          <a:noFill/>
          <a:ln w="31750">
            <a:solidFill>
              <a:srgbClr val="B5651D"/>
            </a:solidFill>
            <a:prstDash val="solid"/>
          </a:ln>
        </p:spPr>
      </p:sp>
      <p:sp>
        <p:nvSpPr>
          <p:cNvPr id="65" name="Shape 63"/>
          <p:cNvSpPr/>
          <p:nvPr/>
        </p:nvSpPr>
        <p:spPr>
          <a:xfrm>
            <a:off x="10676854" y="3054096"/>
            <a:ext cx="914" cy="868680"/>
          </a:xfrm>
          <a:prstGeom prst="line">
            <a:avLst/>
          </a:prstGeom>
          <a:noFill/>
          <a:ln w="31750">
            <a:solidFill>
              <a:srgbClr val="B5651D"/>
            </a:solidFill>
            <a:prstDash val="solid"/>
          </a:ln>
        </p:spPr>
      </p:sp>
      <p:sp>
        <p:nvSpPr>
          <p:cNvPr id="66" name="Text 64"/>
          <p:cNvSpPr/>
          <p:nvPr/>
        </p:nvSpPr>
        <p:spPr>
          <a:xfrm>
            <a:off x="548640" y="3035808"/>
            <a:ext cx="1005840" cy="274320"/>
          </a:xfrm>
          <a:prstGeom prst="rect">
            <a:avLst/>
          </a:prstGeom>
          <a:noFill/>
          <a:ln/>
        </p:spPr>
        <p:txBody>
          <a:bodyPr wrap="square" rtlCol="0" anchor="ctr"/>
          <a:lstStyle/>
          <a:p>
            <a:pPr indent="0" marL="0">
              <a:buNone/>
            </a:pPr>
            <a:r>
              <a:rPr lang="en-US" sz="1200" b="1" dirty="0">
                <a:solidFill>
                  <a:srgbClr val="B5651D"/>
                </a:solidFill>
                <a:latin typeface="Calibri" pitchFamily="34" charset="0"/>
                <a:ea typeface="Calibri" pitchFamily="34" charset="-122"/>
                <a:cs typeface="Calibri" pitchFamily="34" charset="-120"/>
              </a:rPr>
              <a:t>Manchester</a:t>
            </a:r>
            <a:endParaRPr lang="en-US" sz="1200" dirty="0"/>
          </a:p>
        </p:txBody>
      </p:sp>
      <p:sp>
        <p:nvSpPr>
          <p:cNvPr id="67" name="Text 65"/>
          <p:cNvSpPr/>
          <p:nvPr/>
        </p:nvSpPr>
        <p:spPr>
          <a:xfrm>
            <a:off x="548640" y="4517136"/>
            <a:ext cx="11094415" cy="548640"/>
          </a:xfrm>
          <a:prstGeom prst="rect">
            <a:avLst/>
          </a:prstGeom>
          <a:noFill/>
          <a:ln/>
        </p:spPr>
        <p:txBody>
          <a:bodyPr wrap="square" rtlCol="0" anchor="ctr"/>
          <a:lstStyle/>
          <a:p>
            <a:pPr indent="0" marL="0">
              <a:buNone/>
            </a:pPr>
            <a:r>
              <a:rPr lang="en-US" sz="1300" i="1" dirty="0">
                <a:solidFill>
                  <a:srgbClr val="5B6B7F"/>
                </a:solidFill>
                <a:latin typeface="Calibri" pitchFamily="34" charset="0"/>
                <a:ea typeface="Calibri" pitchFamily="34" charset="-122"/>
                <a:cs typeface="Calibri" pitchFamily="34" charset="-120"/>
              </a:rPr>
              <a:t>Every single bit cell has a transition in its middle — the receiver can resynchronize on every bit, no matter the data.</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ENCODING</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The Cost — and a Summary</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2 — Encoding: Bits to Signal</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11</a:t>
            </a:r>
            <a:endParaRPr lang="en-US" sz="950" dirty="0"/>
          </a:p>
        </p:txBody>
      </p:sp>
      <p:sp>
        <p:nvSpPr>
          <p:cNvPr id="8" name="Text 6"/>
          <p:cNvSpPr/>
          <p:nvPr/>
        </p:nvSpPr>
        <p:spPr>
          <a:xfrm>
            <a:off x="548640" y="1453896"/>
            <a:ext cx="11094415" cy="105156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Manchester doubles the rate at which the signal transitions on the link — the receiver has half the time to detect each pulse.</a:t>
            </a:r>
            <a:endParaRPr lang="en-US" sz="1450" dirty="0"/>
          </a:p>
          <a:p>
            <a:pPr marL="342900" indent="-342900">
              <a:lnSpc>
                <a:spcPct val="128000"/>
              </a:lnSpc>
              <a:spcAft>
                <a:spcPts val="800"/>
              </a:spcAft>
              <a:buSzPct val="100000"/>
              <a:buChar char="–"/>
            </a:pPr>
            <a:r>
              <a:rPr lang="en-US" sz="1450" b="1" dirty="0">
                <a:solidFill>
                  <a:srgbClr val="1B2430"/>
                </a:solidFill>
                <a:latin typeface="Calibri" pitchFamily="34" charset="0"/>
                <a:ea typeface="Calibri" pitchFamily="34" charset="-122"/>
                <a:cs typeface="Calibri" pitchFamily="34" charset="-120"/>
              </a:rPr>
              <a:t>Baud rate = rate of signal transitions.  Bit rate = rate of data.  In Manchester, bit rate is half the baud rate.</a:t>
            </a:r>
            <a:endParaRPr lang="en-US" sz="1450" dirty="0"/>
          </a:p>
        </p:txBody>
      </p:sp>
      <p:sp>
        <p:nvSpPr>
          <p:cNvPr id="9" name="Shape 7"/>
          <p:cNvSpPr/>
          <p:nvPr/>
        </p:nvSpPr>
        <p:spPr>
          <a:xfrm>
            <a:off x="548640" y="2688336"/>
            <a:ext cx="1920240" cy="566928"/>
          </a:xfrm>
          <a:prstGeom prst="rect">
            <a:avLst/>
          </a:prstGeom>
          <a:solidFill>
            <a:srgbClr val="16233F"/>
          </a:solidFill>
          <a:ln w="9525">
            <a:solidFill>
              <a:srgbClr val="E1E6EE"/>
            </a:solidFill>
            <a:prstDash val="solid"/>
          </a:ln>
        </p:spPr>
      </p:sp>
      <p:sp>
        <p:nvSpPr>
          <p:cNvPr id="10" name="Text 8"/>
          <p:cNvSpPr/>
          <p:nvPr/>
        </p:nvSpPr>
        <p:spPr>
          <a:xfrm>
            <a:off x="676656" y="2688336"/>
            <a:ext cx="1664208" cy="56692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Scheme</a:t>
            </a:r>
            <a:endParaRPr lang="en-US" sz="1250" dirty="0"/>
          </a:p>
        </p:txBody>
      </p:sp>
      <p:sp>
        <p:nvSpPr>
          <p:cNvPr id="11" name="Shape 9"/>
          <p:cNvSpPr/>
          <p:nvPr/>
        </p:nvSpPr>
        <p:spPr>
          <a:xfrm>
            <a:off x="2468880" y="2688336"/>
            <a:ext cx="4023360" cy="566928"/>
          </a:xfrm>
          <a:prstGeom prst="rect">
            <a:avLst/>
          </a:prstGeom>
          <a:solidFill>
            <a:srgbClr val="16233F"/>
          </a:solidFill>
          <a:ln w="9525">
            <a:solidFill>
              <a:srgbClr val="E1E6EE"/>
            </a:solidFill>
            <a:prstDash val="solid"/>
          </a:ln>
        </p:spPr>
      </p:sp>
      <p:sp>
        <p:nvSpPr>
          <p:cNvPr id="12" name="Text 10"/>
          <p:cNvSpPr/>
          <p:nvPr/>
        </p:nvSpPr>
        <p:spPr>
          <a:xfrm>
            <a:off x="2596896" y="2688336"/>
            <a:ext cx="3767328" cy="56692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Rule</a:t>
            </a:r>
            <a:endParaRPr lang="en-US" sz="1250" dirty="0"/>
          </a:p>
        </p:txBody>
      </p:sp>
      <p:sp>
        <p:nvSpPr>
          <p:cNvPr id="13" name="Shape 11"/>
          <p:cNvSpPr/>
          <p:nvPr/>
        </p:nvSpPr>
        <p:spPr>
          <a:xfrm>
            <a:off x="6492240" y="2688336"/>
            <a:ext cx="3657600" cy="566928"/>
          </a:xfrm>
          <a:prstGeom prst="rect">
            <a:avLst/>
          </a:prstGeom>
          <a:solidFill>
            <a:srgbClr val="16233F"/>
          </a:solidFill>
          <a:ln w="9525">
            <a:solidFill>
              <a:srgbClr val="E1E6EE"/>
            </a:solidFill>
            <a:prstDash val="solid"/>
          </a:ln>
        </p:spPr>
      </p:sp>
      <p:sp>
        <p:nvSpPr>
          <p:cNvPr id="14" name="Text 12"/>
          <p:cNvSpPr/>
          <p:nvPr/>
        </p:nvSpPr>
        <p:spPr>
          <a:xfrm>
            <a:off x="6620256" y="2688336"/>
            <a:ext cx="3401568" cy="56692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Fixes</a:t>
            </a:r>
            <a:endParaRPr lang="en-US" sz="1250" dirty="0"/>
          </a:p>
        </p:txBody>
      </p:sp>
      <p:sp>
        <p:nvSpPr>
          <p:cNvPr id="15" name="Shape 13"/>
          <p:cNvSpPr/>
          <p:nvPr/>
        </p:nvSpPr>
        <p:spPr>
          <a:xfrm>
            <a:off x="10149840" y="2688336"/>
            <a:ext cx="1463040" cy="566928"/>
          </a:xfrm>
          <a:prstGeom prst="rect">
            <a:avLst/>
          </a:prstGeom>
          <a:solidFill>
            <a:srgbClr val="16233F"/>
          </a:solidFill>
          <a:ln w="9525">
            <a:solidFill>
              <a:srgbClr val="E1E6EE"/>
            </a:solidFill>
            <a:prstDash val="solid"/>
          </a:ln>
        </p:spPr>
      </p:sp>
      <p:sp>
        <p:nvSpPr>
          <p:cNvPr id="16" name="Text 14"/>
          <p:cNvSpPr/>
          <p:nvPr/>
        </p:nvSpPr>
        <p:spPr>
          <a:xfrm>
            <a:off x="10277856" y="2688336"/>
            <a:ext cx="1207008" cy="56692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Cost</a:t>
            </a:r>
            <a:endParaRPr lang="en-US" sz="1250" dirty="0"/>
          </a:p>
        </p:txBody>
      </p:sp>
      <p:sp>
        <p:nvSpPr>
          <p:cNvPr id="17" name="Shape 15"/>
          <p:cNvSpPr/>
          <p:nvPr/>
        </p:nvSpPr>
        <p:spPr>
          <a:xfrm>
            <a:off x="548640" y="3255264"/>
            <a:ext cx="1920240" cy="566928"/>
          </a:xfrm>
          <a:prstGeom prst="rect">
            <a:avLst/>
          </a:prstGeom>
          <a:solidFill>
            <a:srgbClr val="FFFFFF"/>
          </a:solidFill>
          <a:ln w="9525">
            <a:solidFill>
              <a:srgbClr val="E1E6EE"/>
            </a:solidFill>
            <a:prstDash val="solid"/>
          </a:ln>
        </p:spPr>
      </p:sp>
      <p:sp>
        <p:nvSpPr>
          <p:cNvPr id="18" name="Text 16"/>
          <p:cNvSpPr/>
          <p:nvPr/>
        </p:nvSpPr>
        <p:spPr>
          <a:xfrm>
            <a:off x="676656" y="3255264"/>
            <a:ext cx="166420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NRZ</a:t>
            </a:r>
            <a:endParaRPr lang="en-US" sz="1250" dirty="0"/>
          </a:p>
        </p:txBody>
      </p:sp>
      <p:sp>
        <p:nvSpPr>
          <p:cNvPr id="19" name="Shape 17"/>
          <p:cNvSpPr/>
          <p:nvPr/>
        </p:nvSpPr>
        <p:spPr>
          <a:xfrm>
            <a:off x="2468880" y="3255264"/>
            <a:ext cx="4023360" cy="566928"/>
          </a:xfrm>
          <a:prstGeom prst="rect">
            <a:avLst/>
          </a:prstGeom>
          <a:solidFill>
            <a:srgbClr val="FFFFFF"/>
          </a:solidFill>
          <a:ln w="9525">
            <a:solidFill>
              <a:srgbClr val="E1E6EE"/>
            </a:solidFill>
            <a:prstDash val="solid"/>
          </a:ln>
        </p:spPr>
      </p:sp>
      <p:sp>
        <p:nvSpPr>
          <p:cNvPr id="20" name="Text 18"/>
          <p:cNvSpPr/>
          <p:nvPr/>
        </p:nvSpPr>
        <p:spPr>
          <a:xfrm>
            <a:off x="2596896" y="3255264"/>
            <a:ext cx="376732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High = 1, low = 0</a:t>
            </a:r>
            <a:endParaRPr lang="en-US" sz="1250" dirty="0"/>
          </a:p>
        </p:txBody>
      </p:sp>
      <p:sp>
        <p:nvSpPr>
          <p:cNvPr id="21" name="Shape 19"/>
          <p:cNvSpPr/>
          <p:nvPr/>
        </p:nvSpPr>
        <p:spPr>
          <a:xfrm>
            <a:off x="6492240" y="3255264"/>
            <a:ext cx="3657600" cy="566928"/>
          </a:xfrm>
          <a:prstGeom prst="rect">
            <a:avLst/>
          </a:prstGeom>
          <a:solidFill>
            <a:srgbClr val="FFFFFF"/>
          </a:solidFill>
          <a:ln w="9525">
            <a:solidFill>
              <a:srgbClr val="E1E6EE"/>
            </a:solidFill>
            <a:prstDash val="solid"/>
          </a:ln>
        </p:spPr>
      </p:sp>
      <p:sp>
        <p:nvSpPr>
          <p:cNvPr id="22" name="Text 20"/>
          <p:cNvSpPr/>
          <p:nvPr/>
        </p:nvSpPr>
        <p:spPr>
          <a:xfrm>
            <a:off x="6620256" y="3255264"/>
            <a:ext cx="340156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 (baseline)</a:t>
            </a:r>
            <a:endParaRPr lang="en-US" sz="1250" dirty="0"/>
          </a:p>
        </p:txBody>
      </p:sp>
      <p:sp>
        <p:nvSpPr>
          <p:cNvPr id="23" name="Shape 21"/>
          <p:cNvSpPr/>
          <p:nvPr/>
        </p:nvSpPr>
        <p:spPr>
          <a:xfrm>
            <a:off x="10149840" y="3255264"/>
            <a:ext cx="1463040" cy="566928"/>
          </a:xfrm>
          <a:prstGeom prst="rect">
            <a:avLst/>
          </a:prstGeom>
          <a:solidFill>
            <a:srgbClr val="FFFFFF"/>
          </a:solidFill>
          <a:ln w="9525">
            <a:solidFill>
              <a:srgbClr val="E1E6EE"/>
            </a:solidFill>
            <a:prstDash val="solid"/>
          </a:ln>
        </p:spPr>
      </p:sp>
      <p:sp>
        <p:nvSpPr>
          <p:cNvPr id="24" name="Text 22"/>
          <p:cNvSpPr/>
          <p:nvPr/>
        </p:nvSpPr>
        <p:spPr>
          <a:xfrm>
            <a:off x="10277856" y="3255264"/>
            <a:ext cx="120700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Wander + clock drift</a:t>
            </a:r>
            <a:endParaRPr lang="en-US" sz="1250" dirty="0"/>
          </a:p>
        </p:txBody>
      </p:sp>
      <p:sp>
        <p:nvSpPr>
          <p:cNvPr id="25" name="Shape 23"/>
          <p:cNvSpPr/>
          <p:nvPr/>
        </p:nvSpPr>
        <p:spPr>
          <a:xfrm>
            <a:off x="548640" y="3822192"/>
            <a:ext cx="1920240" cy="566928"/>
          </a:xfrm>
          <a:prstGeom prst="rect">
            <a:avLst/>
          </a:prstGeom>
          <a:solidFill>
            <a:srgbClr val="F1F4F9"/>
          </a:solidFill>
          <a:ln w="9525">
            <a:solidFill>
              <a:srgbClr val="E1E6EE"/>
            </a:solidFill>
            <a:prstDash val="solid"/>
          </a:ln>
        </p:spPr>
      </p:sp>
      <p:sp>
        <p:nvSpPr>
          <p:cNvPr id="26" name="Text 24"/>
          <p:cNvSpPr/>
          <p:nvPr/>
        </p:nvSpPr>
        <p:spPr>
          <a:xfrm>
            <a:off x="676656" y="3822192"/>
            <a:ext cx="166420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NRZI</a:t>
            </a:r>
            <a:endParaRPr lang="en-US" sz="1250" dirty="0"/>
          </a:p>
        </p:txBody>
      </p:sp>
      <p:sp>
        <p:nvSpPr>
          <p:cNvPr id="27" name="Shape 25"/>
          <p:cNvSpPr/>
          <p:nvPr/>
        </p:nvSpPr>
        <p:spPr>
          <a:xfrm>
            <a:off x="2468880" y="3822192"/>
            <a:ext cx="4023360" cy="566928"/>
          </a:xfrm>
          <a:prstGeom prst="rect">
            <a:avLst/>
          </a:prstGeom>
          <a:solidFill>
            <a:srgbClr val="F1F4F9"/>
          </a:solidFill>
          <a:ln w="9525">
            <a:solidFill>
              <a:srgbClr val="E1E6EE"/>
            </a:solidFill>
            <a:prstDash val="solid"/>
          </a:ln>
        </p:spPr>
      </p:sp>
      <p:sp>
        <p:nvSpPr>
          <p:cNvPr id="28" name="Text 26"/>
          <p:cNvSpPr/>
          <p:nvPr/>
        </p:nvSpPr>
        <p:spPr>
          <a:xfrm>
            <a:off x="2596896" y="3822192"/>
            <a:ext cx="376732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Transition = 1, hold = 0</a:t>
            </a:r>
            <a:endParaRPr lang="en-US" sz="1250" dirty="0"/>
          </a:p>
        </p:txBody>
      </p:sp>
      <p:sp>
        <p:nvSpPr>
          <p:cNvPr id="29" name="Shape 27"/>
          <p:cNvSpPr/>
          <p:nvPr/>
        </p:nvSpPr>
        <p:spPr>
          <a:xfrm>
            <a:off x="6492240" y="3822192"/>
            <a:ext cx="3657600" cy="566928"/>
          </a:xfrm>
          <a:prstGeom prst="rect">
            <a:avLst/>
          </a:prstGeom>
          <a:solidFill>
            <a:srgbClr val="F1F4F9"/>
          </a:solidFill>
          <a:ln w="9525">
            <a:solidFill>
              <a:srgbClr val="E1E6EE"/>
            </a:solidFill>
            <a:prstDash val="solid"/>
          </a:ln>
        </p:spPr>
      </p:sp>
      <p:sp>
        <p:nvSpPr>
          <p:cNvPr id="30" name="Text 28"/>
          <p:cNvSpPr/>
          <p:nvPr/>
        </p:nvSpPr>
        <p:spPr>
          <a:xfrm>
            <a:off x="6620256" y="3822192"/>
            <a:ext cx="340156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Runs of 1s</a:t>
            </a:r>
            <a:endParaRPr lang="en-US" sz="1250" dirty="0"/>
          </a:p>
        </p:txBody>
      </p:sp>
      <p:sp>
        <p:nvSpPr>
          <p:cNvPr id="31" name="Shape 29"/>
          <p:cNvSpPr/>
          <p:nvPr/>
        </p:nvSpPr>
        <p:spPr>
          <a:xfrm>
            <a:off x="10149840" y="3822192"/>
            <a:ext cx="1463040" cy="566928"/>
          </a:xfrm>
          <a:prstGeom prst="rect">
            <a:avLst/>
          </a:prstGeom>
          <a:solidFill>
            <a:srgbClr val="F1F4F9"/>
          </a:solidFill>
          <a:ln w="9525">
            <a:solidFill>
              <a:srgbClr val="E1E6EE"/>
            </a:solidFill>
            <a:prstDash val="solid"/>
          </a:ln>
        </p:spPr>
      </p:sp>
      <p:sp>
        <p:nvSpPr>
          <p:cNvPr id="32" name="Text 30"/>
          <p:cNvSpPr/>
          <p:nvPr/>
        </p:nvSpPr>
        <p:spPr>
          <a:xfrm>
            <a:off x="10277856" y="3822192"/>
            <a:ext cx="120700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Runs of 0s remain</a:t>
            </a:r>
            <a:endParaRPr lang="en-US" sz="1250" dirty="0"/>
          </a:p>
        </p:txBody>
      </p:sp>
      <p:sp>
        <p:nvSpPr>
          <p:cNvPr id="33" name="Shape 31"/>
          <p:cNvSpPr/>
          <p:nvPr/>
        </p:nvSpPr>
        <p:spPr>
          <a:xfrm>
            <a:off x="548640" y="4389120"/>
            <a:ext cx="1920240" cy="566928"/>
          </a:xfrm>
          <a:prstGeom prst="rect">
            <a:avLst/>
          </a:prstGeom>
          <a:solidFill>
            <a:srgbClr val="FFFFFF"/>
          </a:solidFill>
          <a:ln w="9525">
            <a:solidFill>
              <a:srgbClr val="E1E6EE"/>
            </a:solidFill>
            <a:prstDash val="solid"/>
          </a:ln>
        </p:spPr>
      </p:sp>
      <p:sp>
        <p:nvSpPr>
          <p:cNvPr id="34" name="Text 32"/>
          <p:cNvSpPr/>
          <p:nvPr/>
        </p:nvSpPr>
        <p:spPr>
          <a:xfrm>
            <a:off x="676656" y="4389120"/>
            <a:ext cx="166420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Manchester</a:t>
            </a:r>
            <a:endParaRPr lang="en-US" sz="1250" dirty="0"/>
          </a:p>
        </p:txBody>
      </p:sp>
      <p:sp>
        <p:nvSpPr>
          <p:cNvPr id="35" name="Shape 33"/>
          <p:cNvSpPr/>
          <p:nvPr/>
        </p:nvSpPr>
        <p:spPr>
          <a:xfrm>
            <a:off x="2468880" y="4389120"/>
            <a:ext cx="4023360" cy="566928"/>
          </a:xfrm>
          <a:prstGeom prst="rect">
            <a:avLst/>
          </a:prstGeom>
          <a:solidFill>
            <a:srgbClr val="FFFFFF"/>
          </a:solidFill>
          <a:ln w="9525">
            <a:solidFill>
              <a:srgbClr val="E1E6EE"/>
            </a:solidFill>
            <a:prstDash val="solid"/>
          </a:ln>
        </p:spPr>
      </p:sp>
      <p:sp>
        <p:nvSpPr>
          <p:cNvPr id="36" name="Text 34"/>
          <p:cNvSpPr/>
          <p:nvPr/>
        </p:nvSpPr>
        <p:spPr>
          <a:xfrm>
            <a:off x="2596896" y="4389120"/>
            <a:ext cx="376732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XOR data with clock</a:t>
            </a:r>
            <a:endParaRPr lang="en-US" sz="1250" dirty="0"/>
          </a:p>
        </p:txBody>
      </p:sp>
      <p:sp>
        <p:nvSpPr>
          <p:cNvPr id="37" name="Shape 35"/>
          <p:cNvSpPr/>
          <p:nvPr/>
        </p:nvSpPr>
        <p:spPr>
          <a:xfrm>
            <a:off x="6492240" y="4389120"/>
            <a:ext cx="3657600" cy="566928"/>
          </a:xfrm>
          <a:prstGeom prst="rect">
            <a:avLst/>
          </a:prstGeom>
          <a:solidFill>
            <a:srgbClr val="FFFFFF"/>
          </a:solidFill>
          <a:ln w="9525">
            <a:solidFill>
              <a:srgbClr val="E1E6EE"/>
            </a:solidFill>
            <a:prstDash val="solid"/>
          </a:ln>
        </p:spPr>
      </p:sp>
      <p:sp>
        <p:nvSpPr>
          <p:cNvPr id="38" name="Text 36"/>
          <p:cNvSpPr/>
          <p:nvPr/>
        </p:nvSpPr>
        <p:spPr>
          <a:xfrm>
            <a:off x="6620256" y="4389120"/>
            <a:ext cx="340156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Runs of 0s and 1s</a:t>
            </a:r>
            <a:endParaRPr lang="en-US" sz="1250" dirty="0"/>
          </a:p>
        </p:txBody>
      </p:sp>
      <p:sp>
        <p:nvSpPr>
          <p:cNvPr id="39" name="Shape 37"/>
          <p:cNvSpPr/>
          <p:nvPr/>
        </p:nvSpPr>
        <p:spPr>
          <a:xfrm>
            <a:off x="10149840" y="4389120"/>
            <a:ext cx="1463040" cy="566928"/>
          </a:xfrm>
          <a:prstGeom prst="rect">
            <a:avLst/>
          </a:prstGeom>
          <a:solidFill>
            <a:srgbClr val="FFFFFF"/>
          </a:solidFill>
          <a:ln w="9525">
            <a:solidFill>
              <a:srgbClr val="E1E6EE"/>
            </a:solidFill>
            <a:prstDash val="solid"/>
          </a:ln>
        </p:spPr>
      </p:sp>
      <p:sp>
        <p:nvSpPr>
          <p:cNvPr id="40" name="Text 38"/>
          <p:cNvSpPr/>
          <p:nvPr/>
        </p:nvSpPr>
        <p:spPr>
          <a:xfrm>
            <a:off x="10277856" y="4389120"/>
            <a:ext cx="120700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2× transition rate</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E1830"/>
        </a:solidFill>
      </p:bgPr>
    </p:bg>
    <p:spTree>
      <p:nvGrpSpPr>
        <p:cNvPr id="1" name=""/>
        <p:cNvGrpSpPr/>
        <p:nvPr/>
      </p:nvGrpSpPr>
      <p:grpSpPr>
        <a:xfrm>
          <a:off x="0" y="0"/>
          <a:ext cx="0" cy="0"/>
          <a:chOff x="0" y="0"/>
          <a:chExt cx="0" cy="0"/>
        </a:xfrm>
      </p:grpSpPr>
      <p:sp>
        <p:nvSpPr>
          <p:cNvPr id="2" name="Shape 0"/>
          <p:cNvSpPr/>
          <p:nvPr/>
        </p:nvSpPr>
        <p:spPr>
          <a:xfrm>
            <a:off x="10607040" y="914400"/>
            <a:ext cx="82296" cy="82296"/>
          </a:xfrm>
          <a:prstGeom prst="ellipse">
            <a:avLst/>
          </a:prstGeom>
          <a:solidFill>
            <a:srgbClr val="E2883A"/>
          </a:solidFill>
          <a:ln/>
        </p:spPr>
      </p:sp>
      <p:sp>
        <p:nvSpPr>
          <p:cNvPr id="3" name="Shape 1"/>
          <p:cNvSpPr/>
          <p:nvPr/>
        </p:nvSpPr>
        <p:spPr>
          <a:xfrm>
            <a:off x="11247120" y="1371600"/>
            <a:ext cx="82296" cy="82296"/>
          </a:xfrm>
          <a:prstGeom prst="ellipse">
            <a:avLst/>
          </a:prstGeom>
          <a:solidFill>
            <a:srgbClr val="E2883A"/>
          </a:solidFill>
          <a:ln/>
        </p:spPr>
      </p:sp>
      <p:sp>
        <p:nvSpPr>
          <p:cNvPr id="4" name="Shape 2"/>
          <p:cNvSpPr/>
          <p:nvPr/>
        </p:nvSpPr>
        <p:spPr>
          <a:xfrm>
            <a:off x="10881360" y="1920240"/>
            <a:ext cx="82296" cy="82296"/>
          </a:xfrm>
          <a:prstGeom prst="ellipse">
            <a:avLst/>
          </a:prstGeom>
          <a:solidFill>
            <a:srgbClr val="E2883A"/>
          </a:solidFill>
          <a:ln/>
        </p:spPr>
      </p:sp>
      <p:sp>
        <p:nvSpPr>
          <p:cNvPr id="5" name="Shape 3"/>
          <p:cNvSpPr/>
          <p:nvPr/>
        </p:nvSpPr>
        <p:spPr>
          <a:xfrm>
            <a:off x="11612880" y="822960"/>
            <a:ext cx="82296" cy="82296"/>
          </a:xfrm>
          <a:prstGeom prst="ellipse">
            <a:avLst/>
          </a:prstGeom>
          <a:solidFill>
            <a:srgbClr val="E2883A"/>
          </a:solidFill>
          <a:ln/>
        </p:spPr>
      </p:sp>
      <p:sp>
        <p:nvSpPr>
          <p:cNvPr id="6" name="Shape 4"/>
          <p:cNvSpPr/>
          <p:nvPr/>
        </p:nvSpPr>
        <p:spPr>
          <a:xfrm>
            <a:off x="11155680" y="2377440"/>
            <a:ext cx="82296" cy="82296"/>
          </a:xfrm>
          <a:prstGeom prst="ellipse">
            <a:avLst/>
          </a:prstGeom>
          <a:solidFill>
            <a:srgbClr val="E2883A"/>
          </a:solidFill>
          <a:ln/>
        </p:spPr>
      </p:sp>
      <p:sp>
        <p:nvSpPr>
          <p:cNvPr id="7" name="Shape 5"/>
          <p:cNvSpPr/>
          <p:nvPr/>
        </p:nvSpPr>
        <p:spPr>
          <a:xfrm>
            <a:off x="10648188" y="955548"/>
            <a:ext cx="640080" cy="457200"/>
          </a:xfrm>
          <a:prstGeom prst="line">
            <a:avLst/>
          </a:prstGeom>
          <a:noFill/>
          <a:ln w="12700">
            <a:solidFill>
              <a:srgbClr val="3A4A6B"/>
            </a:solidFill>
            <a:prstDash val="solid"/>
          </a:ln>
        </p:spPr>
      </p:sp>
      <p:sp>
        <p:nvSpPr>
          <p:cNvPr id="8" name="Shape 6"/>
          <p:cNvSpPr/>
          <p:nvPr/>
        </p:nvSpPr>
        <p:spPr>
          <a:xfrm>
            <a:off x="10922508" y="1412748"/>
            <a:ext cx="365760" cy="548640"/>
          </a:xfrm>
          <a:prstGeom prst="line">
            <a:avLst/>
          </a:prstGeom>
          <a:noFill/>
          <a:ln w="12700">
            <a:solidFill>
              <a:srgbClr val="3A4A6B"/>
            </a:solidFill>
            <a:prstDash val="solid"/>
          </a:ln>
        </p:spPr>
      </p:sp>
      <p:sp>
        <p:nvSpPr>
          <p:cNvPr id="9" name="Shape 7"/>
          <p:cNvSpPr/>
          <p:nvPr/>
        </p:nvSpPr>
        <p:spPr>
          <a:xfrm>
            <a:off x="10922508" y="864108"/>
            <a:ext cx="731520" cy="1097280"/>
          </a:xfrm>
          <a:prstGeom prst="line">
            <a:avLst/>
          </a:prstGeom>
          <a:noFill/>
          <a:ln w="12700">
            <a:solidFill>
              <a:srgbClr val="3A4A6B"/>
            </a:solidFill>
            <a:prstDash val="solid"/>
          </a:ln>
        </p:spPr>
      </p:sp>
      <p:sp>
        <p:nvSpPr>
          <p:cNvPr id="10" name="Shape 8"/>
          <p:cNvSpPr/>
          <p:nvPr/>
        </p:nvSpPr>
        <p:spPr>
          <a:xfrm>
            <a:off x="11196828" y="864108"/>
            <a:ext cx="457200" cy="1554480"/>
          </a:xfrm>
          <a:prstGeom prst="line">
            <a:avLst/>
          </a:prstGeom>
          <a:noFill/>
          <a:ln w="12700">
            <a:solidFill>
              <a:srgbClr val="3A4A6B"/>
            </a:solidFill>
            <a:prstDash val="solid"/>
          </a:ln>
        </p:spPr>
      </p:sp>
      <p:sp>
        <p:nvSpPr>
          <p:cNvPr id="11" name="Text 9"/>
          <p:cNvSpPr/>
          <p:nvPr/>
        </p:nvSpPr>
        <p:spPr>
          <a:xfrm>
            <a:off x="548640" y="2148840"/>
            <a:ext cx="3657600" cy="1188720"/>
          </a:xfrm>
          <a:prstGeom prst="rect">
            <a:avLst/>
          </a:prstGeom>
          <a:noFill/>
          <a:ln/>
        </p:spPr>
        <p:txBody>
          <a:bodyPr wrap="square" rtlCol="0" anchor="ctr"/>
          <a:lstStyle/>
          <a:p>
            <a:pPr indent="0" marL="0">
              <a:buNone/>
            </a:pPr>
            <a:r>
              <a:rPr lang="en-US" sz="7200" b="1" dirty="0">
                <a:solidFill>
                  <a:srgbClr val="2A3B60"/>
                </a:solidFill>
                <a:latin typeface="Cambria" pitchFamily="34" charset="0"/>
                <a:ea typeface="Cambria" pitchFamily="34" charset="-122"/>
                <a:cs typeface="Cambria" pitchFamily="34" charset="-120"/>
              </a:rPr>
              <a:t>03</a:t>
            </a:r>
            <a:endParaRPr lang="en-US" sz="7200" dirty="0"/>
          </a:p>
        </p:txBody>
      </p:sp>
      <p:sp>
        <p:nvSpPr>
          <p:cNvPr id="12" name="Text 10"/>
          <p:cNvSpPr/>
          <p:nvPr/>
        </p:nvSpPr>
        <p:spPr>
          <a:xfrm>
            <a:off x="548640" y="3246120"/>
            <a:ext cx="9265615" cy="914400"/>
          </a:xfrm>
          <a:prstGeom prst="rect">
            <a:avLst/>
          </a:prstGeom>
          <a:noFill/>
          <a:ln/>
        </p:spPr>
        <p:txBody>
          <a:bodyPr wrap="square"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Framing</a:t>
            </a:r>
            <a:endParaRPr lang="en-US" sz="3400" dirty="0"/>
          </a:p>
        </p:txBody>
      </p:sp>
      <p:sp>
        <p:nvSpPr>
          <p:cNvPr id="13" name="Text 11"/>
          <p:cNvSpPr/>
          <p:nvPr/>
        </p:nvSpPr>
        <p:spPr>
          <a:xfrm>
            <a:off x="548640" y="4041648"/>
            <a:ext cx="8808415" cy="731520"/>
          </a:xfrm>
          <a:prstGeom prst="rect">
            <a:avLst/>
          </a:prstGeom>
          <a:noFill/>
          <a:ln/>
        </p:spPr>
        <p:txBody>
          <a:bodyPr wrap="square" rtlCol="0" anchor="ctr"/>
          <a:lstStyle/>
          <a:p>
            <a:pPr indent="0" marL="0">
              <a:buNone/>
            </a:pPr>
            <a:r>
              <a:rPr lang="en-US" sz="1500" i="1" dirty="0">
                <a:solidFill>
                  <a:srgbClr val="9FB2D4"/>
                </a:solidFill>
                <a:latin typeface="Calibri" pitchFamily="34" charset="0"/>
                <a:ea typeface="Calibri" pitchFamily="34" charset="-122"/>
                <a:cs typeface="Calibri" pitchFamily="34" charset="-120"/>
              </a:rPr>
              <a:t>Where does a frame start and end? Three families of answers.</a:t>
            </a:r>
            <a:endParaRPr lang="en-US" sz="1500" dirty="0"/>
          </a:p>
        </p:txBody>
      </p:sp>
      <p:sp>
        <p:nvSpPr>
          <p:cNvPr id="14" name="Shape 12"/>
          <p:cNvSpPr/>
          <p:nvPr/>
        </p:nvSpPr>
        <p:spPr>
          <a:xfrm>
            <a:off x="548640" y="3108960"/>
            <a:ext cx="502920" cy="0"/>
          </a:xfrm>
          <a:prstGeom prst="line">
            <a:avLst/>
          </a:prstGeom>
          <a:noFill/>
          <a:ln w="31750">
            <a:solidFill>
              <a:srgbClr val="E2883A"/>
            </a:solidFill>
            <a:prstDash val="solid"/>
          </a:ln>
        </p:spPr>
      </p:sp>
      <p:sp>
        <p:nvSpPr>
          <p:cNvPr id="15" name="Shape 13"/>
          <p:cNvSpPr/>
          <p:nvPr/>
        </p:nvSpPr>
        <p:spPr>
          <a:xfrm>
            <a:off x="548640" y="6437376"/>
            <a:ext cx="11094415" cy="0"/>
          </a:xfrm>
          <a:prstGeom prst="line">
            <a:avLst/>
          </a:prstGeom>
          <a:noFill/>
          <a:ln w="9525">
            <a:solidFill>
              <a:srgbClr val="3A4A6B"/>
            </a:solidFill>
            <a:prstDash val="solid"/>
          </a:ln>
        </p:spPr>
      </p:sp>
      <p:sp>
        <p:nvSpPr>
          <p:cNvPr id="16" name="Text 14"/>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8FA3C4"/>
                </a:solidFill>
                <a:latin typeface="Calibri" pitchFamily="34" charset="0"/>
                <a:ea typeface="Calibri" pitchFamily="34" charset="-122"/>
                <a:cs typeface="Calibri" pitchFamily="34" charset="-120"/>
              </a:rPr>
              <a:t>Part 3 — Framing</a:t>
            </a:r>
            <a:endParaRPr lang="en-US" sz="950" dirty="0"/>
          </a:p>
        </p:txBody>
      </p:sp>
      <p:sp>
        <p:nvSpPr>
          <p:cNvPr id="17" name="Text 15"/>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Data Link Layer</a:t>
            </a:r>
            <a:endParaRPr lang="en-US" sz="950" dirty="0"/>
          </a:p>
        </p:txBody>
      </p:sp>
      <p:sp>
        <p:nvSpPr>
          <p:cNvPr id="18" name="Text 16"/>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12</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FRAMING</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From Bitstream to Frames</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3 — Framing</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13</a:t>
            </a:r>
            <a:endParaRPr lang="en-US" sz="950" dirty="0"/>
          </a:p>
        </p:txBody>
      </p:sp>
      <p:sp>
        <p:nvSpPr>
          <p:cNvPr id="8" name="Text 6"/>
          <p:cNvSpPr/>
          <p:nvPr/>
        </p:nvSpPr>
        <p:spPr>
          <a:xfrm>
            <a:off x="548640" y="1453896"/>
            <a:ext cx="11094415" cy="118872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Packet-switched networks exchange blocks of data — frames — not raw bitstreams. Bits flow between adaptors, frames flow between hosts.</a:t>
            </a:r>
            <a:endParaRPr lang="en-US" sz="1450" dirty="0"/>
          </a:p>
          <a:p>
            <a:pPr marL="342900" indent="-342900">
              <a:lnSpc>
                <a:spcPct val="128000"/>
              </a:lnSpc>
              <a:spcAft>
                <a:spcPts val="800"/>
              </a:spcAft>
              <a:buSzPct val="100000"/>
              <a:buChar char="–"/>
            </a:pPr>
            <a:r>
              <a:rPr lang="en-US" sz="1450" b="1" dirty="0">
                <a:solidFill>
                  <a:srgbClr val="1B2430"/>
                </a:solidFill>
                <a:latin typeface="Calibri" pitchFamily="34" charset="0"/>
                <a:ea typeface="Calibri" pitchFamily="34" charset="-122"/>
                <a:cs typeface="Calibri" pitchFamily="34" charset="-120"/>
              </a:rPr>
              <a:t>The central challenge for the adaptor: recognize exactly which set of bits makes up one frame.</a:t>
            </a:r>
            <a:endParaRPr lang="en-US" sz="1450" dirty="0"/>
          </a:p>
        </p:txBody>
      </p:sp>
      <p:sp>
        <p:nvSpPr>
          <p:cNvPr id="9" name="Shape 7"/>
          <p:cNvSpPr/>
          <p:nvPr/>
        </p:nvSpPr>
        <p:spPr>
          <a:xfrm>
            <a:off x="548640" y="2825496"/>
            <a:ext cx="3515258" cy="2651760"/>
          </a:xfrm>
          <a:prstGeom prst="roundRect">
            <a:avLst>
              <a:gd name="adj" fmla="val 2069"/>
            </a:avLst>
          </a:prstGeom>
          <a:solidFill>
            <a:srgbClr val="E3E9F2"/>
          </a:solidFill>
          <a:ln/>
        </p:spPr>
      </p:sp>
      <p:sp>
        <p:nvSpPr>
          <p:cNvPr id="10" name="Shape 8"/>
          <p:cNvSpPr/>
          <p:nvPr/>
        </p:nvSpPr>
        <p:spPr>
          <a:xfrm>
            <a:off x="1986229" y="3099816"/>
            <a:ext cx="640080" cy="640080"/>
          </a:xfrm>
          <a:prstGeom prst="ellipse">
            <a:avLst/>
          </a:prstGeom>
          <a:solidFill>
            <a:srgbClr val="FFFFFF"/>
          </a:solidFill>
          <a:ln/>
        </p:spPr>
      </p:sp>
      <p:pic>
        <p:nvPicPr>
          <p:cNvPr id="11" name="Image 0" descr="/home/claude/netdeck2/lib/icons/target_navy.png">    </p:cNvPr>
          <p:cNvPicPr>
            <a:picLocks noChangeAspect="1"/>
          </p:cNvPicPr>
          <p:nvPr/>
        </p:nvPicPr>
        <p:blipFill>
          <a:blip r:embed="rId1"/>
          <a:stretch>
            <a:fillRect/>
          </a:stretch>
        </p:blipFill>
        <p:spPr>
          <a:xfrm>
            <a:off x="2139848" y="3253435"/>
            <a:ext cx="332842" cy="332842"/>
          </a:xfrm>
          <a:prstGeom prst="rect">
            <a:avLst/>
          </a:prstGeom>
        </p:spPr>
      </p:pic>
      <p:sp>
        <p:nvSpPr>
          <p:cNvPr id="12" name="Text 9"/>
          <p:cNvSpPr/>
          <p:nvPr/>
        </p:nvSpPr>
        <p:spPr>
          <a:xfrm>
            <a:off x="548640" y="3877056"/>
            <a:ext cx="3515258" cy="365760"/>
          </a:xfrm>
          <a:prstGeom prst="rect">
            <a:avLst/>
          </a:prstGeom>
          <a:noFill/>
          <a:ln/>
        </p:spPr>
        <p:txBody>
          <a:bodyPr wrap="square" rtlCol="0" anchor="ctr"/>
          <a:lstStyle/>
          <a:p>
            <a:pPr algn="ctr" indent="0" marL="0">
              <a:buNone/>
            </a:pPr>
            <a:r>
              <a:rPr lang="en-US" sz="1600" b="1" dirty="0">
                <a:solidFill>
                  <a:srgbClr val="16233F"/>
                </a:solidFill>
                <a:latin typeface="Cambria" pitchFamily="34" charset="0"/>
                <a:ea typeface="Cambria" pitchFamily="34" charset="-122"/>
                <a:cs typeface="Cambria" pitchFamily="34" charset="-120"/>
              </a:rPr>
              <a:t>Byte-oriented</a:t>
            </a:r>
            <a:endParaRPr lang="en-US" sz="1600" dirty="0"/>
          </a:p>
        </p:txBody>
      </p:sp>
      <p:sp>
        <p:nvSpPr>
          <p:cNvPr id="13" name="Text 10"/>
          <p:cNvSpPr/>
          <p:nvPr/>
        </p:nvSpPr>
        <p:spPr>
          <a:xfrm>
            <a:off x="548640" y="4242816"/>
            <a:ext cx="3515258" cy="292608"/>
          </a:xfrm>
          <a:prstGeom prst="rect">
            <a:avLst/>
          </a:prstGeom>
          <a:noFill/>
          <a:ln/>
        </p:spPr>
        <p:txBody>
          <a:bodyPr wrap="square" rtlCol="0" anchor="ctr"/>
          <a:lstStyle/>
          <a:p>
            <a:pPr algn="ctr" indent="0" marL="0">
              <a:buNone/>
            </a:pPr>
            <a:r>
              <a:rPr lang="en-US" sz="1150" i="1" dirty="0">
                <a:solidFill>
                  <a:srgbClr val="B5651D"/>
                </a:solidFill>
                <a:latin typeface="Calibri" pitchFamily="34" charset="0"/>
                <a:ea typeface="Calibri" pitchFamily="34" charset="-122"/>
                <a:cs typeface="Calibri" pitchFamily="34" charset="-120"/>
              </a:rPr>
              <a:t>BISYNC, PPP</a:t>
            </a:r>
            <a:endParaRPr lang="en-US" sz="1150" dirty="0"/>
          </a:p>
        </p:txBody>
      </p:sp>
      <p:sp>
        <p:nvSpPr>
          <p:cNvPr id="14" name="Text 11"/>
          <p:cNvSpPr/>
          <p:nvPr/>
        </p:nvSpPr>
        <p:spPr>
          <a:xfrm>
            <a:off x="777240" y="4608576"/>
            <a:ext cx="3058058" cy="777240"/>
          </a:xfrm>
          <a:prstGeom prst="rect">
            <a:avLst/>
          </a:prstGeom>
          <a:noFill/>
          <a:ln/>
        </p:spPr>
        <p:txBody>
          <a:bodyPr wrap="square" rtlCol="0" anchor="ctr"/>
          <a:lstStyle/>
          <a:p>
            <a:pPr algn="ctr" indent="0" marL="0">
              <a:lnSpc>
                <a:spcPct val="125000"/>
              </a:lnSpc>
              <a:buNone/>
            </a:pPr>
            <a:r>
              <a:rPr lang="en-US" sz="1200" dirty="0">
                <a:solidFill>
                  <a:srgbClr val="1B2430"/>
                </a:solidFill>
                <a:latin typeface="Calibri" pitchFamily="34" charset="0"/>
                <a:ea typeface="Calibri" pitchFamily="34" charset="-122"/>
                <a:cs typeface="Calibri" pitchFamily="34" charset="-120"/>
              </a:rPr>
              <a:t>Special sentinel bytes mark the start and end of a frame.</a:t>
            </a:r>
            <a:endParaRPr lang="en-US" sz="1200" dirty="0"/>
          </a:p>
        </p:txBody>
      </p:sp>
      <p:sp>
        <p:nvSpPr>
          <p:cNvPr id="15" name="Shape 12"/>
          <p:cNvSpPr/>
          <p:nvPr/>
        </p:nvSpPr>
        <p:spPr>
          <a:xfrm>
            <a:off x="4338218" y="2825496"/>
            <a:ext cx="3515258" cy="2651760"/>
          </a:xfrm>
          <a:prstGeom prst="roundRect">
            <a:avLst>
              <a:gd name="adj" fmla="val 2069"/>
            </a:avLst>
          </a:prstGeom>
          <a:solidFill>
            <a:srgbClr val="E3E9F2"/>
          </a:solidFill>
          <a:ln/>
        </p:spPr>
      </p:sp>
      <p:sp>
        <p:nvSpPr>
          <p:cNvPr id="16" name="Shape 13"/>
          <p:cNvSpPr/>
          <p:nvPr/>
        </p:nvSpPr>
        <p:spPr>
          <a:xfrm>
            <a:off x="5775808" y="3099816"/>
            <a:ext cx="640080" cy="640080"/>
          </a:xfrm>
          <a:prstGeom prst="ellipse">
            <a:avLst/>
          </a:prstGeom>
          <a:solidFill>
            <a:srgbClr val="FFFFFF"/>
          </a:solidFill>
          <a:ln/>
        </p:spPr>
      </p:sp>
      <p:pic>
        <p:nvPicPr>
          <p:cNvPr id="17" name="Image 1" descr="/home/claude/netdeck2/lib/icons/hash_navy.png">    </p:cNvPr>
          <p:cNvPicPr>
            <a:picLocks noChangeAspect="1"/>
          </p:cNvPicPr>
          <p:nvPr/>
        </p:nvPicPr>
        <p:blipFill>
          <a:blip r:embed="rId2"/>
          <a:stretch>
            <a:fillRect/>
          </a:stretch>
        </p:blipFill>
        <p:spPr>
          <a:xfrm>
            <a:off x="5929427" y="3253435"/>
            <a:ext cx="332842" cy="332842"/>
          </a:xfrm>
          <a:prstGeom prst="rect">
            <a:avLst/>
          </a:prstGeom>
        </p:spPr>
      </p:pic>
      <p:sp>
        <p:nvSpPr>
          <p:cNvPr id="18" name="Text 14"/>
          <p:cNvSpPr/>
          <p:nvPr/>
        </p:nvSpPr>
        <p:spPr>
          <a:xfrm>
            <a:off x="4338218" y="3877056"/>
            <a:ext cx="3515258" cy="365760"/>
          </a:xfrm>
          <a:prstGeom prst="rect">
            <a:avLst/>
          </a:prstGeom>
          <a:noFill/>
          <a:ln/>
        </p:spPr>
        <p:txBody>
          <a:bodyPr wrap="square" rtlCol="0" anchor="ctr"/>
          <a:lstStyle/>
          <a:p>
            <a:pPr algn="ctr" indent="0" marL="0">
              <a:buNone/>
            </a:pPr>
            <a:r>
              <a:rPr lang="en-US" sz="1600" b="1" dirty="0">
                <a:solidFill>
                  <a:srgbClr val="16233F"/>
                </a:solidFill>
                <a:latin typeface="Cambria" pitchFamily="34" charset="0"/>
                <a:ea typeface="Cambria" pitchFamily="34" charset="-122"/>
                <a:cs typeface="Cambria" pitchFamily="34" charset="-120"/>
              </a:rPr>
              <a:t>Byte-counting</a:t>
            </a:r>
            <a:endParaRPr lang="en-US" sz="1600" dirty="0"/>
          </a:p>
        </p:txBody>
      </p:sp>
      <p:sp>
        <p:nvSpPr>
          <p:cNvPr id="19" name="Text 15"/>
          <p:cNvSpPr/>
          <p:nvPr/>
        </p:nvSpPr>
        <p:spPr>
          <a:xfrm>
            <a:off x="4338218" y="4242816"/>
            <a:ext cx="3515258" cy="292608"/>
          </a:xfrm>
          <a:prstGeom prst="rect">
            <a:avLst/>
          </a:prstGeom>
          <a:noFill/>
          <a:ln/>
        </p:spPr>
        <p:txBody>
          <a:bodyPr wrap="square" rtlCol="0" anchor="ctr"/>
          <a:lstStyle/>
          <a:p>
            <a:pPr algn="ctr" indent="0" marL="0">
              <a:buNone/>
            </a:pPr>
            <a:r>
              <a:rPr lang="en-US" sz="1150" i="1" dirty="0">
                <a:solidFill>
                  <a:srgbClr val="B5651D"/>
                </a:solidFill>
                <a:latin typeface="Calibri" pitchFamily="34" charset="0"/>
                <a:ea typeface="Calibri" pitchFamily="34" charset="-122"/>
                <a:cs typeface="Calibri" pitchFamily="34" charset="-120"/>
              </a:rPr>
              <a:t>DDCMP</a:t>
            </a:r>
            <a:endParaRPr lang="en-US" sz="1150" dirty="0"/>
          </a:p>
        </p:txBody>
      </p:sp>
      <p:sp>
        <p:nvSpPr>
          <p:cNvPr id="20" name="Text 16"/>
          <p:cNvSpPr/>
          <p:nvPr/>
        </p:nvSpPr>
        <p:spPr>
          <a:xfrm>
            <a:off x="4566818" y="4608576"/>
            <a:ext cx="3058058" cy="777240"/>
          </a:xfrm>
          <a:prstGeom prst="rect">
            <a:avLst/>
          </a:prstGeom>
          <a:noFill/>
          <a:ln/>
        </p:spPr>
        <p:txBody>
          <a:bodyPr wrap="square" rtlCol="0" anchor="ctr"/>
          <a:lstStyle/>
          <a:p>
            <a:pPr algn="ctr" indent="0" marL="0">
              <a:lnSpc>
                <a:spcPct val="125000"/>
              </a:lnSpc>
              <a:buNone/>
            </a:pPr>
            <a:r>
              <a:rPr lang="en-US" sz="1200" dirty="0">
                <a:solidFill>
                  <a:srgbClr val="1B2430"/>
                </a:solidFill>
                <a:latin typeface="Calibri" pitchFamily="34" charset="0"/>
                <a:ea typeface="Calibri" pitchFamily="34" charset="-122"/>
                <a:cs typeface="Calibri" pitchFamily="34" charset="-120"/>
              </a:rPr>
              <a:t>A length field states how many bytes the frame body holds.</a:t>
            </a:r>
            <a:endParaRPr lang="en-US" sz="1200" dirty="0"/>
          </a:p>
        </p:txBody>
      </p:sp>
      <p:sp>
        <p:nvSpPr>
          <p:cNvPr id="21" name="Shape 17"/>
          <p:cNvSpPr/>
          <p:nvPr/>
        </p:nvSpPr>
        <p:spPr>
          <a:xfrm>
            <a:off x="8127797" y="2825496"/>
            <a:ext cx="3515258" cy="2651760"/>
          </a:xfrm>
          <a:prstGeom prst="roundRect">
            <a:avLst>
              <a:gd name="adj" fmla="val 2069"/>
            </a:avLst>
          </a:prstGeom>
          <a:solidFill>
            <a:srgbClr val="E3E9F2"/>
          </a:solidFill>
          <a:ln/>
        </p:spPr>
      </p:sp>
      <p:sp>
        <p:nvSpPr>
          <p:cNvPr id="22" name="Shape 18"/>
          <p:cNvSpPr/>
          <p:nvPr/>
        </p:nvSpPr>
        <p:spPr>
          <a:xfrm>
            <a:off x="9565386" y="3099816"/>
            <a:ext cx="640080" cy="640080"/>
          </a:xfrm>
          <a:prstGeom prst="ellipse">
            <a:avLst/>
          </a:prstGeom>
          <a:solidFill>
            <a:srgbClr val="FFFFFF"/>
          </a:solidFill>
          <a:ln/>
        </p:spPr>
      </p:sp>
      <p:pic>
        <p:nvPicPr>
          <p:cNvPr id="23" name="Image 2" descr="/home/claude/netdeck2/lib/icons/code_navy.png">    </p:cNvPr>
          <p:cNvPicPr>
            <a:picLocks noChangeAspect="1"/>
          </p:cNvPicPr>
          <p:nvPr/>
        </p:nvPicPr>
        <p:blipFill>
          <a:blip r:embed="rId3"/>
          <a:stretch>
            <a:fillRect/>
          </a:stretch>
        </p:blipFill>
        <p:spPr>
          <a:xfrm>
            <a:off x="9719005" y="3253435"/>
            <a:ext cx="332842" cy="332842"/>
          </a:xfrm>
          <a:prstGeom prst="rect">
            <a:avLst/>
          </a:prstGeom>
        </p:spPr>
      </p:pic>
      <p:sp>
        <p:nvSpPr>
          <p:cNvPr id="24" name="Text 19"/>
          <p:cNvSpPr/>
          <p:nvPr/>
        </p:nvSpPr>
        <p:spPr>
          <a:xfrm>
            <a:off x="8127797" y="3877056"/>
            <a:ext cx="3515258" cy="365760"/>
          </a:xfrm>
          <a:prstGeom prst="rect">
            <a:avLst/>
          </a:prstGeom>
          <a:noFill/>
          <a:ln/>
        </p:spPr>
        <p:txBody>
          <a:bodyPr wrap="square" rtlCol="0" anchor="ctr"/>
          <a:lstStyle/>
          <a:p>
            <a:pPr algn="ctr" indent="0" marL="0">
              <a:buNone/>
            </a:pPr>
            <a:r>
              <a:rPr lang="en-US" sz="1600" b="1" dirty="0">
                <a:solidFill>
                  <a:srgbClr val="16233F"/>
                </a:solidFill>
                <a:latin typeface="Cambria" pitchFamily="34" charset="0"/>
                <a:ea typeface="Cambria" pitchFamily="34" charset="-122"/>
                <a:cs typeface="Cambria" pitchFamily="34" charset="-120"/>
              </a:rPr>
              <a:t>Bit-oriented</a:t>
            </a:r>
            <a:endParaRPr lang="en-US" sz="1600" dirty="0"/>
          </a:p>
        </p:txBody>
      </p:sp>
      <p:sp>
        <p:nvSpPr>
          <p:cNvPr id="25" name="Text 20"/>
          <p:cNvSpPr/>
          <p:nvPr/>
        </p:nvSpPr>
        <p:spPr>
          <a:xfrm>
            <a:off x="8127797" y="4242816"/>
            <a:ext cx="3515258" cy="292608"/>
          </a:xfrm>
          <a:prstGeom prst="rect">
            <a:avLst/>
          </a:prstGeom>
          <a:noFill/>
          <a:ln/>
        </p:spPr>
        <p:txBody>
          <a:bodyPr wrap="square" rtlCol="0" anchor="ctr"/>
          <a:lstStyle/>
          <a:p>
            <a:pPr algn="ctr" indent="0" marL="0">
              <a:buNone/>
            </a:pPr>
            <a:r>
              <a:rPr lang="en-US" sz="1150" i="1" dirty="0">
                <a:solidFill>
                  <a:srgbClr val="B5651D"/>
                </a:solidFill>
                <a:latin typeface="Calibri" pitchFamily="34" charset="0"/>
                <a:ea typeface="Calibri" pitchFamily="34" charset="-122"/>
                <a:cs typeface="Calibri" pitchFamily="34" charset="-120"/>
              </a:rPr>
              <a:t>HDLC</a:t>
            </a:r>
            <a:endParaRPr lang="en-US" sz="1150" dirty="0"/>
          </a:p>
        </p:txBody>
      </p:sp>
      <p:sp>
        <p:nvSpPr>
          <p:cNvPr id="26" name="Text 21"/>
          <p:cNvSpPr/>
          <p:nvPr/>
        </p:nvSpPr>
        <p:spPr>
          <a:xfrm>
            <a:off x="8356397" y="4608576"/>
            <a:ext cx="3058058" cy="777240"/>
          </a:xfrm>
          <a:prstGeom prst="rect">
            <a:avLst/>
          </a:prstGeom>
          <a:noFill/>
          <a:ln/>
        </p:spPr>
        <p:txBody>
          <a:bodyPr wrap="square" rtlCol="0" anchor="ctr"/>
          <a:lstStyle/>
          <a:p>
            <a:pPr algn="ctr" indent="0" marL="0">
              <a:lnSpc>
                <a:spcPct val="125000"/>
              </a:lnSpc>
              <a:buNone/>
            </a:pPr>
            <a:r>
              <a:rPr lang="en-US" sz="1200" dirty="0">
                <a:solidFill>
                  <a:srgbClr val="1B2430"/>
                </a:solidFill>
                <a:latin typeface="Calibri" pitchFamily="34" charset="0"/>
                <a:ea typeface="Calibri" pitchFamily="34" charset="-122"/>
                <a:cs typeface="Calibri" pitchFamily="34" charset="-120"/>
              </a:rPr>
              <a:t>A bit pattern marks the boundary; stuffed bits keep it unique.</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FRAMING · BYTE-ORIENTED</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Sentinel Framing: BISYNC and PPP</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3 — Framing</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14</a:t>
            </a:r>
            <a:endParaRPr lang="en-US" sz="950" dirty="0"/>
          </a:p>
        </p:txBody>
      </p:sp>
      <p:sp>
        <p:nvSpPr>
          <p:cNvPr id="8" name="Text 6"/>
          <p:cNvSpPr/>
          <p:nvPr/>
        </p:nvSpPr>
        <p:spPr>
          <a:xfrm>
            <a:off x="548640" y="1453896"/>
            <a:ext cx="11094415" cy="1463040"/>
          </a:xfrm>
          <a:prstGeom prst="rect">
            <a:avLst/>
          </a:prstGeom>
          <a:noFill/>
          <a:ln/>
        </p:spPr>
        <p:txBody>
          <a:bodyPr wrap="square" rtlCol="0" anchor="t"/>
          <a:lstStyle/>
          <a:p>
            <a:pPr marL="342900" indent="-342900">
              <a:lnSpc>
                <a:spcPct val="128000"/>
              </a:lnSpc>
              <a:spcAft>
                <a:spcPts val="800"/>
              </a:spcAft>
              <a:buSzPct val="100000"/>
              <a:buChar char="–"/>
            </a:pPr>
            <a:r>
              <a:rPr lang="en-US" sz="1380" dirty="0">
                <a:solidFill>
                  <a:srgbClr val="1B2430"/>
                </a:solidFill>
                <a:latin typeface="Calibri" pitchFamily="34" charset="0"/>
                <a:ea typeface="Calibri" pitchFamily="34" charset="-122"/>
                <a:cs typeface="Calibri" pitchFamily="34" charset="-120"/>
              </a:rPr>
              <a:t>BISYNC (IBM, late 1960s) marks a frame with SYN, then brackets the data with STX … ETX sentinel characters.</a:t>
            </a:r>
            <a:endParaRPr lang="en-US" sz="1380" dirty="0"/>
          </a:p>
          <a:p>
            <a:pPr marL="342900" indent="-342900">
              <a:lnSpc>
                <a:spcPct val="128000"/>
              </a:lnSpc>
              <a:spcAft>
                <a:spcPts val="800"/>
              </a:spcAft>
              <a:buSzPct val="100000"/>
              <a:buChar char="–"/>
            </a:pPr>
            <a:r>
              <a:rPr lang="en-US" sz="1380" dirty="0">
                <a:solidFill>
                  <a:srgbClr val="1B2430"/>
                </a:solidFill>
                <a:latin typeface="Calibri" pitchFamily="34" charset="0"/>
                <a:ea typeface="Calibri" pitchFamily="34" charset="-122"/>
                <a:cs typeface="Calibri" pitchFamily="34" charset="-120"/>
              </a:rPr>
              <a:t>PPP, common on Internet links today, uses a single flag byte 01111110 at both ends of the frame instead.</a:t>
            </a:r>
            <a:endParaRPr lang="en-US" sz="1380" dirty="0"/>
          </a:p>
          <a:p>
            <a:pPr marL="342900" indent="-342900">
              <a:lnSpc>
                <a:spcPct val="128000"/>
              </a:lnSpc>
              <a:spcAft>
                <a:spcPts val="800"/>
              </a:spcAft>
              <a:buSzPct val="100000"/>
              <a:buChar char="–"/>
            </a:pPr>
            <a:r>
              <a:rPr lang="en-US" sz="1380" b="1" dirty="0">
                <a:solidFill>
                  <a:srgbClr val="1B2430"/>
                </a:solidFill>
                <a:latin typeface="Calibri" pitchFamily="34" charset="0"/>
                <a:ea typeface="Calibri" pitchFamily="34" charset="-122"/>
                <a:cs typeface="Calibri" pitchFamily="34" charset="-120"/>
              </a:rPr>
              <a:t>Either way: if the sentinel value appears inside the data, it must be escaped so the receiver isn’t fooled.</a:t>
            </a:r>
            <a:endParaRPr lang="en-US" sz="1380" dirty="0"/>
          </a:p>
        </p:txBody>
      </p:sp>
      <p:sp>
        <p:nvSpPr>
          <p:cNvPr id="9" name="Text 7"/>
          <p:cNvSpPr/>
          <p:nvPr/>
        </p:nvSpPr>
        <p:spPr>
          <a:xfrm>
            <a:off x="548640" y="3054096"/>
            <a:ext cx="5486400" cy="256032"/>
          </a:xfrm>
          <a:prstGeom prst="rect">
            <a:avLst/>
          </a:prstGeom>
          <a:noFill/>
          <a:ln/>
        </p:spPr>
        <p:txBody>
          <a:bodyPr wrap="square" rtlCol="0" anchor="ctr"/>
          <a:lstStyle/>
          <a:p>
            <a:pPr indent="0" marL="0">
              <a:buNone/>
            </a:pPr>
            <a:r>
              <a:rPr lang="en-US" sz="1050" b="1" spc="120" kern="0" dirty="0">
                <a:solidFill>
                  <a:srgbClr val="5B6B7F"/>
                </a:solidFill>
                <a:latin typeface="Calibri" pitchFamily="34" charset="0"/>
                <a:ea typeface="Calibri" pitchFamily="34" charset="-122"/>
                <a:cs typeface="Calibri" pitchFamily="34" charset="-120"/>
              </a:rPr>
              <a:t>PPP FRAME FORMAT</a:t>
            </a:r>
            <a:endParaRPr lang="en-US" sz="1050" dirty="0"/>
          </a:p>
        </p:txBody>
      </p:sp>
      <p:sp>
        <p:nvSpPr>
          <p:cNvPr id="10" name="Shape 8"/>
          <p:cNvSpPr/>
          <p:nvPr/>
        </p:nvSpPr>
        <p:spPr>
          <a:xfrm>
            <a:off x="548640" y="3346704"/>
            <a:ext cx="1140547" cy="566928"/>
          </a:xfrm>
          <a:prstGeom prst="rect">
            <a:avLst/>
          </a:prstGeom>
          <a:solidFill>
            <a:srgbClr val="16233F"/>
          </a:solidFill>
          <a:ln w="9525">
            <a:solidFill>
              <a:srgbClr val="E1E6EE"/>
            </a:solidFill>
            <a:prstDash val="solid"/>
          </a:ln>
        </p:spPr>
      </p:sp>
      <p:sp>
        <p:nvSpPr>
          <p:cNvPr id="11" name="Text 9"/>
          <p:cNvSpPr/>
          <p:nvPr/>
        </p:nvSpPr>
        <p:spPr>
          <a:xfrm>
            <a:off x="676656" y="3346704"/>
            <a:ext cx="884515" cy="566928"/>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Flag</a:t>
            </a:r>
            <a:endParaRPr lang="en-US" sz="1050" dirty="0"/>
          </a:p>
        </p:txBody>
      </p:sp>
      <p:sp>
        <p:nvSpPr>
          <p:cNvPr id="12" name="Shape 10"/>
          <p:cNvSpPr/>
          <p:nvPr/>
        </p:nvSpPr>
        <p:spPr>
          <a:xfrm>
            <a:off x="1689187" y="3346704"/>
            <a:ext cx="1762664" cy="566928"/>
          </a:xfrm>
          <a:prstGeom prst="rect">
            <a:avLst/>
          </a:prstGeom>
          <a:solidFill>
            <a:srgbClr val="16233F"/>
          </a:solidFill>
          <a:ln w="9525">
            <a:solidFill>
              <a:srgbClr val="E1E6EE"/>
            </a:solidFill>
            <a:prstDash val="solid"/>
          </a:ln>
        </p:spPr>
      </p:sp>
      <p:sp>
        <p:nvSpPr>
          <p:cNvPr id="13" name="Text 11"/>
          <p:cNvSpPr/>
          <p:nvPr/>
        </p:nvSpPr>
        <p:spPr>
          <a:xfrm>
            <a:off x="1817203" y="3346704"/>
            <a:ext cx="1506632" cy="566928"/>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Addr / Ctrl</a:t>
            </a:r>
            <a:endParaRPr lang="en-US" sz="1050" dirty="0"/>
          </a:p>
        </p:txBody>
      </p:sp>
      <p:sp>
        <p:nvSpPr>
          <p:cNvPr id="14" name="Shape 12"/>
          <p:cNvSpPr/>
          <p:nvPr/>
        </p:nvSpPr>
        <p:spPr>
          <a:xfrm>
            <a:off x="3451851" y="3346704"/>
            <a:ext cx="1658978" cy="566928"/>
          </a:xfrm>
          <a:prstGeom prst="rect">
            <a:avLst/>
          </a:prstGeom>
          <a:solidFill>
            <a:srgbClr val="16233F"/>
          </a:solidFill>
          <a:ln w="9525">
            <a:solidFill>
              <a:srgbClr val="E1E6EE"/>
            </a:solidFill>
            <a:prstDash val="solid"/>
          </a:ln>
        </p:spPr>
      </p:sp>
      <p:sp>
        <p:nvSpPr>
          <p:cNvPr id="15" name="Text 13"/>
          <p:cNvSpPr/>
          <p:nvPr/>
        </p:nvSpPr>
        <p:spPr>
          <a:xfrm>
            <a:off x="3579867" y="3346704"/>
            <a:ext cx="1402946" cy="566928"/>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Protocol</a:t>
            </a:r>
            <a:endParaRPr lang="en-US" sz="1050" dirty="0"/>
          </a:p>
        </p:txBody>
      </p:sp>
      <p:sp>
        <p:nvSpPr>
          <p:cNvPr id="16" name="Shape 14"/>
          <p:cNvSpPr/>
          <p:nvPr/>
        </p:nvSpPr>
        <p:spPr>
          <a:xfrm>
            <a:off x="5110829" y="3346704"/>
            <a:ext cx="3732700" cy="566928"/>
          </a:xfrm>
          <a:prstGeom prst="rect">
            <a:avLst/>
          </a:prstGeom>
          <a:solidFill>
            <a:srgbClr val="16233F"/>
          </a:solidFill>
          <a:ln w="9525">
            <a:solidFill>
              <a:srgbClr val="E1E6EE"/>
            </a:solidFill>
            <a:prstDash val="solid"/>
          </a:ln>
        </p:spPr>
      </p:sp>
      <p:sp>
        <p:nvSpPr>
          <p:cNvPr id="17" name="Text 15"/>
          <p:cNvSpPr/>
          <p:nvPr/>
        </p:nvSpPr>
        <p:spPr>
          <a:xfrm>
            <a:off x="5238845" y="3346704"/>
            <a:ext cx="3476668" cy="566928"/>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Payload</a:t>
            </a:r>
            <a:endParaRPr lang="en-US" sz="1050" dirty="0"/>
          </a:p>
        </p:txBody>
      </p:sp>
      <p:sp>
        <p:nvSpPr>
          <p:cNvPr id="18" name="Shape 16"/>
          <p:cNvSpPr/>
          <p:nvPr/>
        </p:nvSpPr>
        <p:spPr>
          <a:xfrm>
            <a:off x="8843530" y="3346704"/>
            <a:ext cx="1658978" cy="566928"/>
          </a:xfrm>
          <a:prstGeom prst="rect">
            <a:avLst/>
          </a:prstGeom>
          <a:solidFill>
            <a:srgbClr val="16233F"/>
          </a:solidFill>
          <a:ln w="9525">
            <a:solidFill>
              <a:srgbClr val="E1E6EE"/>
            </a:solidFill>
            <a:prstDash val="solid"/>
          </a:ln>
        </p:spPr>
      </p:sp>
      <p:sp>
        <p:nvSpPr>
          <p:cNvPr id="19" name="Text 17"/>
          <p:cNvSpPr/>
          <p:nvPr/>
        </p:nvSpPr>
        <p:spPr>
          <a:xfrm>
            <a:off x="8971546" y="3346704"/>
            <a:ext cx="1402946" cy="566928"/>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Checksum</a:t>
            </a:r>
            <a:endParaRPr lang="en-US" sz="1050" dirty="0"/>
          </a:p>
        </p:txBody>
      </p:sp>
      <p:sp>
        <p:nvSpPr>
          <p:cNvPr id="20" name="Shape 18"/>
          <p:cNvSpPr/>
          <p:nvPr/>
        </p:nvSpPr>
        <p:spPr>
          <a:xfrm>
            <a:off x="10502508" y="3346704"/>
            <a:ext cx="1140547" cy="566928"/>
          </a:xfrm>
          <a:prstGeom prst="rect">
            <a:avLst/>
          </a:prstGeom>
          <a:solidFill>
            <a:srgbClr val="16233F"/>
          </a:solidFill>
          <a:ln w="9525">
            <a:solidFill>
              <a:srgbClr val="E1E6EE"/>
            </a:solidFill>
            <a:prstDash val="solid"/>
          </a:ln>
        </p:spPr>
      </p:sp>
      <p:sp>
        <p:nvSpPr>
          <p:cNvPr id="21" name="Text 19"/>
          <p:cNvSpPr/>
          <p:nvPr/>
        </p:nvSpPr>
        <p:spPr>
          <a:xfrm>
            <a:off x="10630524" y="3346704"/>
            <a:ext cx="884515" cy="566928"/>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Flag</a:t>
            </a:r>
            <a:endParaRPr lang="en-US" sz="1050" dirty="0"/>
          </a:p>
        </p:txBody>
      </p:sp>
      <p:sp>
        <p:nvSpPr>
          <p:cNvPr id="22" name="Shape 20"/>
          <p:cNvSpPr/>
          <p:nvPr/>
        </p:nvSpPr>
        <p:spPr>
          <a:xfrm>
            <a:off x="548640" y="3913632"/>
            <a:ext cx="1140547" cy="566928"/>
          </a:xfrm>
          <a:prstGeom prst="rect">
            <a:avLst/>
          </a:prstGeom>
          <a:solidFill>
            <a:srgbClr val="FFFFFF"/>
          </a:solidFill>
          <a:ln w="9525">
            <a:solidFill>
              <a:srgbClr val="E1E6EE"/>
            </a:solidFill>
            <a:prstDash val="solid"/>
          </a:ln>
        </p:spPr>
      </p:sp>
      <p:sp>
        <p:nvSpPr>
          <p:cNvPr id="23" name="Text 21"/>
          <p:cNvSpPr/>
          <p:nvPr/>
        </p:nvSpPr>
        <p:spPr>
          <a:xfrm>
            <a:off x="676656" y="3913632"/>
            <a:ext cx="884515" cy="566928"/>
          </a:xfrm>
          <a:prstGeom prst="rect">
            <a:avLst/>
          </a:prstGeom>
          <a:noFill/>
          <a:ln/>
        </p:spPr>
        <p:txBody>
          <a:bodyPr wrap="square" rtlCol="0" anchor="ctr"/>
          <a:lstStyle/>
          <a:p>
            <a:pPr indent="0" marL="0">
              <a:buNone/>
            </a:pPr>
            <a:r>
              <a:rPr lang="en-US" sz="1050" dirty="0">
                <a:solidFill>
                  <a:srgbClr val="1B2430"/>
                </a:solidFill>
                <a:latin typeface="Calibri" pitchFamily="34" charset="0"/>
                <a:ea typeface="Calibri" pitchFamily="34" charset="-122"/>
                <a:cs typeface="Calibri" pitchFamily="34" charset="-120"/>
              </a:rPr>
              <a:t>01111110</a:t>
            </a:r>
            <a:endParaRPr lang="en-US" sz="1050" dirty="0"/>
          </a:p>
        </p:txBody>
      </p:sp>
      <p:sp>
        <p:nvSpPr>
          <p:cNvPr id="24" name="Shape 22"/>
          <p:cNvSpPr/>
          <p:nvPr/>
        </p:nvSpPr>
        <p:spPr>
          <a:xfrm>
            <a:off x="1689187" y="3913632"/>
            <a:ext cx="1762664" cy="566928"/>
          </a:xfrm>
          <a:prstGeom prst="rect">
            <a:avLst/>
          </a:prstGeom>
          <a:solidFill>
            <a:srgbClr val="FFFFFF"/>
          </a:solidFill>
          <a:ln w="9525">
            <a:solidFill>
              <a:srgbClr val="E1E6EE"/>
            </a:solidFill>
            <a:prstDash val="solid"/>
          </a:ln>
        </p:spPr>
      </p:sp>
      <p:sp>
        <p:nvSpPr>
          <p:cNvPr id="25" name="Text 23"/>
          <p:cNvSpPr/>
          <p:nvPr/>
        </p:nvSpPr>
        <p:spPr>
          <a:xfrm>
            <a:off x="1817203" y="3913632"/>
            <a:ext cx="1506632" cy="566928"/>
          </a:xfrm>
          <a:prstGeom prst="rect">
            <a:avLst/>
          </a:prstGeom>
          <a:noFill/>
          <a:ln/>
        </p:spPr>
        <p:txBody>
          <a:bodyPr wrap="square" rtlCol="0" anchor="ctr"/>
          <a:lstStyle/>
          <a:p>
            <a:pPr indent="0" marL="0">
              <a:buNone/>
            </a:pPr>
            <a:r>
              <a:rPr lang="en-US" sz="1050" dirty="0">
                <a:solidFill>
                  <a:srgbClr val="1B2430"/>
                </a:solidFill>
                <a:latin typeface="Calibri" pitchFamily="34" charset="0"/>
                <a:ea typeface="Calibri" pitchFamily="34" charset="-122"/>
                <a:cs typeface="Calibri" pitchFamily="34" charset="-120"/>
              </a:rPr>
              <a:t>default values</a:t>
            </a:r>
            <a:endParaRPr lang="en-US" sz="1050" dirty="0"/>
          </a:p>
        </p:txBody>
      </p:sp>
      <p:sp>
        <p:nvSpPr>
          <p:cNvPr id="26" name="Shape 24"/>
          <p:cNvSpPr/>
          <p:nvPr/>
        </p:nvSpPr>
        <p:spPr>
          <a:xfrm>
            <a:off x="3451851" y="3913632"/>
            <a:ext cx="1658978" cy="566928"/>
          </a:xfrm>
          <a:prstGeom prst="rect">
            <a:avLst/>
          </a:prstGeom>
          <a:solidFill>
            <a:srgbClr val="FFFFFF"/>
          </a:solidFill>
          <a:ln w="9525">
            <a:solidFill>
              <a:srgbClr val="E1E6EE"/>
            </a:solidFill>
            <a:prstDash val="solid"/>
          </a:ln>
        </p:spPr>
      </p:sp>
      <p:sp>
        <p:nvSpPr>
          <p:cNvPr id="27" name="Text 25"/>
          <p:cNvSpPr/>
          <p:nvPr/>
        </p:nvSpPr>
        <p:spPr>
          <a:xfrm>
            <a:off x="3579867" y="3913632"/>
            <a:ext cx="1402946" cy="566928"/>
          </a:xfrm>
          <a:prstGeom prst="rect">
            <a:avLst/>
          </a:prstGeom>
          <a:noFill/>
          <a:ln/>
        </p:spPr>
        <p:txBody>
          <a:bodyPr wrap="square" rtlCol="0" anchor="ctr"/>
          <a:lstStyle/>
          <a:p>
            <a:pPr indent="0" marL="0">
              <a:buNone/>
            </a:pPr>
            <a:r>
              <a:rPr lang="en-US" sz="1050" dirty="0">
                <a:solidFill>
                  <a:srgbClr val="1B2430"/>
                </a:solidFill>
                <a:latin typeface="Calibri" pitchFamily="34" charset="0"/>
                <a:ea typeface="Calibri" pitchFamily="34" charset="-122"/>
                <a:cs typeface="Calibri" pitchFamily="34" charset="-120"/>
              </a:rPr>
              <a:t>IP / IPX (16 bit)</a:t>
            </a:r>
            <a:endParaRPr lang="en-US" sz="1050" dirty="0"/>
          </a:p>
        </p:txBody>
      </p:sp>
      <p:sp>
        <p:nvSpPr>
          <p:cNvPr id="28" name="Shape 26"/>
          <p:cNvSpPr/>
          <p:nvPr/>
        </p:nvSpPr>
        <p:spPr>
          <a:xfrm>
            <a:off x="5110829" y="3913632"/>
            <a:ext cx="3732700" cy="566928"/>
          </a:xfrm>
          <a:prstGeom prst="rect">
            <a:avLst/>
          </a:prstGeom>
          <a:solidFill>
            <a:srgbClr val="FFFFFF"/>
          </a:solidFill>
          <a:ln w="9525">
            <a:solidFill>
              <a:srgbClr val="E1E6EE"/>
            </a:solidFill>
            <a:prstDash val="solid"/>
          </a:ln>
        </p:spPr>
      </p:sp>
      <p:sp>
        <p:nvSpPr>
          <p:cNvPr id="29" name="Text 27"/>
          <p:cNvSpPr/>
          <p:nvPr/>
        </p:nvSpPr>
        <p:spPr>
          <a:xfrm>
            <a:off x="5238845" y="3913632"/>
            <a:ext cx="3476668" cy="566928"/>
          </a:xfrm>
          <a:prstGeom prst="rect">
            <a:avLst/>
          </a:prstGeom>
          <a:noFill/>
          <a:ln/>
        </p:spPr>
        <p:txBody>
          <a:bodyPr wrap="square" rtlCol="0" anchor="ctr"/>
          <a:lstStyle/>
          <a:p>
            <a:pPr indent="0" marL="0">
              <a:buNone/>
            </a:pPr>
            <a:r>
              <a:rPr lang="en-US" sz="1050" dirty="0">
                <a:solidFill>
                  <a:srgbClr val="1B2430"/>
                </a:solidFill>
                <a:latin typeface="Calibri" pitchFamily="34" charset="0"/>
                <a:ea typeface="Calibri" pitchFamily="34" charset="-122"/>
                <a:cs typeface="Calibri" pitchFamily="34" charset="-120"/>
              </a:rPr>
              <a:t>negotiated, ≤ 1500 B</a:t>
            </a:r>
            <a:endParaRPr lang="en-US" sz="1050" dirty="0"/>
          </a:p>
        </p:txBody>
      </p:sp>
      <p:sp>
        <p:nvSpPr>
          <p:cNvPr id="30" name="Shape 28"/>
          <p:cNvSpPr/>
          <p:nvPr/>
        </p:nvSpPr>
        <p:spPr>
          <a:xfrm>
            <a:off x="8843530" y="3913632"/>
            <a:ext cx="1658978" cy="566928"/>
          </a:xfrm>
          <a:prstGeom prst="rect">
            <a:avLst/>
          </a:prstGeom>
          <a:solidFill>
            <a:srgbClr val="FFFFFF"/>
          </a:solidFill>
          <a:ln w="9525">
            <a:solidFill>
              <a:srgbClr val="E1E6EE"/>
            </a:solidFill>
            <a:prstDash val="solid"/>
          </a:ln>
        </p:spPr>
      </p:sp>
      <p:sp>
        <p:nvSpPr>
          <p:cNvPr id="31" name="Text 29"/>
          <p:cNvSpPr/>
          <p:nvPr/>
        </p:nvSpPr>
        <p:spPr>
          <a:xfrm>
            <a:off x="8971546" y="3913632"/>
            <a:ext cx="1402946" cy="566928"/>
          </a:xfrm>
          <a:prstGeom prst="rect">
            <a:avLst/>
          </a:prstGeom>
          <a:noFill/>
          <a:ln/>
        </p:spPr>
        <p:txBody>
          <a:bodyPr wrap="square" rtlCol="0" anchor="ctr"/>
          <a:lstStyle/>
          <a:p>
            <a:pPr indent="0" marL="0">
              <a:buNone/>
            </a:pPr>
            <a:r>
              <a:rPr lang="en-US" sz="1050" dirty="0">
                <a:solidFill>
                  <a:srgbClr val="1B2430"/>
                </a:solidFill>
                <a:latin typeface="Calibri" pitchFamily="34" charset="0"/>
                <a:ea typeface="Calibri" pitchFamily="34" charset="-122"/>
                <a:cs typeface="Calibri" pitchFamily="34" charset="-120"/>
              </a:rPr>
              <a:t>error detection</a:t>
            </a:r>
            <a:endParaRPr lang="en-US" sz="1050" dirty="0"/>
          </a:p>
        </p:txBody>
      </p:sp>
      <p:sp>
        <p:nvSpPr>
          <p:cNvPr id="32" name="Shape 30"/>
          <p:cNvSpPr/>
          <p:nvPr/>
        </p:nvSpPr>
        <p:spPr>
          <a:xfrm>
            <a:off x="10502508" y="3913632"/>
            <a:ext cx="1140547" cy="566928"/>
          </a:xfrm>
          <a:prstGeom prst="rect">
            <a:avLst/>
          </a:prstGeom>
          <a:solidFill>
            <a:srgbClr val="FFFFFF"/>
          </a:solidFill>
          <a:ln w="9525">
            <a:solidFill>
              <a:srgbClr val="E1E6EE"/>
            </a:solidFill>
            <a:prstDash val="solid"/>
          </a:ln>
        </p:spPr>
      </p:sp>
      <p:sp>
        <p:nvSpPr>
          <p:cNvPr id="33" name="Text 31"/>
          <p:cNvSpPr/>
          <p:nvPr/>
        </p:nvSpPr>
        <p:spPr>
          <a:xfrm>
            <a:off x="10630524" y="3913632"/>
            <a:ext cx="884515" cy="566928"/>
          </a:xfrm>
          <a:prstGeom prst="rect">
            <a:avLst/>
          </a:prstGeom>
          <a:noFill/>
          <a:ln/>
        </p:spPr>
        <p:txBody>
          <a:bodyPr wrap="square" rtlCol="0" anchor="ctr"/>
          <a:lstStyle/>
          <a:p>
            <a:pPr indent="0" marL="0">
              <a:buNone/>
            </a:pPr>
            <a:r>
              <a:rPr lang="en-US" sz="1050" dirty="0">
                <a:solidFill>
                  <a:srgbClr val="1B2430"/>
                </a:solidFill>
                <a:latin typeface="Calibri" pitchFamily="34" charset="0"/>
                <a:ea typeface="Calibri" pitchFamily="34" charset="-122"/>
                <a:cs typeface="Calibri" pitchFamily="34" charset="-120"/>
              </a:rPr>
              <a:t>01111110</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FRAMING · BYTE-COUNTING</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DDCMP: Count the Bytes</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3 — Framing</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15</a:t>
            </a:r>
            <a:endParaRPr lang="en-US" sz="950" dirty="0"/>
          </a:p>
        </p:txBody>
      </p:sp>
      <p:sp>
        <p:nvSpPr>
          <p:cNvPr id="8" name="Text 6"/>
          <p:cNvSpPr/>
          <p:nvPr/>
        </p:nvSpPr>
        <p:spPr>
          <a:xfrm>
            <a:off x="548640" y="1453896"/>
            <a:ext cx="11094415" cy="1554480"/>
          </a:xfrm>
          <a:prstGeom prst="rect">
            <a:avLst/>
          </a:prstGeom>
          <a:noFill/>
          <a:ln/>
        </p:spPr>
        <p:txBody>
          <a:bodyPr wrap="square" rtlCol="0" anchor="t"/>
          <a:lstStyle/>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A Count field states how many bytes of data follow — the receiver simply reads that many bytes and stops.</a:t>
            </a:r>
            <a:endParaRPr lang="en-US" sz="1400" dirty="0"/>
          </a:p>
          <a:p>
            <a:pPr marL="342900" indent="-342900">
              <a:lnSpc>
                <a:spcPct val="128000"/>
              </a:lnSpc>
              <a:spcAft>
                <a:spcPts val="800"/>
              </a:spcAft>
              <a:buSzPct val="100000"/>
              <a:buChar char="–"/>
            </a:pPr>
            <a:r>
              <a:rPr lang="en-US" sz="1400" b="1" dirty="0">
                <a:solidFill>
                  <a:srgbClr val="C24B4B"/>
                </a:solidFill>
                <a:latin typeface="Calibri" pitchFamily="34" charset="0"/>
                <a:ea typeface="Calibri" pitchFamily="34" charset="-122"/>
                <a:cs typeface="Calibri" pitchFamily="34" charset="-120"/>
              </a:rPr>
              <a:t>Fragile: if the Count field itself is corrupted, framing is lost entirely.</a:t>
            </a:r>
            <a:endParaRPr lang="en-US" sz="1400" dirty="0"/>
          </a:p>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The receiver has no way to know where the (wrong-length) frame really ends — it must resynchronize on the next recognizable header.</a:t>
            </a:r>
            <a:endParaRPr lang="en-US" sz="1400" dirty="0"/>
          </a:p>
        </p:txBody>
      </p:sp>
      <p:sp>
        <p:nvSpPr>
          <p:cNvPr id="9" name="Text 7"/>
          <p:cNvSpPr/>
          <p:nvPr/>
        </p:nvSpPr>
        <p:spPr>
          <a:xfrm>
            <a:off x="548640" y="3191256"/>
            <a:ext cx="5486400" cy="256032"/>
          </a:xfrm>
          <a:prstGeom prst="rect">
            <a:avLst/>
          </a:prstGeom>
          <a:noFill/>
          <a:ln/>
        </p:spPr>
        <p:txBody>
          <a:bodyPr wrap="square" rtlCol="0" anchor="ctr"/>
          <a:lstStyle/>
          <a:p>
            <a:pPr indent="0" marL="0">
              <a:buNone/>
            </a:pPr>
            <a:r>
              <a:rPr lang="en-US" sz="1050" b="1" spc="120" kern="0" dirty="0">
                <a:solidFill>
                  <a:srgbClr val="5B6B7F"/>
                </a:solidFill>
                <a:latin typeface="Calibri" pitchFamily="34" charset="0"/>
                <a:ea typeface="Calibri" pitchFamily="34" charset="-122"/>
                <a:cs typeface="Calibri" pitchFamily="34" charset="-120"/>
              </a:rPr>
              <a:t>DDCMP FRAME FORMAT</a:t>
            </a:r>
            <a:endParaRPr lang="en-US" sz="1050" dirty="0"/>
          </a:p>
        </p:txBody>
      </p:sp>
      <p:sp>
        <p:nvSpPr>
          <p:cNvPr id="10" name="Shape 8"/>
          <p:cNvSpPr/>
          <p:nvPr/>
        </p:nvSpPr>
        <p:spPr>
          <a:xfrm>
            <a:off x="548640" y="3483864"/>
            <a:ext cx="1374529" cy="566928"/>
          </a:xfrm>
          <a:prstGeom prst="rect">
            <a:avLst/>
          </a:prstGeom>
          <a:solidFill>
            <a:srgbClr val="16233F"/>
          </a:solidFill>
          <a:ln w="9525">
            <a:solidFill>
              <a:srgbClr val="E1E6EE"/>
            </a:solidFill>
            <a:prstDash val="solid"/>
          </a:ln>
        </p:spPr>
      </p:sp>
      <p:sp>
        <p:nvSpPr>
          <p:cNvPr id="11" name="Text 9"/>
          <p:cNvSpPr/>
          <p:nvPr/>
        </p:nvSpPr>
        <p:spPr>
          <a:xfrm>
            <a:off x="676656" y="3483864"/>
            <a:ext cx="1118497" cy="566928"/>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SOH</a:t>
            </a:r>
            <a:endParaRPr lang="en-US" sz="1050" dirty="0"/>
          </a:p>
        </p:txBody>
      </p:sp>
      <p:sp>
        <p:nvSpPr>
          <p:cNvPr id="12" name="Shape 10"/>
          <p:cNvSpPr/>
          <p:nvPr/>
        </p:nvSpPr>
        <p:spPr>
          <a:xfrm>
            <a:off x="1923169" y="3483864"/>
            <a:ext cx="1570891" cy="566928"/>
          </a:xfrm>
          <a:prstGeom prst="rect">
            <a:avLst/>
          </a:prstGeom>
          <a:solidFill>
            <a:srgbClr val="16233F"/>
          </a:solidFill>
          <a:ln w="9525">
            <a:solidFill>
              <a:srgbClr val="E1E6EE"/>
            </a:solidFill>
            <a:prstDash val="solid"/>
          </a:ln>
        </p:spPr>
      </p:sp>
      <p:sp>
        <p:nvSpPr>
          <p:cNvPr id="13" name="Text 11"/>
          <p:cNvSpPr/>
          <p:nvPr/>
        </p:nvSpPr>
        <p:spPr>
          <a:xfrm>
            <a:off x="2051185" y="3483864"/>
            <a:ext cx="1314859" cy="566928"/>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Count</a:t>
            </a:r>
            <a:endParaRPr lang="en-US" sz="1050" dirty="0"/>
          </a:p>
        </p:txBody>
      </p:sp>
      <p:sp>
        <p:nvSpPr>
          <p:cNvPr id="14" name="Shape 12"/>
          <p:cNvSpPr/>
          <p:nvPr/>
        </p:nvSpPr>
        <p:spPr>
          <a:xfrm>
            <a:off x="3494060" y="3483864"/>
            <a:ext cx="1865433" cy="566928"/>
          </a:xfrm>
          <a:prstGeom prst="rect">
            <a:avLst/>
          </a:prstGeom>
          <a:solidFill>
            <a:srgbClr val="16233F"/>
          </a:solidFill>
          <a:ln w="9525">
            <a:solidFill>
              <a:srgbClr val="E1E6EE"/>
            </a:solidFill>
            <a:prstDash val="solid"/>
          </a:ln>
        </p:spPr>
      </p:sp>
      <p:sp>
        <p:nvSpPr>
          <p:cNvPr id="15" name="Text 13"/>
          <p:cNvSpPr/>
          <p:nvPr/>
        </p:nvSpPr>
        <p:spPr>
          <a:xfrm>
            <a:off x="3622076" y="3483864"/>
            <a:ext cx="1609401" cy="566928"/>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Header CRC</a:t>
            </a:r>
            <a:endParaRPr lang="en-US" sz="1050" dirty="0"/>
          </a:p>
        </p:txBody>
      </p:sp>
      <p:sp>
        <p:nvSpPr>
          <p:cNvPr id="16" name="Shape 14"/>
          <p:cNvSpPr/>
          <p:nvPr/>
        </p:nvSpPr>
        <p:spPr>
          <a:xfrm>
            <a:off x="5359493" y="3483864"/>
            <a:ext cx="4418130" cy="566928"/>
          </a:xfrm>
          <a:prstGeom prst="rect">
            <a:avLst/>
          </a:prstGeom>
          <a:solidFill>
            <a:srgbClr val="16233F"/>
          </a:solidFill>
          <a:ln w="9525">
            <a:solidFill>
              <a:srgbClr val="E1E6EE"/>
            </a:solidFill>
            <a:prstDash val="solid"/>
          </a:ln>
        </p:spPr>
      </p:sp>
      <p:sp>
        <p:nvSpPr>
          <p:cNvPr id="17" name="Text 15"/>
          <p:cNvSpPr/>
          <p:nvPr/>
        </p:nvSpPr>
        <p:spPr>
          <a:xfrm>
            <a:off x="5487509" y="3483864"/>
            <a:ext cx="4162098" cy="566928"/>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Data</a:t>
            </a:r>
            <a:endParaRPr lang="en-US" sz="1050" dirty="0"/>
          </a:p>
        </p:txBody>
      </p:sp>
      <p:sp>
        <p:nvSpPr>
          <p:cNvPr id="18" name="Shape 16"/>
          <p:cNvSpPr/>
          <p:nvPr/>
        </p:nvSpPr>
        <p:spPr>
          <a:xfrm>
            <a:off x="9777623" y="3483864"/>
            <a:ext cx="1865433" cy="566928"/>
          </a:xfrm>
          <a:prstGeom prst="rect">
            <a:avLst/>
          </a:prstGeom>
          <a:solidFill>
            <a:srgbClr val="16233F"/>
          </a:solidFill>
          <a:ln w="9525">
            <a:solidFill>
              <a:srgbClr val="E1E6EE"/>
            </a:solidFill>
            <a:prstDash val="solid"/>
          </a:ln>
        </p:spPr>
      </p:sp>
      <p:sp>
        <p:nvSpPr>
          <p:cNvPr id="19" name="Text 17"/>
          <p:cNvSpPr/>
          <p:nvPr/>
        </p:nvSpPr>
        <p:spPr>
          <a:xfrm>
            <a:off x="9905639" y="3483864"/>
            <a:ext cx="1609401" cy="566928"/>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Data CRC</a:t>
            </a:r>
            <a:endParaRPr lang="en-US" sz="1050" dirty="0"/>
          </a:p>
        </p:txBody>
      </p:sp>
      <p:sp>
        <p:nvSpPr>
          <p:cNvPr id="20" name="Shape 18"/>
          <p:cNvSpPr/>
          <p:nvPr/>
        </p:nvSpPr>
        <p:spPr>
          <a:xfrm>
            <a:off x="548640" y="4050792"/>
            <a:ext cx="1374529" cy="566928"/>
          </a:xfrm>
          <a:prstGeom prst="rect">
            <a:avLst/>
          </a:prstGeom>
          <a:solidFill>
            <a:srgbClr val="FFFFFF"/>
          </a:solidFill>
          <a:ln w="9525">
            <a:solidFill>
              <a:srgbClr val="E1E6EE"/>
            </a:solidFill>
            <a:prstDash val="solid"/>
          </a:ln>
        </p:spPr>
      </p:sp>
      <p:sp>
        <p:nvSpPr>
          <p:cNvPr id="21" name="Text 19"/>
          <p:cNvSpPr/>
          <p:nvPr/>
        </p:nvSpPr>
        <p:spPr>
          <a:xfrm>
            <a:off x="676656" y="4050792"/>
            <a:ext cx="1118497" cy="566928"/>
          </a:xfrm>
          <a:prstGeom prst="rect">
            <a:avLst/>
          </a:prstGeom>
          <a:noFill/>
          <a:ln/>
        </p:spPr>
        <p:txBody>
          <a:bodyPr wrap="square" rtlCol="0" anchor="ctr"/>
          <a:lstStyle/>
          <a:p>
            <a:pPr indent="0" marL="0">
              <a:buNone/>
            </a:pPr>
            <a:r>
              <a:rPr lang="en-US" sz="1050" dirty="0">
                <a:solidFill>
                  <a:srgbClr val="1B2430"/>
                </a:solidFill>
                <a:latin typeface="Calibri" pitchFamily="34" charset="0"/>
                <a:ea typeface="Calibri" pitchFamily="34" charset="-122"/>
                <a:cs typeface="Calibri" pitchFamily="34" charset="-120"/>
              </a:rPr>
              <a:t>start of header</a:t>
            </a:r>
            <a:endParaRPr lang="en-US" sz="1050" dirty="0"/>
          </a:p>
        </p:txBody>
      </p:sp>
      <p:sp>
        <p:nvSpPr>
          <p:cNvPr id="22" name="Shape 20"/>
          <p:cNvSpPr/>
          <p:nvPr/>
        </p:nvSpPr>
        <p:spPr>
          <a:xfrm>
            <a:off x="1923169" y="4050792"/>
            <a:ext cx="1570891" cy="566928"/>
          </a:xfrm>
          <a:prstGeom prst="rect">
            <a:avLst/>
          </a:prstGeom>
          <a:solidFill>
            <a:srgbClr val="FFFFFF"/>
          </a:solidFill>
          <a:ln w="9525">
            <a:solidFill>
              <a:srgbClr val="E1E6EE"/>
            </a:solidFill>
            <a:prstDash val="solid"/>
          </a:ln>
        </p:spPr>
      </p:sp>
      <p:sp>
        <p:nvSpPr>
          <p:cNvPr id="23" name="Text 21"/>
          <p:cNvSpPr/>
          <p:nvPr/>
        </p:nvSpPr>
        <p:spPr>
          <a:xfrm>
            <a:off x="2051185" y="4050792"/>
            <a:ext cx="1314859" cy="566928"/>
          </a:xfrm>
          <a:prstGeom prst="rect">
            <a:avLst/>
          </a:prstGeom>
          <a:noFill/>
          <a:ln/>
        </p:spPr>
        <p:txBody>
          <a:bodyPr wrap="square" rtlCol="0" anchor="ctr"/>
          <a:lstStyle/>
          <a:p>
            <a:pPr indent="0" marL="0">
              <a:buNone/>
            </a:pPr>
            <a:r>
              <a:rPr lang="en-US" sz="1050" dirty="0">
                <a:solidFill>
                  <a:srgbClr val="1B2430"/>
                </a:solidFill>
                <a:latin typeface="Calibri" pitchFamily="34" charset="0"/>
                <a:ea typeface="Calibri" pitchFamily="34" charset="-122"/>
                <a:cs typeface="Calibri" pitchFamily="34" charset="-120"/>
              </a:rPr>
              <a:t>bytes in body</a:t>
            </a:r>
            <a:endParaRPr lang="en-US" sz="1050" dirty="0"/>
          </a:p>
        </p:txBody>
      </p:sp>
      <p:sp>
        <p:nvSpPr>
          <p:cNvPr id="24" name="Shape 22"/>
          <p:cNvSpPr/>
          <p:nvPr/>
        </p:nvSpPr>
        <p:spPr>
          <a:xfrm>
            <a:off x="3494060" y="4050792"/>
            <a:ext cx="1865433" cy="566928"/>
          </a:xfrm>
          <a:prstGeom prst="rect">
            <a:avLst/>
          </a:prstGeom>
          <a:solidFill>
            <a:srgbClr val="FFFFFF"/>
          </a:solidFill>
          <a:ln w="9525">
            <a:solidFill>
              <a:srgbClr val="E1E6EE"/>
            </a:solidFill>
            <a:prstDash val="solid"/>
          </a:ln>
        </p:spPr>
      </p:sp>
      <p:sp>
        <p:nvSpPr>
          <p:cNvPr id="25" name="Text 23"/>
          <p:cNvSpPr/>
          <p:nvPr/>
        </p:nvSpPr>
        <p:spPr>
          <a:xfrm>
            <a:off x="3622076" y="4050792"/>
            <a:ext cx="1609401" cy="566928"/>
          </a:xfrm>
          <a:prstGeom prst="rect">
            <a:avLst/>
          </a:prstGeom>
          <a:noFill/>
          <a:ln/>
        </p:spPr>
        <p:txBody>
          <a:bodyPr wrap="square" rtlCol="0" anchor="ctr"/>
          <a:lstStyle/>
          <a:p>
            <a:pPr indent="0" marL="0">
              <a:buNone/>
            </a:pPr>
            <a:r>
              <a:rPr lang="en-US" sz="1050" dirty="0">
                <a:solidFill>
                  <a:srgbClr val="1B2430"/>
                </a:solidFill>
                <a:latin typeface="Calibri" pitchFamily="34" charset="0"/>
                <a:ea typeface="Calibri" pitchFamily="34" charset="-122"/>
                <a:cs typeface="Calibri" pitchFamily="34" charset="-120"/>
              </a:rPr>
              <a:t>checks header only</a:t>
            </a:r>
            <a:endParaRPr lang="en-US" sz="1050" dirty="0"/>
          </a:p>
        </p:txBody>
      </p:sp>
      <p:sp>
        <p:nvSpPr>
          <p:cNvPr id="26" name="Shape 24"/>
          <p:cNvSpPr/>
          <p:nvPr/>
        </p:nvSpPr>
        <p:spPr>
          <a:xfrm>
            <a:off x="5359493" y="4050792"/>
            <a:ext cx="4418130" cy="566928"/>
          </a:xfrm>
          <a:prstGeom prst="rect">
            <a:avLst/>
          </a:prstGeom>
          <a:solidFill>
            <a:srgbClr val="FFFFFF"/>
          </a:solidFill>
          <a:ln w="9525">
            <a:solidFill>
              <a:srgbClr val="E1E6EE"/>
            </a:solidFill>
            <a:prstDash val="solid"/>
          </a:ln>
        </p:spPr>
      </p:sp>
      <p:sp>
        <p:nvSpPr>
          <p:cNvPr id="27" name="Text 25"/>
          <p:cNvSpPr/>
          <p:nvPr/>
        </p:nvSpPr>
        <p:spPr>
          <a:xfrm>
            <a:off x="5487509" y="4050792"/>
            <a:ext cx="4162098" cy="566928"/>
          </a:xfrm>
          <a:prstGeom prst="rect">
            <a:avLst/>
          </a:prstGeom>
          <a:noFill/>
          <a:ln/>
        </p:spPr>
        <p:txBody>
          <a:bodyPr wrap="square" rtlCol="0" anchor="ctr"/>
          <a:lstStyle/>
          <a:p>
            <a:pPr indent="0" marL="0">
              <a:buNone/>
            </a:pPr>
            <a:r>
              <a:rPr lang="en-US" sz="1050" dirty="0">
                <a:solidFill>
                  <a:srgbClr val="1B2430"/>
                </a:solidFill>
                <a:latin typeface="Calibri" pitchFamily="34" charset="0"/>
                <a:ea typeface="Calibri" pitchFamily="34" charset="-122"/>
                <a:cs typeface="Calibri" pitchFamily="34" charset="-120"/>
              </a:rPr>
              <a:t>Count bytes</a:t>
            </a:r>
            <a:endParaRPr lang="en-US" sz="1050" dirty="0"/>
          </a:p>
        </p:txBody>
      </p:sp>
      <p:sp>
        <p:nvSpPr>
          <p:cNvPr id="28" name="Shape 26"/>
          <p:cNvSpPr/>
          <p:nvPr/>
        </p:nvSpPr>
        <p:spPr>
          <a:xfrm>
            <a:off x="9777623" y="4050792"/>
            <a:ext cx="1865433" cy="566928"/>
          </a:xfrm>
          <a:prstGeom prst="rect">
            <a:avLst/>
          </a:prstGeom>
          <a:solidFill>
            <a:srgbClr val="FFFFFF"/>
          </a:solidFill>
          <a:ln w="9525">
            <a:solidFill>
              <a:srgbClr val="E1E6EE"/>
            </a:solidFill>
            <a:prstDash val="solid"/>
          </a:ln>
        </p:spPr>
      </p:sp>
      <p:sp>
        <p:nvSpPr>
          <p:cNvPr id="29" name="Text 27"/>
          <p:cNvSpPr/>
          <p:nvPr/>
        </p:nvSpPr>
        <p:spPr>
          <a:xfrm>
            <a:off x="9905639" y="4050792"/>
            <a:ext cx="1609401" cy="566928"/>
          </a:xfrm>
          <a:prstGeom prst="rect">
            <a:avLst/>
          </a:prstGeom>
          <a:noFill/>
          <a:ln/>
        </p:spPr>
        <p:txBody>
          <a:bodyPr wrap="square" rtlCol="0" anchor="ctr"/>
          <a:lstStyle/>
          <a:p>
            <a:pPr indent="0" marL="0">
              <a:buNone/>
            </a:pPr>
            <a:r>
              <a:rPr lang="en-US" sz="1050" dirty="0">
                <a:solidFill>
                  <a:srgbClr val="1B2430"/>
                </a:solidFill>
                <a:latin typeface="Calibri" pitchFamily="34" charset="0"/>
                <a:ea typeface="Calibri" pitchFamily="34" charset="-122"/>
                <a:cs typeface="Calibri" pitchFamily="34" charset="-120"/>
              </a:rPr>
              <a:t>checks the body</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FRAMING · BIT-ORIENTED</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HDLC: One Pattern, Bit Stuffing</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3 — Framing</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16</a:t>
            </a:r>
            <a:endParaRPr lang="en-US" sz="950" dirty="0"/>
          </a:p>
        </p:txBody>
      </p:sp>
      <p:sp>
        <p:nvSpPr>
          <p:cNvPr id="8" name="Text 6"/>
          <p:cNvSpPr/>
          <p:nvPr/>
        </p:nvSpPr>
        <p:spPr>
          <a:xfrm>
            <a:off x="548640" y="1453896"/>
            <a:ext cx="11094415" cy="1417320"/>
          </a:xfrm>
          <a:prstGeom prst="rect">
            <a:avLst/>
          </a:prstGeom>
          <a:noFill/>
          <a:ln/>
        </p:spPr>
        <p:txBody>
          <a:bodyPr wrap="square" rtlCol="0" anchor="t"/>
          <a:lstStyle/>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HDLC brackets every frame with the same flag pattern used by PPP: 01111110 — at both start and end.</a:t>
            </a:r>
            <a:endParaRPr lang="en-US" sz="1400" dirty="0"/>
          </a:p>
          <a:p>
            <a:pPr marL="342900" indent="-342900">
              <a:lnSpc>
                <a:spcPct val="128000"/>
              </a:lnSpc>
              <a:spcAft>
                <a:spcPts val="800"/>
              </a:spcAft>
              <a:buSzPct val="100000"/>
              <a:buChar char="–"/>
            </a:pPr>
            <a:r>
              <a:rPr lang="en-US" sz="1400" b="1" dirty="0">
                <a:solidFill>
                  <a:srgbClr val="1B2430"/>
                </a:solidFill>
                <a:latin typeface="Calibri" pitchFamily="34" charset="0"/>
                <a:ea typeface="Calibri" pitchFamily="34" charset="-122"/>
                <a:cs typeface="Calibri" pitchFamily="34" charset="-120"/>
              </a:rPr>
              <a:t>Rule: whenever five consecutive 1s appear in the frame body, the sender stuffs in an extra 0 before the next bit.</a:t>
            </a:r>
            <a:endParaRPr lang="en-US" sz="1400" dirty="0"/>
          </a:p>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This guarantees the flag pattern can never occur by accident inside the payload.</a:t>
            </a:r>
            <a:endParaRPr lang="en-US" sz="1400" dirty="0"/>
          </a:p>
        </p:txBody>
      </p:sp>
      <p:sp>
        <p:nvSpPr>
          <p:cNvPr id="9" name="Shape 7"/>
          <p:cNvSpPr/>
          <p:nvPr/>
        </p:nvSpPr>
        <p:spPr>
          <a:xfrm>
            <a:off x="548640" y="3008376"/>
            <a:ext cx="11094415" cy="1965960"/>
          </a:xfrm>
          <a:prstGeom prst="roundRect">
            <a:avLst>
              <a:gd name="adj" fmla="val 2791"/>
            </a:avLst>
          </a:prstGeom>
          <a:solidFill>
            <a:srgbClr val="0E1830"/>
          </a:solidFill>
          <a:ln/>
        </p:spPr>
      </p:sp>
      <p:sp>
        <p:nvSpPr>
          <p:cNvPr id="10" name="Text 8"/>
          <p:cNvSpPr/>
          <p:nvPr/>
        </p:nvSpPr>
        <p:spPr>
          <a:xfrm>
            <a:off x="749808" y="3154680"/>
            <a:ext cx="10692079" cy="1673352"/>
          </a:xfrm>
          <a:prstGeom prst="rect">
            <a:avLst/>
          </a:prstGeom>
          <a:noFill/>
          <a:ln/>
        </p:spPr>
        <p:txBody>
          <a:bodyPr wrap="square" rtlCol="0" anchor="t"/>
          <a:lstStyle/>
          <a:p>
            <a:pPr indent="0" marL="0">
              <a:lnSpc>
                <a:spcPct val="125000"/>
              </a:lnSpc>
              <a:buNone/>
            </a:pPr>
            <a:r>
              <a:rPr lang="en-US" sz="1300" dirty="0">
                <a:solidFill>
                  <a:srgbClr val="DCE7F3"/>
                </a:solidFill>
                <a:latin typeface="Courier New" pitchFamily="34" charset="0"/>
                <a:ea typeface="Courier New" pitchFamily="34" charset="-122"/>
                <a:cs typeface="Courier New" pitchFamily="34" charset="-120"/>
              </a:rPr>
              <a:t>Original data bits:   1 1 1 1 1 0 1 1 1 1 1 1 1 0</a:t>
            </a:r>
            <a:endParaRPr lang="en-US" sz="1300" dirty="0"/>
          </a:p>
          <a:p>
            <a:pPr indent="0" marL="0">
              <a:lnSpc>
                <a:spcPct val="125000"/>
              </a:lnSpc>
              <a:buNone/>
            </a:pPr>
            <a:r>
              <a:rPr lang="en-US" sz="1300" dirty="0">
                <a:solidFill>
                  <a:srgbClr val="9FB2D4"/>
                </a:solidFill>
                <a:latin typeface="Courier New" pitchFamily="34" charset="0"/>
                <a:ea typeface="Courier New" pitchFamily="34" charset="-122"/>
                <a:cs typeface="Courier New" pitchFamily="34" charset="-120"/>
              </a:rPr>
              <a:t>Five 1s in a row  →  stuff a 0 right after each run of five</a:t>
            </a:r>
            <a:endParaRPr lang="en-US" sz="1300" dirty="0"/>
          </a:p>
          <a:p>
            <a:pPr indent="0" marL="0">
              <a:lnSpc>
                <a:spcPct val="125000"/>
              </a:lnSpc>
              <a:buNone/>
            </a:pPr>
            <a:r>
              <a:rPr lang="en-US" sz="1300" dirty="0">
                <a:solidFill>
                  <a:srgbClr val="DCE7F3"/>
                </a:solidFill>
                <a:latin typeface="Courier New" pitchFamily="34" charset="0"/>
                <a:ea typeface="Courier New" pitchFamily="34" charset="-122"/>
                <a:cs typeface="Courier New" pitchFamily="34" charset="-120"/>
              </a:rPr>
              <a:t>Transmitted:         1 1 1 1 1</a:t>
            </a:r>
            <a:endParaRPr lang="en-US" sz="1300" dirty="0"/>
          </a:p>
          <a:p>
            <a:pPr indent="0" marL="0">
              <a:lnSpc>
                <a:spcPct val="125000"/>
              </a:lnSpc>
              <a:buNone/>
            </a:pPr>
            <a:r>
              <a:rPr lang="en-US" sz="1300" b="1" dirty="0">
                <a:solidFill>
                  <a:srgbClr val="E2883A"/>
                </a:solidFill>
                <a:latin typeface="Courier New" pitchFamily="34" charset="0"/>
                <a:ea typeface="Courier New" pitchFamily="34" charset="-122"/>
                <a:cs typeface="Courier New" pitchFamily="34" charset="-120"/>
              </a:rPr>
              <a:t>                          0  (stuffed)</a:t>
            </a:r>
            <a:endParaRPr lang="en-US" sz="1300" dirty="0"/>
          </a:p>
          <a:p>
            <a:pPr indent="0" marL="0">
              <a:lnSpc>
                <a:spcPct val="125000"/>
              </a:lnSpc>
              <a:buNone/>
            </a:pPr>
            <a:r>
              <a:rPr lang="en-US" sz="1300" dirty="0">
                <a:solidFill>
                  <a:srgbClr val="DCE7F3"/>
                </a:solidFill>
                <a:latin typeface="Courier New" pitchFamily="34" charset="0"/>
                <a:ea typeface="Courier New" pitchFamily="34" charset="-122"/>
                <a:cs typeface="Courier New" pitchFamily="34" charset="-120"/>
              </a:rPr>
              <a:t>                          0 1 1 1 1 1</a:t>
            </a:r>
            <a:endParaRPr lang="en-US" sz="1300" dirty="0"/>
          </a:p>
          <a:p>
            <a:pPr indent="0" marL="0">
              <a:lnSpc>
                <a:spcPct val="125000"/>
              </a:lnSpc>
              <a:buNone/>
            </a:pPr>
            <a:r>
              <a:rPr lang="en-US" sz="1300" b="1" dirty="0">
                <a:solidFill>
                  <a:srgbClr val="E2883A"/>
                </a:solidFill>
                <a:latin typeface="Courier New" pitchFamily="34" charset="0"/>
                <a:ea typeface="Courier New" pitchFamily="34" charset="-122"/>
                <a:cs typeface="Courier New" pitchFamily="34" charset="-120"/>
              </a:rPr>
              <a:t>                          0  (stuffed)</a:t>
            </a:r>
            <a:endParaRPr lang="en-US" sz="1300" dirty="0"/>
          </a:p>
          <a:p>
            <a:pPr indent="0" marL="0">
              <a:lnSpc>
                <a:spcPct val="125000"/>
              </a:lnSpc>
              <a:buNone/>
            </a:pPr>
            <a:r>
              <a:rPr lang="en-US" sz="1300" dirty="0">
                <a:solidFill>
                  <a:srgbClr val="DCE7F3"/>
                </a:solidFill>
                <a:latin typeface="Courier New" pitchFamily="34" charset="0"/>
                <a:ea typeface="Courier New" pitchFamily="34" charset="-122"/>
                <a:cs typeface="Courier New" pitchFamily="34" charset="-120"/>
              </a:rPr>
              <a:t>                          1 1 0</a:t>
            </a:r>
            <a:endParaRPr lang="en-US" sz="1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FRAMING · BIT-ORIENTED</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HDLC: Unstuffing on the Way In</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3 — Framing</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17</a:t>
            </a:r>
            <a:endParaRPr lang="en-US" sz="950" dirty="0"/>
          </a:p>
        </p:txBody>
      </p:sp>
      <p:sp>
        <p:nvSpPr>
          <p:cNvPr id="8" name="Text 6"/>
          <p:cNvSpPr/>
          <p:nvPr/>
        </p:nvSpPr>
        <p:spPr>
          <a:xfrm>
            <a:off x="548640" y="1453896"/>
            <a:ext cx="11094415" cy="548640"/>
          </a:xfrm>
          <a:prstGeom prst="rect">
            <a:avLst/>
          </a:prstGeom>
          <a:noFill/>
          <a:ln/>
        </p:spPr>
        <p:txBody>
          <a:bodyPr wrap="square" rtlCol="0" anchor="t"/>
          <a:lstStyle/>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The receiver watches for five consecutive 1s, then inspects the next bit to decide what it means.</a:t>
            </a:r>
            <a:endParaRPr lang="en-US" sz="1400" dirty="0"/>
          </a:p>
        </p:txBody>
      </p:sp>
      <p:sp>
        <p:nvSpPr>
          <p:cNvPr id="9" name="Shape 7"/>
          <p:cNvSpPr/>
          <p:nvPr/>
        </p:nvSpPr>
        <p:spPr>
          <a:xfrm>
            <a:off x="548640" y="2139696"/>
            <a:ext cx="3291840" cy="658368"/>
          </a:xfrm>
          <a:prstGeom prst="rect">
            <a:avLst/>
          </a:prstGeom>
          <a:solidFill>
            <a:srgbClr val="16233F"/>
          </a:solidFill>
          <a:ln w="9525">
            <a:solidFill>
              <a:srgbClr val="E1E6EE"/>
            </a:solidFill>
            <a:prstDash val="solid"/>
          </a:ln>
        </p:spPr>
      </p:sp>
      <p:sp>
        <p:nvSpPr>
          <p:cNvPr id="10" name="Text 8"/>
          <p:cNvSpPr/>
          <p:nvPr/>
        </p:nvSpPr>
        <p:spPr>
          <a:xfrm>
            <a:off x="676656" y="2139696"/>
            <a:ext cx="3035808" cy="65836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After five 1s, next bit…</a:t>
            </a:r>
            <a:endParaRPr lang="en-US" sz="1250" dirty="0"/>
          </a:p>
        </p:txBody>
      </p:sp>
      <p:sp>
        <p:nvSpPr>
          <p:cNvPr id="11" name="Shape 9"/>
          <p:cNvSpPr/>
          <p:nvPr/>
        </p:nvSpPr>
        <p:spPr>
          <a:xfrm>
            <a:off x="3840480" y="2139696"/>
            <a:ext cx="2926080" cy="658368"/>
          </a:xfrm>
          <a:prstGeom prst="rect">
            <a:avLst/>
          </a:prstGeom>
          <a:solidFill>
            <a:srgbClr val="16233F"/>
          </a:solidFill>
          <a:ln w="9525">
            <a:solidFill>
              <a:srgbClr val="E1E6EE"/>
            </a:solidFill>
            <a:prstDash val="solid"/>
          </a:ln>
        </p:spPr>
      </p:sp>
      <p:sp>
        <p:nvSpPr>
          <p:cNvPr id="12" name="Text 10"/>
          <p:cNvSpPr/>
          <p:nvPr/>
        </p:nvSpPr>
        <p:spPr>
          <a:xfrm>
            <a:off x="3968496" y="2139696"/>
            <a:ext cx="2670048" cy="65836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Meaning</a:t>
            </a:r>
            <a:endParaRPr lang="en-US" sz="1250" dirty="0"/>
          </a:p>
        </p:txBody>
      </p:sp>
      <p:sp>
        <p:nvSpPr>
          <p:cNvPr id="13" name="Shape 11"/>
          <p:cNvSpPr/>
          <p:nvPr/>
        </p:nvSpPr>
        <p:spPr>
          <a:xfrm>
            <a:off x="6766560" y="2139696"/>
            <a:ext cx="4873752" cy="658368"/>
          </a:xfrm>
          <a:prstGeom prst="rect">
            <a:avLst/>
          </a:prstGeom>
          <a:solidFill>
            <a:srgbClr val="16233F"/>
          </a:solidFill>
          <a:ln w="9525">
            <a:solidFill>
              <a:srgbClr val="E1E6EE"/>
            </a:solidFill>
            <a:prstDash val="solid"/>
          </a:ln>
        </p:spPr>
      </p:sp>
      <p:sp>
        <p:nvSpPr>
          <p:cNvPr id="14" name="Text 12"/>
          <p:cNvSpPr/>
          <p:nvPr/>
        </p:nvSpPr>
        <p:spPr>
          <a:xfrm>
            <a:off x="6894576" y="2139696"/>
            <a:ext cx="4617720" cy="65836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Action</a:t>
            </a:r>
            <a:endParaRPr lang="en-US" sz="1250" dirty="0"/>
          </a:p>
        </p:txBody>
      </p:sp>
      <p:sp>
        <p:nvSpPr>
          <p:cNvPr id="15" name="Shape 13"/>
          <p:cNvSpPr/>
          <p:nvPr/>
        </p:nvSpPr>
        <p:spPr>
          <a:xfrm>
            <a:off x="548640" y="2798064"/>
            <a:ext cx="3291840" cy="658368"/>
          </a:xfrm>
          <a:prstGeom prst="rect">
            <a:avLst/>
          </a:prstGeom>
          <a:solidFill>
            <a:srgbClr val="FFFFFF"/>
          </a:solidFill>
          <a:ln w="9525">
            <a:solidFill>
              <a:srgbClr val="E1E6EE"/>
            </a:solidFill>
            <a:prstDash val="solid"/>
          </a:ln>
        </p:spPr>
      </p:sp>
      <p:sp>
        <p:nvSpPr>
          <p:cNvPr id="16" name="Text 14"/>
          <p:cNvSpPr/>
          <p:nvPr/>
        </p:nvSpPr>
        <p:spPr>
          <a:xfrm>
            <a:off x="676656" y="2798064"/>
            <a:ext cx="3035808" cy="65836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0</a:t>
            </a:r>
            <a:endParaRPr lang="en-US" sz="1250" dirty="0"/>
          </a:p>
        </p:txBody>
      </p:sp>
      <p:sp>
        <p:nvSpPr>
          <p:cNvPr id="17" name="Shape 15"/>
          <p:cNvSpPr/>
          <p:nvPr/>
        </p:nvSpPr>
        <p:spPr>
          <a:xfrm>
            <a:off x="3840480" y="2798064"/>
            <a:ext cx="2926080" cy="658368"/>
          </a:xfrm>
          <a:prstGeom prst="rect">
            <a:avLst/>
          </a:prstGeom>
          <a:solidFill>
            <a:srgbClr val="FFFFFF"/>
          </a:solidFill>
          <a:ln w="9525">
            <a:solidFill>
              <a:srgbClr val="E1E6EE"/>
            </a:solidFill>
            <a:prstDash val="solid"/>
          </a:ln>
        </p:spPr>
      </p:sp>
      <p:sp>
        <p:nvSpPr>
          <p:cNvPr id="18" name="Text 16"/>
          <p:cNvSpPr/>
          <p:nvPr/>
        </p:nvSpPr>
        <p:spPr>
          <a:xfrm>
            <a:off x="3968496" y="2798064"/>
            <a:ext cx="2670048" cy="65836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A stuffed bit</a:t>
            </a:r>
            <a:endParaRPr lang="en-US" sz="1250" dirty="0"/>
          </a:p>
        </p:txBody>
      </p:sp>
      <p:sp>
        <p:nvSpPr>
          <p:cNvPr id="19" name="Shape 17"/>
          <p:cNvSpPr/>
          <p:nvPr/>
        </p:nvSpPr>
        <p:spPr>
          <a:xfrm>
            <a:off x="6766560" y="2798064"/>
            <a:ext cx="4873752" cy="658368"/>
          </a:xfrm>
          <a:prstGeom prst="rect">
            <a:avLst/>
          </a:prstGeom>
          <a:solidFill>
            <a:srgbClr val="FFFFFF"/>
          </a:solidFill>
          <a:ln w="9525">
            <a:solidFill>
              <a:srgbClr val="E1E6EE"/>
            </a:solidFill>
            <a:prstDash val="solid"/>
          </a:ln>
        </p:spPr>
      </p:sp>
      <p:sp>
        <p:nvSpPr>
          <p:cNvPr id="20" name="Text 18"/>
          <p:cNvSpPr/>
          <p:nvPr/>
        </p:nvSpPr>
        <p:spPr>
          <a:xfrm>
            <a:off x="6894576" y="2798064"/>
            <a:ext cx="4617720" cy="65836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Discard it, keep receiving data</a:t>
            </a:r>
            <a:endParaRPr lang="en-US" sz="1250" dirty="0"/>
          </a:p>
        </p:txBody>
      </p:sp>
      <p:sp>
        <p:nvSpPr>
          <p:cNvPr id="21" name="Shape 19"/>
          <p:cNvSpPr/>
          <p:nvPr/>
        </p:nvSpPr>
        <p:spPr>
          <a:xfrm>
            <a:off x="548640" y="3456432"/>
            <a:ext cx="3291840" cy="658368"/>
          </a:xfrm>
          <a:prstGeom prst="rect">
            <a:avLst/>
          </a:prstGeom>
          <a:solidFill>
            <a:srgbClr val="F1F4F9"/>
          </a:solidFill>
          <a:ln w="9525">
            <a:solidFill>
              <a:srgbClr val="E1E6EE"/>
            </a:solidFill>
            <a:prstDash val="solid"/>
          </a:ln>
        </p:spPr>
      </p:sp>
      <p:sp>
        <p:nvSpPr>
          <p:cNvPr id="22" name="Text 20"/>
          <p:cNvSpPr/>
          <p:nvPr/>
        </p:nvSpPr>
        <p:spPr>
          <a:xfrm>
            <a:off x="676656" y="3456432"/>
            <a:ext cx="3035808" cy="65836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1, then 0  (01111110)</a:t>
            </a:r>
            <a:endParaRPr lang="en-US" sz="1250" dirty="0"/>
          </a:p>
        </p:txBody>
      </p:sp>
      <p:sp>
        <p:nvSpPr>
          <p:cNvPr id="23" name="Shape 21"/>
          <p:cNvSpPr/>
          <p:nvPr/>
        </p:nvSpPr>
        <p:spPr>
          <a:xfrm>
            <a:off x="3840480" y="3456432"/>
            <a:ext cx="2926080" cy="658368"/>
          </a:xfrm>
          <a:prstGeom prst="rect">
            <a:avLst/>
          </a:prstGeom>
          <a:solidFill>
            <a:srgbClr val="F1F4F9"/>
          </a:solidFill>
          <a:ln w="9525">
            <a:solidFill>
              <a:srgbClr val="E1E6EE"/>
            </a:solidFill>
            <a:prstDash val="solid"/>
          </a:ln>
        </p:spPr>
      </p:sp>
      <p:sp>
        <p:nvSpPr>
          <p:cNvPr id="24" name="Text 22"/>
          <p:cNvSpPr/>
          <p:nvPr/>
        </p:nvSpPr>
        <p:spPr>
          <a:xfrm>
            <a:off x="3968496" y="3456432"/>
            <a:ext cx="2670048" cy="65836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End-of-frame flag</a:t>
            </a:r>
            <a:endParaRPr lang="en-US" sz="1250" dirty="0"/>
          </a:p>
        </p:txBody>
      </p:sp>
      <p:sp>
        <p:nvSpPr>
          <p:cNvPr id="25" name="Shape 23"/>
          <p:cNvSpPr/>
          <p:nvPr/>
        </p:nvSpPr>
        <p:spPr>
          <a:xfrm>
            <a:off x="6766560" y="3456432"/>
            <a:ext cx="4873752" cy="658368"/>
          </a:xfrm>
          <a:prstGeom prst="rect">
            <a:avLst/>
          </a:prstGeom>
          <a:solidFill>
            <a:srgbClr val="F1F4F9"/>
          </a:solidFill>
          <a:ln w="9525">
            <a:solidFill>
              <a:srgbClr val="E1E6EE"/>
            </a:solidFill>
            <a:prstDash val="solid"/>
          </a:ln>
        </p:spPr>
      </p:sp>
      <p:sp>
        <p:nvSpPr>
          <p:cNvPr id="26" name="Text 24"/>
          <p:cNvSpPr/>
          <p:nvPr/>
        </p:nvSpPr>
        <p:spPr>
          <a:xfrm>
            <a:off x="6894576" y="3456432"/>
            <a:ext cx="4617720" cy="65836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Frame complete — deliver it</a:t>
            </a:r>
            <a:endParaRPr lang="en-US" sz="1250" dirty="0"/>
          </a:p>
        </p:txBody>
      </p:sp>
      <p:sp>
        <p:nvSpPr>
          <p:cNvPr id="27" name="Shape 25"/>
          <p:cNvSpPr/>
          <p:nvPr/>
        </p:nvSpPr>
        <p:spPr>
          <a:xfrm>
            <a:off x="548640" y="4114800"/>
            <a:ext cx="3291840" cy="658368"/>
          </a:xfrm>
          <a:prstGeom prst="rect">
            <a:avLst/>
          </a:prstGeom>
          <a:solidFill>
            <a:srgbClr val="FFFFFF"/>
          </a:solidFill>
          <a:ln w="9525">
            <a:solidFill>
              <a:srgbClr val="E1E6EE"/>
            </a:solidFill>
            <a:prstDash val="solid"/>
          </a:ln>
        </p:spPr>
      </p:sp>
      <p:sp>
        <p:nvSpPr>
          <p:cNvPr id="28" name="Text 26"/>
          <p:cNvSpPr/>
          <p:nvPr/>
        </p:nvSpPr>
        <p:spPr>
          <a:xfrm>
            <a:off x="676656" y="4114800"/>
            <a:ext cx="3035808" cy="65836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1, then 1  (01111111)</a:t>
            </a:r>
            <a:endParaRPr lang="en-US" sz="1250" dirty="0"/>
          </a:p>
        </p:txBody>
      </p:sp>
      <p:sp>
        <p:nvSpPr>
          <p:cNvPr id="29" name="Shape 27"/>
          <p:cNvSpPr/>
          <p:nvPr/>
        </p:nvSpPr>
        <p:spPr>
          <a:xfrm>
            <a:off x="3840480" y="4114800"/>
            <a:ext cx="2926080" cy="658368"/>
          </a:xfrm>
          <a:prstGeom prst="rect">
            <a:avLst/>
          </a:prstGeom>
          <a:solidFill>
            <a:srgbClr val="FFFFFF"/>
          </a:solidFill>
          <a:ln w="9525">
            <a:solidFill>
              <a:srgbClr val="E1E6EE"/>
            </a:solidFill>
            <a:prstDash val="solid"/>
          </a:ln>
        </p:spPr>
      </p:sp>
      <p:sp>
        <p:nvSpPr>
          <p:cNvPr id="30" name="Text 28"/>
          <p:cNvSpPr/>
          <p:nvPr/>
        </p:nvSpPr>
        <p:spPr>
          <a:xfrm>
            <a:off x="3968496" y="4114800"/>
            <a:ext cx="2670048" cy="65836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Error in the bitstream</a:t>
            </a:r>
            <a:endParaRPr lang="en-US" sz="1250" dirty="0"/>
          </a:p>
        </p:txBody>
      </p:sp>
      <p:sp>
        <p:nvSpPr>
          <p:cNvPr id="31" name="Shape 29"/>
          <p:cNvSpPr/>
          <p:nvPr/>
        </p:nvSpPr>
        <p:spPr>
          <a:xfrm>
            <a:off x="6766560" y="4114800"/>
            <a:ext cx="4873752" cy="658368"/>
          </a:xfrm>
          <a:prstGeom prst="rect">
            <a:avLst/>
          </a:prstGeom>
          <a:solidFill>
            <a:srgbClr val="FFFFFF"/>
          </a:solidFill>
          <a:ln w="9525">
            <a:solidFill>
              <a:srgbClr val="E1E6EE"/>
            </a:solidFill>
            <a:prstDash val="solid"/>
          </a:ln>
        </p:spPr>
      </p:sp>
      <p:sp>
        <p:nvSpPr>
          <p:cNvPr id="32" name="Text 30"/>
          <p:cNvSpPr/>
          <p:nvPr/>
        </p:nvSpPr>
        <p:spPr>
          <a:xfrm>
            <a:off x="6894576" y="4114800"/>
            <a:ext cx="4617720" cy="65836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Discard the whole frame; wait for the next flag</a:t>
            </a:r>
            <a:endParaRPr lang="en-US" sz="12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FRAMING</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Comparing the Three Families</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3 — Framing</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18</a:t>
            </a:r>
            <a:endParaRPr lang="en-US" sz="950" dirty="0"/>
          </a:p>
        </p:txBody>
      </p:sp>
      <p:sp>
        <p:nvSpPr>
          <p:cNvPr id="8" name="Shape 6"/>
          <p:cNvSpPr/>
          <p:nvPr/>
        </p:nvSpPr>
        <p:spPr>
          <a:xfrm>
            <a:off x="548640" y="1636776"/>
            <a:ext cx="2103120" cy="777240"/>
          </a:xfrm>
          <a:prstGeom prst="rect">
            <a:avLst/>
          </a:prstGeom>
          <a:solidFill>
            <a:srgbClr val="16233F"/>
          </a:solidFill>
          <a:ln w="9525">
            <a:solidFill>
              <a:srgbClr val="E1E6EE"/>
            </a:solidFill>
            <a:prstDash val="solid"/>
          </a:ln>
        </p:spPr>
      </p:sp>
      <p:sp>
        <p:nvSpPr>
          <p:cNvPr id="9" name="Text 7"/>
          <p:cNvSpPr/>
          <p:nvPr/>
        </p:nvSpPr>
        <p:spPr>
          <a:xfrm>
            <a:off x="676656" y="1636776"/>
            <a:ext cx="1847088" cy="777240"/>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Approach</a:t>
            </a:r>
            <a:endParaRPr lang="en-US" sz="1250" dirty="0"/>
          </a:p>
        </p:txBody>
      </p:sp>
      <p:sp>
        <p:nvSpPr>
          <p:cNvPr id="10" name="Shape 8"/>
          <p:cNvSpPr/>
          <p:nvPr/>
        </p:nvSpPr>
        <p:spPr>
          <a:xfrm>
            <a:off x="2651760" y="1636776"/>
            <a:ext cx="2377440" cy="777240"/>
          </a:xfrm>
          <a:prstGeom prst="rect">
            <a:avLst/>
          </a:prstGeom>
          <a:solidFill>
            <a:srgbClr val="16233F"/>
          </a:solidFill>
          <a:ln w="9525">
            <a:solidFill>
              <a:srgbClr val="E1E6EE"/>
            </a:solidFill>
            <a:prstDash val="solid"/>
          </a:ln>
        </p:spPr>
      </p:sp>
      <p:sp>
        <p:nvSpPr>
          <p:cNvPr id="11" name="Text 9"/>
          <p:cNvSpPr/>
          <p:nvPr/>
        </p:nvSpPr>
        <p:spPr>
          <a:xfrm>
            <a:off x="2779776" y="1636776"/>
            <a:ext cx="2121408" cy="777240"/>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Examples</a:t>
            </a:r>
            <a:endParaRPr lang="en-US" sz="1250" dirty="0"/>
          </a:p>
        </p:txBody>
      </p:sp>
      <p:sp>
        <p:nvSpPr>
          <p:cNvPr id="12" name="Shape 10"/>
          <p:cNvSpPr/>
          <p:nvPr/>
        </p:nvSpPr>
        <p:spPr>
          <a:xfrm>
            <a:off x="5029200" y="1636776"/>
            <a:ext cx="3017520" cy="777240"/>
          </a:xfrm>
          <a:prstGeom prst="rect">
            <a:avLst/>
          </a:prstGeom>
          <a:solidFill>
            <a:srgbClr val="16233F"/>
          </a:solidFill>
          <a:ln w="9525">
            <a:solidFill>
              <a:srgbClr val="E1E6EE"/>
            </a:solidFill>
            <a:prstDash val="solid"/>
          </a:ln>
        </p:spPr>
      </p:sp>
      <p:sp>
        <p:nvSpPr>
          <p:cNvPr id="13" name="Text 11"/>
          <p:cNvSpPr/>
          <p:nvPr/>
        </p:nvSpPr>
        <p:spPr>
          <a:xfrm>
            <a:off x="5157216" y="1636776"/>
            <a:ext cx="2761488" cy="777240"/>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Boundary marker</a:t>
            </a:r>
            <a:endParaRPr lang="en-US" sz="1250" dirty="0"/>
          </a:p>
        </p:txBody>
      </p:sp>
      <p:sp>
        <p:nvSpPr>
          <p:cNvPr id="14" name="Shape 12"/>
          <p:cNvSpPr/>
          <p:nvPr/>
        </p:nvSpPr>
        <p:spPr>
          <a:xfrm>
            <a:off x="8046720" y="1636776"/>
            <a:ext cx="3593592" cy="777240"/>
          </a:xfrm>
          <a:prstGeom prst="rect">
            <a:avLst/>
          </a:prstGeom>
          <a:solidFill>
            <a:srgbClr val="16233F"/>
          </a:solidFill>
          <a:ln w="9525">
            <a:solidFill>
              <a:srgbClr val="E1E6EE"/>
            </a:solidFill>
            <a:prstDash val="solid"/>
          </a:ln>
        </p:spPr>
      </p:sp>
      <p:sp>
        <p:nvSpPr>
          <p:cNvPr id="15" name="Text 13"/>
          <p:cNvSpPr/>
          <p:nvPr/>
        </p:nvSpPr>
        <p:spPr>
          <a:xfrm>
            <a:off x="8174736" y="1636776"/>
            <a:ext cx="3337560" cy="777240"/>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Weak point</a:t>
            </a:r>
            <a:endParaRPr lang="en-US" sz="1250" dirty="0"/>
          </a:p>
        </p:txBody>
      </p:sp>
      <p:sp>
        <p:nvSpPr>
          <p:cNvPr id="16" name="Shape 14"/>
          <p:cNvSpPr/>
          <p:nvPr/>
        </p:nvSpPr>
        <p:spPr>
          <a:xfrm>
            <a:off x="548640" y="2414016"/>
            <a:ext cx="2103120" cy="777240"/>
          </a:xfrm>
          <a:prstGeom prst="rect">
            <a:avLst/>
          </a:prstGeom>
          <a:solidFill>
            <a:srgbClr val="FFFFFF"/>
          </a:solidFill>
          <a:ln w="9525">
            <a:solidFill>
              <a:srgbClr val="E1E6EE"/>
            </a:solidFill>
            <a:prstDash val="solid"/>
          </a:ln>
        </p:spPr>
      </p:sp>
      <p:sp>
        <p:nvSpPr>
          <p:cNvPr id="17" name="Text 15"/>
          <p:cNvSpPr/>
          <p:nvPr/>
        </p:nvSpPr>
        <p:spPr>
          <a:xfrm>
            <a:off x="676656" y="2414016"/>
            <a:ext cx="184708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Byte-oriented</a:t>
            </a:r>
            <a:endParaRPr lang="en-US" sz="1250" dirty="0"/>
          </a:p>
        </p:txBody>
      </p:sp>
      <p:sp>
        <p:nvSpPr>
          <p:cNvPr id="18" name="Shape 16"/>
          <p:cNvSpPr/>
          <p:nvPr/>
        </p:nvSpPr>
        <p:spPr>
          <a:xfrm>
            <a:off x="2651760" y="2414016"/>
            <a:ext cx="2377440" cy="777240"/>
          </a:xfrm>
          <a:prstGeom prst="rect">
            <a:avLst/>
          </a:prstGeom>
          <a:solidFill>
            <a:srgbClr val="FFFFFF"/>
          </a:solidFill>
          <a:ln w="9525">
            <a:solidFill>
              <a:srgbClr val="E1E6EE"/>
            </a:solidFill>
            <a:prstDash val="solid"/>
          </a:ln>
        </p:spPr>
      </p:sp>
      <p:sp>
        <p:nvSpPr>
          <p:cNvPr id="19" name="Text 17"/>
          <p:cNvSpPr/>
          <p:nvPr/>
        </p:nvSpPr>
        <p:spPr>
          <a:xfrm>
            <a:off x="2779776" y="2414016"/>
            <a:ext cx="212140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BISYNC, PPP</a:t>
            </a:r>
            <a:endParaRPr lang="en-US" sz="1250" dirty="0"/>
          </a:p>
        </p:txBody>
      </p:sp>
      <p:sp>
        <p:nvSpPr>
          <p:cNvPr id="20" name="Shape 18"/>
          <p:cNvSpPr/>
          <p:nvPr/>
        </p:nvSpPr>
        <p:spPr>
          <a:xfrm>
            <a:off x="5029200" y="2414016"/>
            <a:ext cx="3017520" cy="777240"/>
          </a:xfrm>
          <a:prstGeom prst="rect">
            <a:avLst/>
          </a:prstGeom>
          <a:solidFill>
            <a:srgbClr val="FFFFFF"/>
          </a:solidFill>
          <a:ln w="9525">
            <a:solidFill>
              <a:srgbClr val="E1E6EE"/>
            </a:solidFill>
            <a:prstDash val="solid"/>
          </a:ln>
        </p:spPr>
      </p:sp>
      <p:sp>
        <p:nvSpPr>
          <p:cNvPr id="21" name="Text 19"/>
          <p:cNvSpPr/>
          <p:nvPr/>
        </p:nvSpPr>
        <p:spPr>
          <a:xfrm>
            <a:off x="5157216" y="2414016"/>
            <a:ext cx="276148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Sentinel byte(s), escaped in data</a:t>
            </a:r>
            <a:endParaRPr lang="en-US" sz="1250" dirty="0"/>
          </a:p>
        </p:txBody>
      </p:sp>
      <p:sp>
        <p:nvSpPr>
          <p:cNvPr id="22" name="Shape 20"/>
          <p:cNvSpPr/>
          <p:nvPr/>
        </p:nvSpPr>
        <p:spPr>
          <a:xfrm>
            <a:off x="8046720" y="2414016"/>
            <a:ext cx="3593592" cy="777240"/>
          </a:xfrm>
          <a:prstGeom prst="rect">
            <a:avLst/>
          </a:prstGeom>
          <a:solidFill>
            <a:srgbClr val="FFFFFF"/>
          </a:solidFill>
          <a:ln w="9525">
            <a:solidFill>
              <a:srgbClr val="E1E6EE"/>
            </a:solidFill>
            <a:prstDash val="solid"/>
          </a:ln>
        </p:spPr>
      </p:sp>
      <p:sp>
        <p:nvSpPr>
          <p:cNvPr id="23" name="Text 21"/>
          <p:cNvSpPr/>
          <p:nvPr/>
        </p:nvSpPr>
        <p:spPr>
          <a:xfrm>
            <a:off x="8174736" y="2414016"/>
            <a:ext cx="3337560"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Escaping adds overhead per occurrence</a:t>
            </a:r>
            <a:endParaRPr lang="en-US" sz="1250" dirty="0"/>
          </a:p>
        </p:txBody>
      </p:sp>
      <p:sp>
        <p:nvSpPr>
          <p:cNvPr id="24" name="Shape 22"/>
          <p:cNvSpPr/>
          <p:nvPr/>
        </p:nvSpPr>
        <p:spPr>
          <a:xfrm>
            <a:off x="548640" y="3191256"/>
            <a:ext cx="2103120" cy="777240"/>
          </a:xfrm>
          <a:prstGeom prst="rect">
            <a:avLst/>
          </a:prstGeom>
          <a:solidFill>
            <a:srgbClr val="F1F4F9"/>
          </a:solidFill>
          <a:ln w="9525">
            <a:solidFill>
              <a:srgbClr val="E1E6EE"/>
            </a:solidFill>
            <a:prstDash val="solid"/>
          </a:ln>
        </p:spPr>
      </p:sp>
      <p:sp>
        <p:nvSpPr>
          <p:cNvPr id="25" name="Text 23"/>
          <p:cNvSpPr/>
          <p:nvPr/>
        </p:nvSpPr>
        <p:spPr>
          <a:xfrm>
            <a:off x="676656" y="3191256"/>
            <a:ext cx="184708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Byte-counting</a:t>
            </a:r>
            <a:endParaRPr lang="en-US" sz="1250" dirty="0"/>
          </a:p>
        </p:txBody>
      </p:sp>
      <p:sp>
        <p:nvSpPr>
          <p:cNvPr id="26" name="Shape 24"/>
          <p:cNvSpPr/>
          <p:nvPr/>
        </p:nvSpPr>
        <p:spPr>
          <a:xfrm>
            <a:off x="2651760" y="3191256"/>
            <a:ext cx="2377440" cy="777240"/>
          </a:xfrm>
          <a:prstGeom prst="rect">
            <a:avLst/>
          </a:prstGeom>
          <a:solidFill>
            <a:srgbClr val="F1F4F9"/>
          </a:solidFill>
          <a:ln w="9525">
            <a:solidFill>
              <a:srgbClr val="E1E6EE"/>
            </a:solidFill>
            <a:prstDash val="solid"/>
          </a:ln>
        </p:spPr>
      </p:sp>
      <p:sp>
        <p:nvSpPr>
          <p:cNvPr id="27" name="Text 25"/>
          <p:cNvSpPr/>
          <p:nvPr/>
        </p:nvSpPr>
        <p:spPr>
          <a:xfrm>
            <a:off x="2779776" y="3191256"/>
            <a:ext cx="212140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DDCMP</a:t>
            </a:r>
            <a:endParaRPr lang="en-US" sz="1250" dirty="0"/>
          </a:p>
        </p:txBody>
      </p:sp>
      <p:sp>
        <p:nvSpPr>
          <p:cNvPr id="28" name="Shape 26"/>
          <p:cNvSpPr/>
          <p:nvPr/>
        </p:nvSpPr>
        <p:spPr>
          <a:xfrm>
            <a:off x="5029200" y="3191256"/>
            <a:ext cx="3017520" cy="777240"/>
          </a:xfrm>
          <a:prstGeom prst="rect">
            <a:avLst/>
          </a:prstGeom>
          <a:solidFill>
            <a:srgbClr val="F1F4F9"/>
          </a:solidFill>
          <a:ln w="9525">
            <a:solidFill>
              <a:srgbClr val="E1E6EE"/>
            </a:solidFill>
            <a:prstDash val="solid"/>
          </a:ln>
        </p:spPr>
      </p:sp>
      <p:sp>
        <p:nvSpPr>
          <p:cNvPr id="29" name="Text 27"/>
          <p:cNvSpPr/>
          <p:nvPr/>
        </p:nvSpPr>
        <p:spPr>
          <a:xfrm>
            <a:off x="5157216" y="3191256"/>
            <a:ext cx="276148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A count field naming the body length</a:t>
            </a:r>
            <a:endParaRPr lang="en-US" sz="1250" dirty="0"/>
          </a:p>
        </p:txBody>
      </p:sp>
      <p:sp>
        <p:nvSpPr>
          <p:cNvPr id="30" name="Shape 28"/>
          <p:cNvSpPr/>
          <p:nvPr/>
        </p:nvSpPr>
        <p:spPr>
          <a:xfrm>
            <a:off x="8046720" y="3191256"/>
            <a:ext cx="3593592" cy="777240"/>
          </a:xfrm>
          <a:prstGeom prst="rect">
            <a:avLst/>
          </a:prstGeom>
          <a:solidFill>
            <a:srgbClr val="F1F4F9"/>
          </a:solidFill>
          <a:ln w="9525">
            <a:solidFill>
              <a:srgbClr val="E1E6EE"/>
            </a:solidFill>
            <a:prstDash val="solid"/>
          </a:ln>
        </p:spPr>
      </p:sp>
      <p:sp>
        <p:nvSpPr>
          <p:cNvPr id="31" name="Text 29"/>
          <p:cNvSpPr/>
          <p:nvPr/>
        </p:nvSpPr>
        <p:spPr>
          <a:xfrm>
            <a:off x="8174736" y="3191256"/>
            <a:ext cx="3337560"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One corrupted count derails the whole stream</a:t>
            </a:r>
            <a:endParaRPr lang="en-US" sz="1250" dirty="0"/>
          </a:p>
        </p:txBody>
      </p:sp>
      <p:sp>
        <p:nvSpPr>
          <p:cNvPr id="32" name="Shape 30"/>
          <p:cNvSpPr/>
          <p:nvPr/>
        </p:nvSpPr>
        <p:spPr>
          <a:xfrm>
            <a:off x="548640" y="3968496"/>
            <a:ext cx="2103120" cy="777240"/>
          </a:xfrm>
          <a:prstGeom prst="rect">
            <a:avLst/>
          </a:prstGeom>
          <a:solidFill>
            <a:srgbClr val="FFFFFF"/>
          </a:solidFill>
          <a:ln w="9525">
            <a:solidFill>
              <a:srgbClr val="E1E6EE"/>
            </a:solidFill>
            <a:prstDash val="solid"/>
          </a:ln>
        </p:spPr>
      </p:sp>
      <p:sp>
        <p:nvSpPr>
          <p:cNvPr id="33" name="Text 31"/>
          <p:cNvSpPr/>
          <p:nvPr/>
        </p:nvSpPr>
        <p:spPr>
          <a:xfrm>
            <a:off x="676656" y="3968496"/>
            <a:ext cx="184708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Bit-oriented</a:t>
            </a:r>
            <a:endParaRPr lang="en-US" sz="1250" dirty="0"/>
          </a:p>
        </p:txBody>
      </p:sp>
      <p:sp>
        <p:nvSpPr>
          <p:cNvPr id="34" name="Shape 32"/>
          <p:cNvSpPr/>
          <p:nvPr/>
        </p:nvSpPr>
        <p:spPr>
          <a:xfrm>
            <a:off x="2651760" y="3968496"/>
            <a:ext cx="2377440" cy="777240"/>
          </a:xfrm>
          <a:prstGeom prst="rect">
            <a:avLst/>
          </a:prstGeom>
          <a:solidFill>
            <a:srgbClr val="FFFFFF"/>
          </a:solidFill>
          <a:ln w="9525">
            <a:solidFill>
              <a:srgbClr val="E1E6EE"/>
            </a:solidFill>
            <a:prstDash val="solid"/>
          </a:ln>
        </p:spPr>
      </p:sp>
      <p:sp>
        <p:nvSpPr>
          <p:cNvPr id="35" name="Text 33"/>
          <p:cNvSpPr/>
          <p:nvPr/>
        </p:nvSpPr>
        <p:spPr>
          <a:xfrm>
            <a:off x="2779776" y="3968496"/>
            <a:ext cx="212140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HDLC</a:t>
            </a:r>
            <a:endParaRPr lang="en-US" sz="1250" dirty="0"/>
          </a:p>
        </p:txBody>
      </p:sp>
      <p:sp>
        <p:nvSpPr>
          <p:cNvPr id="36" name="Shape 34"/>
          <p:cNvSpPr/>
          <p:nvPr/>
        </p:nvSpPr>
        <p:spPr>
          <a:xfrm>
            <a:off x="5029200" y="3968496"/>
            <a:ext cx="3017520" cy="777240"/>
          </a:xfrm>
          <a:prstGeom prst="rect">
            <a:avLst/>
          </a:prstGeom>
          <a:solidFill>
            <a:srgbClr val="FFFFFF"/>
          </a:solidFill>
          <a:ln w="9525">
            <a:solidFill>
              <a:srgbClr val="E1E6EE"/>
            </a:solidFill>
            <a:prstDash val="solid"/>
          </a:ln>
        </p:spPr>
      </p:sp>
      <p:sp>
        <p:nvSpPr>
          <p:cNvPr id="37" name="Text 35"/>
          <p:cNvSpPr/>
          <p:nvPr/>
        </p:nvSpPr>
        <p:spPr>
          <a:xfrm>
            <a:off x="5157216" y="3968496"/>
            <a:ext cx="276148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Flag pattern 01111110, protected by bit stuffing</a:t>
            </a:r>
            <a:endParaRPr lang="en-US" sz="1250" dirty="0"/>
          </a:p>
        </p:txBody>
      </p:sp>
      <p:sp>
        <p:nvSpPr>
          <p:cNvPr id="38" name="Shape 36"/>
          <p:cNvSpPr/>
          <p:nvPr/>
        </p:nvSpPr>
        <p:spPr>
          <a:xfrm>
            <a:off x="8046720" y="3968496"/>
            <a:ext cx="3593592" cy="777240"/>
          </a:xfrm>
          <a:prstGeom prst="rect">
            <a:avLst/>
          </a:prstGeom>
          <a:solidFill>
            <a:srgbClr val="FFFFFF"/>
          </a:solidFill>
          <a:ln w="9525">
            <a:solidFill>
              <a:srgbClr val="E1E6EE"/>
            </a:solidFill>
            <a:prstDash val="solid"/>
          </a:ln>
        </p:spPr>
      </p:sp>
      <p:sp>
        <p:nvSpPr>
          <p:cNvPr id="39" name="Text 37"/>
          <p:cNvSpPr/>
          <p:nvPr/>
        </p:nvSpPr>
        <p:spPr>
          <a:xfrm>
            <a:off x="8174736" y="3968496"/>
            <a:ext cx="3337560"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Stuffing/unstuffing costs extra bits and logic</a:t>
            </a:r>
            <a:endParaRPr lang="en-US" sz="1250" dirty="0"/>
          </a:p>
        </p:txBody>
      </p:sp>
      <p:sp>
        <p:nvSpPr>
          <p:cNvPr id="40" name="Text 38"/>
          <p:cNvSpPr/>
          <p:nvPr/>
        </p:nvSpPr>
        <p:spPr>
          <a:xfrm>
            <a:off x="548640" y="4882896"/>
            <a:ext cx="11094415" cy="457200"/>
          </a:xfrm>
          <a:prstGeom prst="rect">
            <a:avLst/>
          </a:prstGeom>
          <a:noFill/>
          <a:ln/>
        </p:spPr>
        <p:txBody>
          <a:bodyPr wrap="square" rtlCol="0" anchor="ctr"/>
          <a:lstStyle/>
          <a:p>
            <a:pPr indent="0" marL="0">
              <a:buNone/>
            </a:pPr>
            <a:r>
              <a:rPr lang="en-US" sz="1300" i="1" dirty="0">
                <a:solidFill>
                  <a:srgbClr val="5B6B7F"/>
                </a:solidFill>
                <a:latin typeface="Calibri" pitchFamily="34" charset="0"/>
                <a:ea typeface="Calibri" pitchFamily="34" charset="-122"/>
                <a:cs typeface="Calibri" pitchFamily="34" charset="-120"/>
              </a:rPr>
              <a:t>Every approach is solving the same problem: mark a boundary unambiguously, without banning any possible data value.</a:t>
            </a:r>
            <a:endParaRPr lang="en-US" sz="13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E1830"/>
        </a:solidFill>
      </p:bgPr>
    </p:bg>
    <p:spTree>
      <p:nvGrpSpPr>
        <p:cNvPr id="1" name=""/>
        <p:cNvGrpSpPr/>
        <p:nvPr/>
      </p:nvGrpSpPr>
      <p:grpSpPr>
        <a:xfrm>
          <a:off x="0" y="0"/>
          <a:ext cx="0" cy="0"/>
          <a:chOff x="0" y="0"/>
          <a:chExt cx="0" cy="0"/>
        </a:xfrm>
      </p:grpSpPr>
      <p:sp>
        <p:nvSpPr>
          <p:cNvPr id="2" name="Shape 0"/>
          <p:cNvSpPr/>
          <p:nvPr/>
        </p:nvSpPr>
        <p:spPr>
          <a:xfrm>
            <a:off x="10607040" y="914400"/>
            <a:ext cx="82296" cy="82296"/>
          </a:xfrm>
          <a:prstGeom prst="ellipse">
            <a:avLst/>
          </a:prstGeom>
          <a:solidFill>
            <a:srgbClr val="E2883A"/>
          </a:solidFill>
          <a:ln/>
        </p:spPr>
      </p:sp>
      <p:sp>
        <p:nvSpPr>
          <p:cNvPr id="3" name="Shape 1"/>
          <p:cNvSpPr/>
          <p:nvPr/>
        </p:nvSpPr>
        <p:spPr>
          <a:xfrm>
            <a:off x="11247120" y="1371600"/>
            <a:ext cx="82296" cy="82296"/>
          </a:xfrm>
          <a:prstGeom prst="ellipse">
            <a:avLst/>
          </a:prstGeom>
          <a:solidFill>
            <a:srgbClr val="E2883A"/>
          </a:solidFill>
          <a:ln/>
        </p:spPr>
      </p:sp>
      <p:sp>
        <p:nvSpPr>
          <p:cNvPr id="4" name="Shape 2"/>
          <p:cNvSpPr/>
          <p:nvPr/>
        </p:nvSpPr>
        <p:spPr>
          <a:xfrm>
            <a:off x="10881360" y="1920240"/>
            <a:ext cx="82296" cy="82296"/>
          </a:xfrm>
          <a:prstGeom prst="ellipse">
            <a:avLst/>
          </a:prstGeom>
          <a:solidFill>
            <a:srgbClr val="E2883A"/>
          </a:solidFill>
          <a:ln/>
        </p:spPr>
      </p:sp>
      <p:sp>
        <p:nvSpPr>
          <p:cNvPr id="5" name="Shape 3"/>
          <p:cNvSpPr/>
          <p:nvPr/>
        </p:nvSpPr>
        <p:spPr>
          <a:xfrm>
            <a:off x="11612880" y="822960"/>
            <a:ext cx="82296" cy="82296"/>
          </a:xfrm>
          <a:prstGeom prst="ellipse">
            <a:avLst/>
          </a:prstGeom>
          <a:solidFill>
            <a:srgbClr val="E2883A"/>
          </a:solidFill>
          <a:ln/>
        </p:spPr>
      </p:sp>
      <p:sp>
        <p:nvSpPr>
          <p:cNvPr id="6" name="Shape 4"/>
          <p:cNvSpPr/>
          <p:nvPr/>
        </p:nvSpPr>
        <p:spPr>
          <a:xfrm>
            <a:off x="11155680" y="2377440"/>
            <a:ext cx="82296" cy="82296"/>
          </a:xfrm>
          <a:prstGeom prst="ellipse">
            <a:avLst/>
          </a:prstGeom>
          <a:solidFill>
            <a:srgbClr val="E2883A"/>
          </a:solidFill>
          <a:ln/>
        </p:spPr>
      </p:sp>
      <p:sp>
        <p:nvSpPr>
          <p:cNvPr id="7" name="Shape 5"/>
          <p:cNvSpPr/>
          <p:nvPr/>
        </p:nvSpPr>
        <p:spPr>
          <a:xfrm>
            <a:off x="10648188" y="955548"/>
            <a:ext cx="640080" cy="457200"/>
          </a:xfrm>
          <a:prstGeom prst="line">
            <a:avLst/>
          </a:prstGeom>
          <a:noFill/>
          <a:ln w="12700">
            <a:solidFill>
              <a:srgbClr val="3A4A6B"/>
            </a:solidFill>
            <a:prstDash val="solid"/>
          </a:ln>
        </p:spPr>
      </p:sp>
      <p:sp>
        <p:nvSpPr>
          <p:cNvPr id="8" name="Shape 6"/>
          <p:cNvSpPr/>
          <p:nvPr/>
        </p:nvSpPr>
        <p:spPr>
          <a:xfrm>
            <a:off x="10922508" y="1412748"/>
            <a:ext cx="365760" cy="548640"/>
          </a:xfrm>
          <a:prstGeom prst="line">
            <a:avLst/>
          </a:prstGeom>
          <a:noFill/>
          <a:ln w="12700">
            <a:solidFill>
              <a:srgbClr val="3A4A6B"/>
            </a:solidFill>
            <a:prstDash val="solid"/>
          </a:ln>
        </p:spPr>
      </p:sp>
      <p:sp>
        <p:nvSpPr>
          <p:cNvPr id="9" name="Shape 7"/>
          <p:cNvSpPr/>
          <p:nvPr/>
        </p:nvSpPr>
        <p:spPr>
          <a:xfrm>
            <a:off x="10922508" y="864108"/>
            <a:ext cx="731520" cy="1097280"/>
          </a:xfrm>
          <a:prstGeom prst="line">
            <a:avLst/>
          </a:prstGeom>
          <a:noFill/>
          <a:ln w="12700">
            <a:solidFill>
              <a:srgbClr val="3A4A6B"/>
            </a:solidFill>
            <a:prstDash val="solid"/>
          </a:ln>
        </p:spPr>
      </p:sp>
      <p:sp>
        <p:nvSpPr>
          <p:cNvPr id="10" name="Shape 8"/>
          <p:cNvSpPr/>
          <p:nvPr/>
        </p:nvSpPr>
        <p:spPr>
          <a:xfrm>
            <a:off x="11196828" y="864108"/>
            <a:ext cx="457200" cy="1554480"/>
          </a:xfrm>
          <a:prstGeom prst="line">
            <a:avLst/>
          </a:prstGeom>
          <a:noFill/>
          <a:ln w="12700">
            <a:solidFill>
              <a:srgbClr val="3A4A6B"/>
            </a:solidFill>
            <a:prstDash val="solid"/>
          </a:ln>
        </p:spPr>
      </p:sp>
      <p:sp>
        <p:nvSpPr>
          <p:cNvPr id="11" name="Text 9"/>
          <p:cNvSpPr/>
          <p:nvPr/>
        </p:nvSpPr>
        <p:spPr>
          <a:xfrm>
            <a:off x="548640" y="2148840"/>
            <a:ext cx="3657600" cy="1188720"/>
          </a:xfrm>
          <a:prstGeom prst="rect">
            <a:avLst/>
          </a:prstGeom>
          <a:noFill/>
          <a:ln/>
        </p:spPr>
        <p:txBody>
          <a:bodyPr wrap="square" rtlCol="0" anchor="ctr"/>
          <a:lstStyle/>
          <a:p>
            <a:pPr indent="0" marL="0">
              <a:buNone/>
            </a:pPr>
            <a:r>
              <a:rPr lang="en-US" sz="7200" b="1" dirty="0">
                <a:solidFill>
                  <a:srgbClr val="2A3B60"/>
                </a:solidFill>
                <a:latin typeface="Cambria" pitchFamily="34" charset="0"/>
                <a:ea typeface="Cambria" pitchFamily="34" charset="-122"/>
                <a:cs typeface="Cambria" pitchFamily="34" charset="-120"/>
              </a:rPr>
              <a:t>04</a:t>
            </a:r>
            <a:endParaRPr lang="en-US" sz="7200" dirty="0"/>
          </a:p>
        </p:txBody>
      </p:sp>
      <p:sp>
        <p:nvSpPr>
          <p:cNvPr id="12" name="Text 10"/>
          <p:cNvSpPr/>
          <p:nvPr/>
        </p:nvSpPr>
        <p:spPr>
          <a:xfrm>
            <a:off x="548640" y="3246120"/>
            <a:ext cx="9265615" cy="914400"/>
          </a:xfrm>
          <a:prstGeom prst="rect">
            <a:avLst/>
          </a:prstGeom>
          <a:noFill/>
          <a:ln/>
        </p:spPr>
        <p:txBody>
          <a:bodyPr wrap="square"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Error Detection</a:t>
            </a:r>
            <a:endParaRPr lang="en-US" sz="3400" dirty="0"/>
          </a:p>
        </p:txBody>
      </p:sp>
      <p:sp>
        <p:nvSpPr>
          <p:cNvPr id="13" name="Text 11"/>
          <p:cNvSpPr/>
          <p:nvPr/>
        </p:nvSpPr>
        <p:spPr>
          <a:xfrm>
            <a:off x="548640" y="4041648"/>
            <a:ext cx="8808415" cy="731520"/>
          </a:xfrm>
          <a:prstGeom prst="rect">
            <a:avLst/>
          </a:prstGeom>
          <a:noFill/>
          <a:ln/>
        </p:spPr>
        <p:txBody>
          <a:bodyPr wrap="square" rtlCol="0" anchor="ctr"/>
          <a:lstStyle/>
          <a:p>
            <a:pPr indent="0" marL="0">
              <a:buNone/>
            </a:pPr>
            <a:r>
              <a:rPr lang="en-US" sz="1500" i="1" dirty="0">
                <a:solidFill>
                  <a:srgbClr val="9FB2D4"/>
                </a:solidFill>
                <a:latin typeface="Calibri" pitchFamily="34" charset="0"/>
                <a:ea typeface="Calibri" pitchFamily="34" charset="-122"/>
                <a:cs typeface="Calibri" pitchFamily="34" charset="-120"/>
              </a:rPr>
              <a:t>Redundant information lets the receiver notice when a frame has been damaged in transit.</a:t>
            </a:r>
            <a:endParaRPr lang="en-US" sz="1500" dirty="0"/>
          </a:p>
        </p:txBody>
      </p:sp>
      <p:sp>
        <p:nvSpPr>
          <p:cNvPr id="14" name="Shape 12"/>
          <p:cNvSpPr/>
          <p:nvPr/>
        </p:nvSpPr>
        <p:spPr>
          <a:xfrm>
            <a:off x="548640" y="3108960"/>
            <a:ext cx="502920" cy="0"/>
          </a:xfrm>
          <a:prstGeom prst="line">
            <a:avLst/>
          </a:prstGeom>
          <a:noFill/>
          <a:ln w="31750">
            <a:solidFill>
              <a:srgbClr val="E2883A"/>
            </a:solidFill>
            <a:prstDash val="solid"/>
          </a:ln>
        </p:spPr>
      </p:sp>
      <p:sp>
        <p:nvSpPr>
          <p:cNvPr id="15" name="Shape 13"/>
          <p:cNvSpPr/>
          <p:nvPr/>
        </p:nvSpPr>
        <p:spPr>
          <a:xfrm>
            <a:off x="548640" y="6437376"/>
            <a:ext cx="11094415" cy="0"/>
          </a:xfrm>
          <a:prstGeom prst="line">
            <a:avLst/>
          </a:prstGeom>
          <a:noFill/>
          <a:ln w="9525">
            <a:solidFill>
              <a:srgbClr val="3A4A6B"/>
            </a:solidFill>
            <a:prstDash val="solid"/>
          </a:ln>
        </p:spPr>
      </p:sp>
      <p:sp>
        <p:nvSpPr>
          <p:cNvPr id="16" name="Text 14"/>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8FA3C4"/>
                </a:solidFill>
                <a:latin typeface="Calibri" pitchFamily="34" charset="0"/>
                <a:ea typeface="Calibri" pitchFamily="34" charset="-122"/>
                <a:cs typeface="Calibri" pitchFamily="34" charset="-120"/>
              </a:rPr>
              <a:t>Part 4 — Error Detection</a:t>
            </a:r>
            <a:endParaRPr lang="en-US" sz="950" dirty="0"/>
          </a:p>
        </p:txBody>
      </p:sp>
      <p:sp>
        <p:nvSpPr>
          <p:cNvPr id="17" name="Text 15"/>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Data Link Layer</a:t>
            </a:r>
            <a:endParaRPr lang="en-US" sz="950" dirty="0"/>
          </a:p>
        </p:txBody>
      </p:sp>
      <p:sp>
        <p:nvSpPr>
          <p:cNvPr id="18" name="Text 16"/>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19</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E1830"/>
        </a:solidFill>
      </p:bgPr>
    </p:bg>
    <p:spTree>
      <p:nvGrpSpPr>
        <p:cNvPr id="1" name=""/>
        <p:cNvGrpSpPr/>
        <p:nvPr/>
      </p:nvGrpSpPr>
      <p:grpSpPr>
        <a:xfrm>
          <a:off x="0" y="0"/>
          <a:ext cx="0" cy="0"/>
          <a:chOff x="0" y="0"/>
          <a:chExt cx="0" cy="0"/>
        </a:xfrm>
      </p:grpSpPr>
      <p:sp>
        <p:nvSpPr>
          <p:cNvPr id="2" name="Shape 0"/>
          <p:cNvSpPr/>
          <p:nvPr/>
        </p:nvSpPr>
        <p:spPr>
          <a:xfrm>
            <a:off x="10607040" y="914400"/>
            <a:ext cx="82296" cy="82296"/>
          </a:xfrm>
          <a:prstGeom prst="ellipse">
            <a:avLst/>
          </a:prstGeom>
          <a:solidFill>
            <a:srgbClr val="E2883A"/>
          </a:solidFill>
          <a:ln/>
        </p:spPr>
      </p:sp>
      <p:sp>
        <p:nvSpPr>
          <p:cNvPr id="3" name="Shape 1"/>
          <p:cNvSpPr/>
          <p:nvPr/>
        </p:nvSpPr>
        <p:spPr>
          <a:xfrm>
            <a:off x="11247120" y="1371600"/>
            <a:ext cx="82296" cy="82296"/>
          </a:xfrm>
          <a:prstGeom prst="ellipse">
            <a:avLst/>
          </a:prstGeom>
          <a:solidFill>
            <a:srgbClr val="E2883A"/>
          </a:solidFill>
          <a:ln/>
        </p:spPr>
      </p:sp>
      <p:sp>
        <p:nvSpPr>
          <p:cNvPr id="4" name="Shape 2"/>
          <p:cNvSpPr/>
          <p:nvPr/>
        </p:nvSpPr>
        <p:spPr>
          <a:xfrm>
            <a:off x="10881360" y="1920240"/>
            <a:ext cx="82296" cy="82296"/>
          </a:xfrm>
          <a:prstGeom prst="ellipse">
            <a:avLst/>
          </a:prstGeom>
          <a:solidFill>
            <a:srgbClr val="E2883A"/>
          </a:solidFill>
          <a:ln/>
        </p:spPr>
      </p:sp>
      <p:sp>
        <p:nvSpPr>
          <p:cNvPr id="5" name="Shape 3"/>
          <p:cNvSpPr/>
          <p:nvPr/>
        </p:nvSpPr>
        <p:spPr>
          <a:xfrm>
            <a:off x="11612880" y="822960"/>
            <a:ext cx="82296" cy="82296"/>
          </a:xfrm>
          <a:prstGeom prst="ellipse">
            <a:avLst/>
          </a:prstGeom>
          <a:solidFill>
            <a:srgbClr val="E2883A"/>
          </a:solidFill>
          <a:ln/>
        </p:spPr>
      </p:sp>
      <p:sp>
        <p:nvSpPr>
          <p:cNvPr id="6" name="Shape 4"/>
          <p:cNvSpPr/>
          <p:nvPr/>
        </p:nvSpPr>
        <p:spPr>
          <a:xfrm>
            <a:off x="11155680" y="2377440"/>
            <a:ext cx="82296" cy="82296"/>
          </a:xfrm>
          <a:prstGeom prst="ellipse">
            <a:avLst/>
          </a:prstGeom>
          <a:solidFill>
            <a:srgbClr val="E2883A"/>
          </a:solidFill>
          <a:ln/>
        </p:spPr>
      </p:sp>
      <p:sp>
        <p:nvSpPr>
          <p:cNvPr id="7" name="Shape 5"/>
          <p:cNvSpPr/>
          <p:nvPr/>
        </p:nvSpPr>
        <p:spPr>
          <a:xfrm>
            <a:off x="10648188" y="955548"/>
            <a:ext cx="640080" cy="457200"/>
          </a:xfrm>
          <a:prstGeom prst="line">
            <a:avLst/>
          </a:prstGeom>
          <a:noFill/>
          <a:ln w="12700">
            <a:solidFill>
              <a:srgbClr val="3A4A6B"/>
            </a:solidFill>
            <a:prstDash val="solid"/>
          </a:ln>
        </p:spPr>
      </p:sp>
      <p:sp>
        <p:nvSpPr>
          <p:cNvPr id="8" name="Shape 6"/>
          <p:cNvSpPr/>
          <p:nvPr/>
        </p:nvSpPr>
        <p:spPr>
          <a:xfrm>
            <a:off x="10922508" y="1412748"/>
            <a:ext cx="365760" cy="548640"/>
          </a:xfrm>
          <a:prstGeom prst="line">
            <a:avLst/>
          </a:prstGeom>
          <a:noFill/>
          <a:ln w="12700">
            <a:solidFill>
              <a:srgbClr val="3A4A6B"/>
            </a:solidFill>
            <a:prstDash val="solid"/>
          </a:ln>
        </p:spPr>
      </p:sp>
      <p:sp>
        <p:nvSpPr>
          <p:cNvPr id="9" name="Shape 7"/>
          <p:cNvSpPr/>
          <p:nvPr/>
        </p:nvSpPr>
        <p:spPr>
          <a:xfrm>
            <a:off x="10922508" y="864108"/>
            <a:ext cx="731520" cy="1097280"/>
          </a:xfrm>
          <a:prstGeom prst="line">
            <a:avLst/>
          </a:prstGeom>
          <a:noFill/>
          <a:ln w="12700">
            <a:solidFill>
              <a:srgbClr val="3A4A6B"/>
            </a:solidFill>
            <a:prstDash val="solid"/>
          </a:ln>
        </p:spPr>
      </p:sp>
      <p:sp>
        <p:nvSpPr>
          <p:cNvPr id="10" name="Shape 8"/>
          <p:cNvSpPr/>
          <p:nvPr/>
        </p:nvSpPr>
        <p:spPr>
          <a:xfrm>
            <a:off x="11196828" y="864108"/>
            <a:ext cx="457200" cy="1554480"/>
          </a:xfrm>
          <a:prstGeom prst="line">
            <a:avLst/>
          </a:prstGeom>
          <a:noFill/>
          <a:ln w="12700">
            <a:solidFill>
              <a:srgbClr val="3A4A6B"/>
            </a:solidFill>
            <a:prstDash val="solid"/>
          </a:ln>
        </p:spPr>
      </p:sp>
      <p:sp>
        <p:nvSpPr>
          <p:cNvPr id="11" name="Text 9"/>
          <p:cNvSpPr/>
          <p:nvPr/>
        </p:nvSpPr>
        <p:spPr>
          <a:xfrm>
            <a:off x="548640" y="2148840"/>
            <a:ext cx="3657600" cy="1188720"/>
          </a:xfrm>
          <a:prstGeom prst="rect">
            <a:avLst/>
          </a:prstGeom>
          <a:noFill/>
          <a:ln/>
        </p:spPr>
        <p:txBody>
          <a:bodyPr wrap="square" rtlCol="0" anchor="ctr"/>
          <a:lstStyle/>
          <a:p>
            <a:pPr indent="0" marL="0">
              <a:buNone/>
            </a:pPr>
            <a:r>
              <a:rPr lang="en-US" sz="7200" b="1" dirty="0">
                <a:solidFill>
                  <a:srgbClr val="2A3B60"/>
                </a:solidFill>
                <a:latin typeface="Cambria" pitchFamily="34" charset="0"/>
                <a:ea typeface="Cambria" pitchFamily="34" charset="-122"/>
                <a:cs typeface="Cambria" pitchFamily="34" charset="-120"/>
              </a:rPr>
              <a:t>01</a:t>
            </a:r>
            <a:endParaRPr lang="en-US" sz="7200" dirty="0"/>
          </a:p>
        </p:txBody>
      </p:sp>
      <p:sp>
        <p:nvSpPr>
          <p:cNvPr id="12" name="Text 10"/>
          <p:cNvSpPr/>
          <p:nvPr/>
        </p:nvSpPr>
        <p:spPr>
          <a:xfrm>
            <a:off x="548640" y="3246120"/>
            <a:ext cx="9265615" cy="914400"/>
          </a:xfrm>
          <a:prstGeom prst="rect">
            <a:avLst/>
          </a:prstGeom>
          <a:noFill/>
          <a:ln/>
        </p:spPr>
        <p:txBody>
          <a:bodyPr wrap="square"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Connecting Nodes</a:t>
            </a:r>
            <a:endParaRPr lang="en-US" sz="3400" dirty="0"/>
          </a:p>
        </p:txBody>
      </p:sp>
      <p:sp>
        <p:nvSpPr>
          <p:cNvPr id="13" name="Text 11"/>
          <p:cNvSpPr/>
          <p:nvPr/>
        </p:nvSpPr>
        <p:spPr>
          <a:xfrm>
            <a:off x="548640" y="4041648"/>
            <a:ext cx="8808415" cy="731520"/>
          </a:xfrm>
          <a:prstGeom prst="rect">
            <a:avLst/>
          </a:prstGeom>
          <a:noFill/>
          <a:ln/>
        </p:spPr>
        <p:txBody>
          <a:bodyPr wrap="square" rtlCol="0" anchor="ctr"/>
          <a:lstStyle/>
          <a:p>
            <a:pPr indent="0" marL="0">
              <a:buNone/>
            </a:pPr>
            <a:r>
              <a:rPr lang="en-US" sz="1500" i="1" dirty="0">
                <a:solidFill>
                  <a:srgbClr val="9FB2D4"/>
                </a:solidFill>
                <a:latin typeface="Calibri" pitchFamily="34" charset="0"/>
                <a:ea typeface="Calibri" pitchFamily="34" charset="-122"/>
                <a:cs typeface="Calibri" pitchFamily="34" charset="-120"/>
              </a:rPr>
              <a:t>What a link is physically, and the hard ceiling on how fast it can carry data.</a:t>
            </a:r>
            <a:endParaRPr lang="en-US" sz="1500" dirty="0"/>
          </a:p>
        </p:txBody>
      </p:sp>
      <p:sp>
        <p:nvSpPr>
          <p:cNvPr id="14" name="Shape 12"/>
          <p:cNvSpPr/>
          <p:nvPr/>
        </p:nvSpPr>
        <p:spPr>
          <a:xfrm>
            <a:off x="548640" y="3108960"/>
            <a:ext cx="502920" cy="0"/>
          </a:xfrm>
          <a:prstGeom prst="line">
            <a:avLst/>
          </a:prstGeom>
          <a:noFill/>
          <a:ln w="31750">
            <a:solidFill>
              <a:srgbClr val="E2883A"/>
            </a:solidFill>
            <a:prstDash val="solid"/>
          </a:ln>
        </p:spPr>
      </p:sp>
      <p:sp>
        <p:nvSpPr>
          <p:cNvPr id="15" name="Shape 13"/>
          <p:cNvSpPr/>
          <p:nvPr/>
        </p:nvSpPr>
        <p:spPr>
          <a:xfrm>
            <a:off x="548640" y="6437376"/>
            <a:ext cx="11094415" cy="0"/>
          </a:xfrm>
          <a:prstGeom prst="line">
            <a:avLst/>
          </a:prstGeom>
          <a:noFill/>
          <a:ln w="9525">
            <a:solidFill>
              <a:srgbClr val="3A4A6B"/>
            </a:solidFill>
            <a:prstDash val="solid"/>
          </a:ln>
        </p:spPr>
      </p:sp>
      <p:sp>
        <p:nvSpPr>
          <p:cNvPr id="16" name="Text 14"/>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8FA3C4"/>
                </a:solidFill>
                <a:latin typeface="Calibri" pitchFamily="34" charset="0"/>
                <a:ea typeface="Calibri" pitchFamily="34" charset="-122"/>
                <a:cs typeface="Calibri" pitchFamily="34" charset="-120"/>
              </a:rPr>
              <a:t>Part 1 — Connecting Nodes</a:t>
            </a:r>
            <a:endParaRPr lang="en-US" sz="950" dirty="0"/>
          </a:p>
        </p:txBody>
      </p:sp>
      <p:sp>
        <p:nvSpPr>
          <p:cNvPr id="17" name="Text 15"/>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Data Link Layer</a:t>
            </a:r>
            <a:endParaRPr lang="en-US" sz="950" dirty="0"/>
          </a:p>
        </p:txBody>
      </p:sp>
      <p:sp>
        <p:nvSpPr>
          <p:cNvPr id="18" name="Text 16"/>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2</a:t>
            </a:r>
            <a:endParaRPr lang="en-US" sz="9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ERROR DETECTION</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The Basic Idea</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4 — Error Detection</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20</a:t>
            </a:r>
            <a:endParaRPr lang="en-US" sz="950" dirty="0"/>
          </a:p>
        </p:txBody>
      </p:sp>
      <p:sp>
        <p:nvSpPr>
          <p:cNvPr id="8" name="Text 6"/>
          <p:cNvSpPr/>
          <p:nvPr/>
        </p:nvSpPr>
        <p:spPr>
          <a:xfrm>
            <a:off x="548640" y="1453896"/>
            <a:ext cx="11094415" cy="219456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Electrical interference and thermal noise flip bits in transit — the receiver needs a way to notice.</a:t>
            </a:r>
            <a:endParaRPr lang="en-US" sz="1450" dirty="0"/>
          </a:p>
          <a:p>
            <a:pPr marL="342900" indent="-342900">
              <a:lnSpc>
                <a:spcPct val="128000"/>
              </a:lnSpc>
              <a:spcAft>
                <a:spcPts val="800"/>
              </a:spcAft>
              <a:buSzPct val="100000"/>
              <a:buChar char="–"/>
            </a:pPr>
            <a:r>
              <a:rPr lang="en-US" sz="1450" b="1" dirty="0">
                <a:solidFill>
                  <a:srgbClr val="1B2430"/>
                </a:solidFill>
                <a:latin typeface="Calibri" pitchFamily="34" charset="0"/>
                <a:ea typeface="Calibri" pitchFamily="34" charset="-122"/>
                <a:cs typeface="Calibri" pitchFamily="34" charset="-120"/>
              </a:rPr>
              <a:t>Extreme (bad) idea: send two full copies of the frame.</a:t>
            </a:r>
            <a:endParaRPr lang="en-US" sz="1450" dirty="0"/>
          </a:p>
          <a:p>
            <a:pPr lvl="1" indent="0" marL="0">
              <a:lnSpc>
                <a:spcPct val="128000"/>
              </a:lnSpc>
              <a:spcAft>
                <a:spcPts val="800"/>
              </a:spcAft>
              <a:buNone/>
            </a:pPr>
            <a:r>
              <a:rPr lang="en-US" sz="1450" dirty="0">
                <a:solidFill>
                  <a:srgbClr val="5B6B7F"/>
                </a:solidFill>
                <a:latin typeface="Calibri" pitchFamily="34" charset="0"/>
                <a:ea typeface="Calibri" pitchFamily="34" charset="-122"/>
                <a:cs typeface="Calibri" pitchFamily="34" charset="-120"/>
              </a:rPr>
              <a:t>n bits of data cost n more bits of redundancy — expensive, and matching corruption still slips through.</a:t>
            </a:r>
            <a:endParaRPr lang="en-US" sz="1450" dirty="0"/>
          </a:p>
          <a:p>
            <a:pPr marL="342900" indent="-342900">
              <a:lnSpc>
                <a:spcPct val="128000"/>
              </a:lnSpc>
              <a:spcAft>
                <a:spcPts val="800"/>
              </a:spcAft>
              <a:buSzPct val="100000"/>
              <a:buChar char="–"/>
            </a:pPr>
            <a:r>
              <a:rPr lang="en-US" sz="1450" b="1" dirty="0">
                <a:solidFill>
                  <a:srgbClr val="16233F"/>
                </a:solidFill>
                <a:latin typeface="Calibri" pitchFamily="34" charset="0"/>
                <a:ea typeface="Calibri" pitchFamily="34" charset="-122"/>
                <a:cs typeface="Calibri" pitchFamily="34" charset="-120"/>
              </a:rPr>
              <a:t>Goal: strong protection from a little redundancy — k redundant bits with k ≪ n.</a:t>
            </a:r>
            <a:endParaRPr lang="en-US" sz="1450" dirty="0"/>
          </a:p>
        </p:txBody>
      </p:sp>
      <p:sp>
        <p:nvSpPr>
          <p:cNvPr id="9" name="Shape 7"/>
          <p:cNvSpPr/>
          <p:nvPr/>
        </p:nvSpPr>
        <p:spPr>
          <a:xfrm>
            <a:off x="548640" y="3922776"/>
            <a:ext cx="3515258" cy="1371600"/>
          </a:xfrm>
          <a:prstGeom prst="roundRect">
            <a:avLst>
              <a:gd name="adj" fmla="val 4000"/>
            </a:avLst>
          </a:prstGeom>
          <a:solidFill>
            <a:srgbClr val="E3E9F2"/>
          </a:solidFill>
          <a:ln w="12700">
            <a:solidFill>
              <a:srgbClr val="E1E6EE"/>
            </a:solidFill>
            <a:prstDash val="solid"/>
          </a:ln>
        </p:spPr>
      </p:sp>
      <p:sp>
        <p:nvSpPr>
          <p:cNvPr id="10" name="Text 8"/>
          <p:cNvSpPr/>
          <p:nvPr/>
        </p:nvSpPr>
        <p:spPr>
          <a:xfrm>
            <a:off x="713232" y="4087368"/>
            <a:ext cx="3186074" cy="658368"/>
          </a:xfrm>
          <a:prstGeom prst="rect">
            <a:avLst/>
          </a:prstGeom>
          <a:noFill/>
          <a:ln/>
        </p:spPr>
        <p:txBody>
          <a:bodyPr wrap="square" rtlCol="0" anchor="t"/>
          <a:lstStyle/>
          <a:p>
            <a:pPr indent="0" marL="0">
              <a:buNone/>
            </a:pPr>
            <a:r>
              <a:rPr lang="en-US" sz="2400" b="1" dirty="0">
                <a:solidFill>
                  <a:srgbClr val="16233F"/>
                </a:solidFill>
                <a:latin typeface="Cambria" pitchFamily="34" charset="0"/>
                <a:ea typeface="Cambria" pitchFamily="34" charset="-122"/>
                <a:cs typeface="Cambria" pitchFamily="34" charset="-120"/>
              </a:rPr>
              <a:t>12,000</a:t>
            </a:r>
            <a:endParaRPr lang="en-US" sz="2400" dirty="0"/>
          </a:p>
        </p:txBody>
      </p:sp>
      <p:sp>
        <p:nvSpPr>
          <p:cNvPr id="11" name="Text 9"/>
          <p:cNvSpPr/>
          <p:nvPr/>
        </p:nvSpPr>
        <p:spPr>
          <a:xfrm>
            <a:off x="713232" y="4745736"/>
            <a:ext cx="3186074" cy="521208"/>
          </a:xfrm>
          <a:prstGeom prst="rect">
            <a:avLst/>
          </a:prstGeom>
          <a:noFill/>
          <a:ln/>
        </p:spPr>
        <p:txBody>
          <a:bodyPr wrap="square" rtlCol="0" anchor="t"/>
          <a:lstStyle/>
          <a:p>
            <a:pPr indent="0" marL="0">
              <a:lnSpc>
                <a:spcPct val="115000"/>
              </a:lnSpc>
              <a:buNone/>
            </a:pPr>
            <a:r>
              <a:rPr lang="en-US" sz="1150" dirty="0">
                <a:solidFill>
                  <a:srgbClr val="5B6B7F"/>
                </a:solidFill>
                <a:latin typeface="Calibri" pitchFamily="34" charset="0"/>
                <a:ea typeface="Calibri" pitchFamily="34" charset="-122"/>
                <a:cs typeface="Calibri" pitchFamily="34" charset="-120"/>
              </a:rPr>
              <a:t>bits of data in a full-size Ethernet frame</a:t>
            </a:r>
            <a:endParaRPr lang="en-US" sz="1150" dirty="0"/>
          </a:p>
        </p:txBody>
      </p:sp>
      <p:sp>
        <p:nvSpPr>
          <p:cNvPr id="12" name="Shape 10"/>
          <p:cNvSpPr/>
          <p:nvPr/>
        </p:nvSpPr>
        <p:spPr>
          <a:xfrm>
            <a:off x="4338218" y="3922776"/>
            <a:ext cx="3515258" cy="1371600"/>
          </a:xfrm>
          <a:prstGeom prst="roundRect">
            <a:avLst>
              <a:gd name="adj" fmla="val 4000"/>
            </a:avLst>
          </a:prstGeom>
          <a:solidFill>
            <a:srgbClr val="FBE7D3"/>
          </a:solidFill>
          <a:ln w="12700">
            <a:solidFill>
              <a:srgbClr val="E1E6EE"/>
            </a:solidFill>
            <a:prstDash val="solid"/>
          </a:ln>
        </p:spPr>
      </p:sp>
      <p:sp>
        <p:nvSpPr>
          <p:cNvPr id="13" name="Text 11"/>
          <p:cNvSpPr/>
          <p:nvPr/>
        </p:nvSpPr>
        <p:spPr>
          <a:xfrm>
            <a:off x="4502810" y="4087368"/>
            <a:ext cx="3186074" cy="658368"/>
          </a:xfrm>
          <a:prstGeom prst="rect">
            <a:avLst/>
          </a:prstGeom>
          <a:noFill/>
          <a:ln/>
        </p:spPr>
        <p:txBody>
          <a:bodyPr wrap="square" rtlCol="0" anchor="t"/>
          <a:lstStyle/>
          <a:p>
            <a:pPr indent="0" marL="0">
              <a:buNone/>
            </a:pPr>
            <a:r>
              <a:rPr lang="en-US" sz="2400" b="1" dirty="0">
                <a:solidFill>
                  <a:srgbClr val="B5651D"/>
                </a:solidFill>
                <a:latin typeface="Cambria" pitchFamily="34" charset="0"/>
                <a:ea typeface="Cambria" pitchFamily="34" charset="-122"/>
                <a:cs typeface="Cambria" pitchFamily="34" charset="-120"/>
              </a:rPr>
              <a:t>32</a:t>
            </a:r>
            <a:endParaRPr lang="en-US" sz="2400" dirty="0"/>
          </a:p>
        </p:txBody>
      </p:sp>
      <p:sp>
        <p:nvSpPr>
          <p:cNvPr id="14" name="Text 12"/>
          <p:cNvSpPr/>
          <p:nvPr/>
        </p:nvSpPr>
        <p:spPr>
          <a:xfrm>
            <a:off x="4502810" y="4745736"/>
            <a:ext cx="3186074" cy="521208"/>
          </a:xfrm>
          <a:prstGeom prst="rect">
            <a:avLst/>
          </a:prstGeom>
          <a:noFill/>
          <a:ln/>
        </p:spPr>
        <p:txBody>
          <a:bodyPr wrap="square" rtlCol="0" anchor="t"/>
          <a:lstStyle/>
          <a:p>
            <a:pPr indent="0" marL="0">
              <a:lnSpc>
                <a:spcPct val="115000"/>
              </a:lnSpc>
              <a:buNone/>
            </a:pPr>
            <a:r>
              <a:rPr lang="en-US" sz="1150" dirty="0">
                <a:solidFill>
                  <a:srgbClr val="5B6B7F"/>
                </a:solidFill>
                <a:latin typeface="Calibri" pitchFamily="34" charset="0"/>
                <a:ea typeface="Calibri" pitchFamily="34" charset="-122"/>
                <a:cs typeface="Calibri" pitchFamily="34" charset="-120"/>
              </a:rPr>
              <a:t>bits of CRC protecting all of it</a:t>
            </a:r>
            <a:endParaRPr lang="en-US" sz="1150" dirty="0"/>
          </a:p>
        </p:txBody>
      </p:sp>
      <p:sp>
        <p:nvSpPr>
          <p:cNvPr id="15" name="Shape 13"/>
          <p:cNvSpPr/>
          <p:nvPr/>
        </p:nvSpPr>
        <p:spPr>
          <a:xfrm>
            <a:off x="8127797" y="3922776"/>
            <a:ext cx="3515258" cy="1371600"/>
          </a:xfrm>
          <a:prstGeom prst="roundRect">
            <a:avLst>
              <a:gd name="adj" fmla="val 4000"/>
            </a:avLst>
          </a:prstGeom>
          <a:solidFill>
            <a:srgbClr val="E3E9F2"/>
          </a:solidFill>
          <a:ln w="12700">
            <a:solidFill>
              <a:srgbClr val="E1E6EE"/>
            </a:solidFill>
            <a:prstDash val="solid"/>
          </a:ln>
        </p:spPr>
      </p:sp>
      <p:sp>
        <p:nvSpPr>
          <p:cNvPr id="16" name="Text 14"/>
          <p:cNvSpPr/>
          <p:nvPr/>
        </p:nvSpPr>
        <p:spPr>
          <a:xfrm>
            <a:off x="8292389" y="4087368"/>
            <a:ext cx="3186074" cy="658368"/>
          </a:xfrm>
          <a:prstGeom prst="rect">
            <a:avLst/>
          </a:prstGeom>
          <a:noFill/>
          <a:ln/>
        </p:spPr>
        <p:txBody>
          <a:bodyPr wrap="square" rtlCol="0" anchor="t"/>
          <a:lstStyle/>
          <a:p>
            <a:pPr indent="0" marL="0">
              <a:buNone/>
            </a:pPr>
            <a:r>
              <a:rPr lang="en-US" sz="2400" b="1" dirty="0">
                <a:solidFill>
                  <a:srgbClr val="16233F"/>
                </a:solidFill>
                <a:latin typeface="Cambria" pitchFamily="34" charset="0"/>
                <a:ea typeface="Cambria" pitchFamily="34" charset="-122"/>
                <a:cs typeface="Cambria" pitchFamily="34" charset="-120"/>
              </a:rPr>
              <a:t>375×</a:t>
            </a:r>
            <a:endParaRPr lang="en-US" sz="2400" dirty="0"/>
          </a:p>
        </p:txBody>
      </p:sp>
      <p:sp>
        <p:nvSpPr>
          <p:cNvPr id="17" name="Text 15"/>
          <p:cNvSpPr/>
          <p:nvPr/>
        </p:nvSpPr>
        <p:spPr>
          <a:xfrm>
            <a:off x="8292389" y="4745736"/>
            <a:ext cx="3186074" cy="521208"/>
          </a:xfrm>
          <a:prstGeom prst="rect">
            <a:avLst/>
          </a:prstGeom>
          <a:noFill/>
          <a:ln/>
        </p:spPr>
        <p:txBody>
          <a:bodyPr wrap="square" rtlCol="0" anchor="t"/>
          <a:lstStyle/>
          <a:p>
            <a:pPr indent="0" marL="0">
              <a:lnSpc>
                <a:spcPct val="115000"/>
              </a:lnSpc>
              <a:buNone/>
            </a:pPr>
            <a:r>
              <a:rPr lang="en-US" sz="1150" dirty="0">
                <a:solidFill>
                  <a:srgbClr val="5B6B7F"/>
                </a:solidFill>
                <a:latin typeface="Calibri" pitchFamily="34" charset="0"/>
                <a:ea typeface="Calibri" pitchFamily="34" charset="-122"/>
                <a:cs typeface="Calibri" pitchFamily="34" charset="-120"/>
              </a:rPr>
              <a:t>data bits per redundant bit — and still very strong</a:t>
            </a:r>
            <a:endParaRPr lang="en-US" sz="11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ERROR DETECTION</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Two-Dimensional Parity</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4 — Error Detection</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21</a:t>
            </a:r>
            <a:endParaRPr lang="en-US" sz="950" dirty="0"/>
          </a:p>
        </p:txBody>
      </p:sp>
      <p:sp>
        <p:nvSpPr>
          <p:cNvPr id="8" name="Text 6"/>
          <p:cNvSpPr/>
          <p:nvPr/>
        </p:nvSpPr>
        <p:spPr>
          <a:xfrm>
            <a:off x="548640" y="1453896"/>
            <a:ext cx="11094415" cy="960120"/>
          </a:xfrm>
          <a:prstGeom prst="rect">
            <a:avLst/>
          </a:prstGeom>
          <a:noFill/>
          <a:ln/>
        </p:spPr>
        <p:txBody>
          <a:bodyPr wrap="square" rtlCol="0" anchor="t"/>
          <a:lstStyle/>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Ordinary (1-D) parity adds one bit per byte so the count of 1s is always even (or always odd).</a:t>
            </a:r>
            <a:endParaRPr lang="en-US" sz="1400" dirty="0"/>
          </a:p>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Two-dimensional parity repeats the trick across bytes too: a parity bit per row, and a parity byte for the whole frame.</a:t>
            </a:r>
            <a:endParaRPr lang="en-US" sz="1400" dirty="0"/>
          </a:p>
        </p:txBody>
      </p:sp>
      <p:sp>
        <p:nvSpPr>
          <p:cNvPr id="9" name="Shape 7"/>
          <p:cNvSpPr/>
          <p:nvPr/>
        </p:nvSpPr>
        <p:spPr>
          <a:xfrm>
            <a:off x="1920240" y="2596896"/>
            <a:ext cx="1463040" cy="457200"/>
          </a:xfrm>
          <a:prstGeom prst="rect">
            <a:avLst/>
          </a:prstGeom>
          <a:solidFill>
            <a:srgbClr val="16233F"/>
          </a:solidFill>
          <a:ln w="9525">
            <a:solidFill>
              <a:srgbClr val="E1E6EE"/>
            </a:solidFill>
            <a:prstDash val="solid"/>
          </a:ln>
        </p:spPr>
      </p:sp>
      <p:sp>
        <p:nvSpPr>
          <p:cNvPr id="10" name="Text 8"/>
          <p:cNvSpPr/>
          <p:nvPr/>
        </p:nvSpPr>
        <p:spPr>
          <a:xfrm>
            <a:off x="2048256" y="2596896"/>
            <a:ext cx="1207008" cy="457200"/>
          </a:xfrm>
          <a:prstGeom prst="rect">
            <a:avLst/>
          </a:prstGeom>
          <a:noFill/>
          <a:ln/>
        </p:spPr>
        <p:txBody>
          <a:bodyPr wrap="square"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Byte</a:t>
            </a:r>
            <a:endParaRPr lang="en-US" sz="1200" dirty="0"/>
          </a:p>
        </p:txBody>
      </p:sp>
      <p:sp>
        <p:nvSpPr>
          <p:cNvPr id="11" name="Shape 9"/>
          <p:cNvSpPr/>
          <p:nvPr/>
        </p:nvSpPr>
        <p:spPr>
          <a:xfrm>
            <a:off x="3383280" y="2596896"/>
            <a:ext cx="1005840" cy="457200"/>
          </a:xfrm>
          <a:prstGeom prst="rect">
            <a:avLst/>
          </a:prstGeom>
          <a:solidFill>
            <a:srgbClr val="16233F"/>
          </a:solidFill>
          <a:ln w="9525">
            <a:solidFill>
              <a:srgbClr val="E1E6EE"/>
            </a:solidFill>
            <a:prstDash val="solid"/>
          </a:ln>
        </p:spPr>
      </p:sp>
      <p:sp>
        <p:nvSpPr>
          <p:cNvPr id="12" name="Text 10"/>
          <p:cNvSpPr/>
          <p:nvPr/>
        </p:nvSpPr>
        <p:spPr>
          <a:xfrm>
            <a:off x="3511296" y="2596896"/>
            <a:ext cx="749808" cy="457200"/>
          </a:xfrm>
          <a:prstGeom prst="rect">
            <a:avLst/>
          </a:prstGeom>
          <a:noFill/>
          <a:ln/>
        </p:spPr>
        <p:txBody>
          <a:bodyPr wrap="square"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b1</a:t>
            </a:r>
            <a:endParaRPr lang="en-US" sz="1200" dirty="0"/>
          </a:p>
        </p:txBody>
      </p:sp>
      <p:sp>
        <p:nvSpPr>
          <p:cNvPr id="13" name="Shape 11"/>
          <p:cNvSpPr/>
          <p:nvPr/>
        </p:nvSpPr>
        <p:spPr>
          <a:xfrm>
            <a:off x="4389120" y="2596896"/>
            <a:ext cx="1005840" cy="457200"/>
          </a:xfrm>
          <a:prstGeom prst="rect">
            <a:avLst/>
          </a:prstGeom>
          <a:solidFill>
            <a:srgbClr val="16233F"/>
          </a:solidFill>
          <a:ln w="9525">
            <a:solidFill>
              <a:srgbClr val="E1E6EE"/>
            </a:solidFill>
            <a:prstDash val="solid"/>
          </a:ln>
        </p:spPr>
      </p:sp>
      <p:sp>
        <p:nvSpPr>
          <p:cNvPr id="14" name="Text 12"/>
          <p:cNvSpPr/>
          <p:nvPr/>
        </p:nvSpPr>
        <p:spPr>
          <a:xfrm>
            <a:off x="4517136" y="2596896"/>
            <a:ext cx="749808" cy="457200"/>
          </a:xfrm>
          <a:prstGeom prst="rect">
            <a:avLst/>
          </a:prstGeom>
          <a:noFill/>
          <a:ln/>
        </p:spPr>
        <p:txBody>
          <a:bodyPr wrap="square"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b2</a:t>
            </a:r>
            <a:endParaRPr lang="en-US" sz="1200" dirty="0"/>
          </a:p>
        </p:txBody>
      </p:sp>
      <p:sp>
        <p:nvSpPr>
          <p:cNvPr id="15" name="Shape 13"/>
          <p:cNvSpPr/>
          <p:nvPr/>
        </p:nvSpPr>
        <p:spPr>
          <a:xfrm>
            <a:off x="5394960" y="2596896"/>
            <a:ext cx="1005840" cy="457200"/>
          </a:xfrm>
          <a:prstGeom prst="rect">
            <a:avLst/>
          </a:prstGeom>
          <a:solidFill>
            <a:srgbClr val="16233F"/>
          </a:solidFill>
          <a:ln w="9525">
            <a:solidFill>
              <a:srgbClr val="E1E6EE"/>
            </a:solidFill>
            <a:prstDash val="solid"/>
          </a:ln>
        </p:spPr>
      </p:sp>
      <p:sp>
        <p:nvSpPr>
          <p:cNvPr id="16" name="Text 14"/>
          <p:cNvSpPr/>
          <p:nvPr/>
        </p:nvSpPr>
        <p:spPr>
          <a:xfrm>
            <a:off x="5522976" y="2596896"/>
            <a:ext cx="749808" cy="457200"/>
          </a:xfrm>
          <a:prstGeom prst="rect">
            <a:avLst/>
          </a:prstGeom>
          <a:noFill/>
          <a:ln/>
        </p:spPr>
        <p:txBody>
          <a:bodyPr wrap="square"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b3</a:t>
            </a:r>
            <a:endParaRPr lang="en-US" sz="1200" dirty="0"/>
          </a:p>
        </p:txBody>
      </p:sp>
      <p:sp>
        <p:nvSpPr>
          <p:cNvPr id="17" name="Shape 15"/>
          <p:cNvSpPr/>
          <p:nvPr/>
        </p:nvSpPr>
        <p:spPr>
          <a:xfrm>
            <a:off x="6400800" y="2596896"/>
            <a:ext cx="1005840" cy="457200"/>
          </a:xfrm>
          <a:prstGeom prst="rect">
            <a:avLst/>
          </a:prstGeom>
          <a:solidFill>
            <a:srgbClr val="16233F"/>
          </a:solidFill>
          <a:ln w="9525">
            <a:solidFill>
              <a:srgbClr val="E1E6EE"/>
            </a:solidFill>
            <a:prstDash val="solid"/>
          </a:ln>
        </p:spPr>
      </p:sp>
      <p:sp>
        <p:nvSpPr>
          <p:cNvPr id="18" name="Text 16"/>
          <p:cNvSpPr/>
          <p:nvPr/>
        </p:nvSpPr>
        <p:spPr>
          <a:xfrm>
            <a:off x="6528816" y="2596896"/>
            <a:ext cx="749808" cy="457200"/>
          </a:xfrm>
          <a:prstGeom prst="rect">
            <a:avLst/>
          </a:prstGeom>
          <a:noFill/>
          <a:ln/>
        </p:spPr>
        <p:txBody>
          <a:bodyPr wrap="square"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b4</a:t>
            </a:r>
            <a:endParaRPr lang="en-US" sz="1200" dirty="0"/>
          </a:p>
        </p:txBody>
      </p:sp>
      <p:sp>
        <p:nvSpPr>
          <p:cNvPr id="19" name="Shape 17"/>
          <p:cNvSpPr/>
          <p:nvPr/>
        </p:nvSpPr>
        <p:spPr>
          <a:xfrm>
            <a:off x="7406640" y="2596896"/>
            <a:ext cx="1280160" cy="457200"/>
          </a:xfrm>
          <a:prstGeom prst="rect">
            <a:avLst/>
          </a:prstGeom>
          <a:solidFill>
            <a:srgbClr val="16233F"/>
          </a:solidFill>
          <a:ln w="9525">
            <a:solidFill>
              <a:srgbClr val="E1E6EE"/>
            </a:solidFill>
            <a:prstDash val="solid"/>
          </a:ln>
        </p:spPr>
      </p:sp>
      <p:sp>
        <p:nvSpPr>
          <p:cNvPr id="20" name="Text 18"/>
          <p:cNvSpPr/>
          <p:nvPr/>
        </p:nvSpPr>
        <p:spPr>
          <a:xfrm>
            <a:off x="7534656" y="2596896"/>
            <a:ext cx="1024128" cy="457200"/>
          </a:xfrm>
          <a:prstGeom prst="rect">
            <a:avLst/>
          </a:prstGeom>
          <a:noFill/>
          <a:ln/>
        </p:spPr>
        <p:txBody>
          <a:bodyPr wrap="square"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Row parity</a:t>
            </a:r>
            <a:endParaRPr lang="en-US" sz="1200" dirty="0"/>
          </a:p>
        </p:txBody>
      </p:sp>
      <p:sp>
        <p:nvSpPr>
          <p:cNvPr id="21" name="Shape 19"/>
          <p:cNvSpPr/>
          <p:nvPr/>
        </p:nvSpPr>
        <p:spPr>
          <a:xfrm>
            <a:off x="1920240" y="3054096"/>
            <a:ext cx="1463040" cy="457200"/>
          </a:xfrm>
          <a:prstGeom prst="rect">
            <a:avLst/>
          </a:prstGeom>
          <a:solidFill>
            <a:srgbClr val="FFFFFF"/>
          </a:solidFill>
          <a:ln w="9525">
            <a:solidFill>
              <a:srgbClr val="E1E6EE"/>
            </a:solidFill>
            <a:prstDash val="solid"/>
          </a:ln>
        </p:spPr>
      </p:sp>
      <p:sp>
        <p:nvSpPr>
          <p:cNvPr id="22" name="Text 20"/>
          <p:cNvSpPr/>
          <p:nvPr/>
        </p:nvSpPr>
        <p:spPr>
          <a:xfrm>
            <a:off x="2048256" y="3054096"/>
            <a:ext cx="1207008" cy="457200"/>
          </a:xfrm>
          <a:prstGeom prst="rect">
            <a:avLst/>
          </a:prstGeom>
          <a:noFill/>
          <a:ln/>
        </p:spPr>
        <p:txBody>
          <a:bodyPr wrap="square" rtlCol="0" anchor="ctr"/>
          <a:lstStyle/>
          <a:p>
            <a:pPr indent="0" marL="0">
              <a:buNone/>
            </a:pPr>
            <a:r>
              <a:rPr lang="en-US" sz="1200" b="1" dirty="0">
                <a:solidFill>
                  <a:srgbClr val="1B2430"/>
                </a:solidFill>
                <a:latin typeface="Calibri" pitchFamily="34" charset="0"/>
                <a:ea typeface="Calibri" pitchFamily="34" charset="-122"/>
                <a:cs typeface="Calibri" pitchFamily="34" charset="-120"/>
              </a:rPr>
              <a:t>A</a:t>
            </a:r>
            <a:endParaRPr lang="en-US" sz="1200" dirty="0"/>
          </a:p>
        </p:txBody>
      </p:sp>
      <p:sp>
        <p:nvSpPr>
          <p:cNvPr id="23" name="Shape 21"/>
          <p:cNvSpPr/>
          <p:nvPr/>
        </p:nvSpPr>
        <p:spPr>
          <a:xfrm>
            <a:off x="3383280" y="3054096"/>
            <a:ext cx="1005840" cy="457200"/>
          </a:xfrm>
          <a:prstGeom prst="rect">
            <a:avLst/>
          </a:prstGeom>
          <a:solidFill>
            <a:srgbClr val="FFFFFF"/>
          </a:solidFill>
          <a:ln w="9525">
            <a:solidFill>
              <a:srgbClr val="E1E6EE"/>
            </a:solidFill>
            <a:prstDash val="solid"/>
          </a:ln>
        </p:spPr>
      </p:sp>
      <p:sp>
        <p:nvSpPr>
          <p:cNvPr id="24" name="Text 22"/>
          <p:cNvSpPr/>
          <p:nvPr/>
        </p:nvSpPr>
        <p:spPr>
          <a:xfrm>
            <a:off x="3511296" y="30540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1</a:t>
            </a:r>
            <a:endParaRPr lang="en-US" sz="1200" dirty="0"/>
          </a:p>
        </p:txBody>
      </p:sp>
      <p:sp>
        <p:nvSpPr>
          <p:cNvPr id="25" name="Shape 23"/>
          <p:cNvSpPr/>
          <p:nvPr/>
        </p:nvSpPr>
        <p:spPr>
          <a:xfrm>
            <a:off x="4389120" y="3054096"/>
            <a:ext cx="1005840" cy="457200"/>
          </a:xfrm>
          <a:prstGeom prst="rect">
            <a:avLst/>
          </a:prstGeom>
          <a:solidFill>
            <a:srgbClr val="FFFFFF"/>
          </a:solidFill>
          <a:ln w="9525">
            <a:solidFill>
              <a:srgbClr val="E1E6EE"/>
            </a:solidFill>
            <a:prstDash val="solid"/>
          </a:ln>
        </p:spPr>
      </p:sp>
      <p:sp>
        <p:nvSpPr>
          <p:cNvPr id="26" name="Text 24"/>
          <p:cNvSpPr/>
          <p:nvPr/>
        </p:nvSpPr>
        <p:spPr>
          <a:xfrm>
            <a:off x="4517136" y="30540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27" name="Shape 25"/>
          <p:cNvSpPr/>
          <p:nvPr/>
        </p:nvSpPr>
        <p:spPr>
          <a:xfrm>
            <a:off x="5394960" y="3054096"/>
            <a:ext cx="1005840" cy="457200"/>
          </a:xfrm>
          <a:prstGeom prst="rect">
            <a:avLst/>
          </a:prstGeom>
          <a:solidFill>
            <a:srgbClr val="FFFFFF"/>
          </a:solidFill>
          <a:ln w="9525">
            <a:solidFill>
              <a:srgbClr val="E1E6EE"/>
            </a:solidFill>
            <a:prstDash val="solid"/>
          </a:ln>
        </p:spPr>
      </p:sp>
      <p:sp>
        <p:nvSpPr>
          <p:cNvPr id="28" name="Text 26"/>
          <p:cNvSpPr/>
          <p:nvPr/>
        </p:nvSpPr>
        <p:spPr>
          <a:xfrm>
            <a:off x="5522976" y="30540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1</a:t>
            </a:r>
            <a:endParaRPr lang="en-US" sz="1200" dirty="0"/>
          </a:p>
        </p:txBody>
      </p:sp>
      <p:sp>
        <p:nvSpPr>
          <p:cNvPr id="29" name="Shape 27"/>
          <p:cNvSpPr/>
          <p:nvPr/>
        </p:nvSpPr>
        <p:spPr>
          <a:xfrm>
            <a:off x="6400800" y="3054096"/>
            <a:ext cx="1005840" cy="457200"/>
          </a:xfrm>
          <a:prstGeom prst="rect">
            <a:avLst/>
          </a:prstGeom>
          <a:solidFill>
            <a:srgbClr val="FFFFFF"/>
          </a:solidFill>
          <a:ln w="9525">
            <a:solidFill>
              <a:srgbClr val="E1E6EE"/>
            </a:solidFill>
            <a:prstDash val="solid"/>
          </a:ln>
        </p:spPr>
      </p:sp>
      <p:sp>
        <p:nvSpPr>
          <p:cNvPr id="30" name="Text 28"/>
          <p:cNvSpPr/>
          <p:nvPr/>
        </p:nvSpPr>
        <p:spPr>
          <a:xfrm>
            <a:off x="6528816" y="30540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1</a:t>
            </a:r>
            <a:endParaRPr lang="en-US" sz="1200" dirty="0"/>
          </a:p>
        </p:txBody>
      </p:sp>
      <p:sp>
        <p:nvSpPr>
          <p:cNvPr id="31" name="Shape 29"/>
          <p:cNvSpPr/>
          <p:nvPr/>
        </p:nvSpPr>
        <p:spPr>
          <a:xfrm>
            <a:off x="7406640" y="3054096"/>
            <a:ext cx="1280160" cy="457200"/>
          </a:xfrm>
          <a:prstGeom prst="rect">
            <a:avLst/>
          </a:prstGeom>
          <a:solidFill>
            <a:srgbClr val="FFFFFF"/>
          </a:solidFill>
          <a:ln w="9525">
            <a:solidFill>
              <a:srgbClr val="E1E6EE"/>
            </a:solidFill>
            <a:prstDash val="solid"/>
          </a:ln>
        </p:spPr>
      </p:sp>
      <p:sp>
        <p:nvSpPr>
          <p:cNvPr id="32" name="Text 30"/>
          <p:cNvSpPr/>
          <p:nvPr/>
        </p:nvSpPr>
        <p:spPr>
          <a:xfrm>
            <a:off x="7534656" y="3054096"/>
            <a:ext cx="102412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1</a:t>
            </a:r>
            <a:endParaRPr lang="en-US" sz="1200" dirty="0"/>
          </a:p>
        </p:txBody>
      </p:sp>
      <p:sp>
        <p:nvSpPr>
          <p:cNvPr id="33" name="Shape 31"/>
          <p:cNvSpPr/>
          <p:nvPr/>
        </p:nvSpPr>
        <p:spPr>
          <a:xfrm>
            <a:off x="1920240" y="3511296"/>
            <a:ext cx="1463040" cy="457200"/>
          </a:xfrm>
          <a:prstGeom prst="rect">
            <a:avLst/>
          </a:prstGeom>
          <a:solidFill>
            <a:srgbClr val="F1F4F9"/>
          </a:solidFill>
          <a:ln w="9525">
            <a:solidFill>
              <a:srgbClr val="E1E6EE"/>
            </a:solidFill>
            <a:prstDash val="solid"/>
          </a:ln>
        </p:spPr>
      </p:sp>
      <p:sp>
        <p:nvSpPr>
          <p:cNvPr id="34" name="Text 32"/>
          <p:cNvSpPr/>
          <p:nvPr/>
        </p:nvSpPr>
        <p:spPr>
          <a:xfrm>
            <a:off x="2048256" y="3511296"/>
            <a:ext cx="1207008" cy="457200"/>
          </a:xfrm>
          <a:prstGeom prst="rect">
            <a:avLst/>
          </a:prstGeom>
          <a:noFill/>
          <a:ln/>
        </p:spPr>
        <p:txBody>
          <a:bodyPr wrap="square" rtlCol="0" anchor="ctr"/>
          <a:lstStyle/>
          <a:p>
            <a:pPr indent="0" marL="0">
              <a:buNone/>
            </a:pPr>
            <a:r>
              <a:rPr lang="en-US" sz="1200" b="1" dirty="0">
                <a:solidFill>
                  <a:srgbClr val="1B2430"/>
                </a:solidFill>
                <a:latin typeface="Calibri" pitchFamily="34" charset="0"/>
                <a:ea typeface="Calibri" pitchFamily="34" charset="-122"/>
                <a:cs typeface="Calibri" pitchFamily="34" charset="-120"/>
              </a:rPr>
              <a:t>B</a:t>
            </a:r>
            <a:endParaRPr lang="en-US" sz="1200" dirty="0"/>
          </a:p>
        </p:txBody>
      </p:sp>
      <p:sp>
        <p:nvSpPr>
          <p:cNvPr id="35" name="Shape 33"/>
          <p:cNvSpPr/>
          <p:nvPr/>
        </p:nvSpPr>
        <p:spPr>
          <a:xfrm>
            <a:off x="3383280" y="3511296"/>
            <a:ext cx="1005840" cy="457200"/>
          </a:xfrm>
          <a:prstGeom prst="rect">
            <a:avLst/>
          </a:prstGeom>
          <a:solidFill>
            <a:srgbClr val="F1F4F9"/>
          </a:solidFill>
          <a:ln w="9525">
            <a:solidFill>
              <a:srgbClr val="E1E6EE"/>
            </a:solidFill>
            <a:prstDash val="solid"/>
          </a:ln>
        </p:spPr>
      </p:sp>
      <p:sp>
        <p:nvSpPr>
          <p:cNvPr id="36" name="Text 34"/>
          <p:cNvSpPr/>
          <p:nvPr/>
        </p:nvSpPr>
        <p:spPr>
          <a:xfrm>
            <a:off x="3511296" y="35112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37" name="Shape 35"/>
          <p:cNvSpPr/>
          <p:nvPr/>
        </p:nvSpPr>
        <p:spPr>
          <a:xfrm>
            <a:off x="4389120" y="3511296"/>
            <a:ext cx="1005840" cy="457200"/>
          </a:xfrm>
          <a:prstGeom prst="rect">
            <a:avLst/>
          </a:prstGeom>
          <a:solidFill>
            <a:srgbClr val="F1F4F9"/>
          </a:solidFill>
          <a:ln w="9525">
            <a:solidFill>
              <a:srgbClr val="E1E6EE"/>
            </a:solidFill>
            <a:prstDash val="solid"/>
          </a:ln>
        </p:spPr>
      </p:sp>
      <p:sp>
        <p:nvSpPr>
          <p:cNvPr id="38" name="Text 36"/>
          <p:cNvSpPr/>
          <p:nvPr/>
        </p:nvSpPr>
        <p:spPr>
          <a:xfrm>
            <a:off x="4517136" y="35112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1</a:t>
            </a:r>
            <a:endParaRPr lang="en-US" sz="1200" dirty="0"/>
          </a:p>
        </p:txBody>
      </p:sp>
      <p:sp>
        <p:nvSpPr>
          <p:cNvPr id="39" name="Shape 37"/>
          <p:cNvSpPr/>
          <p:nvPr/>
        </p:nvSpPr>
        <p:spPr>
          <a:xfrm>
            <a:off x="5394960" y="3511296"/>
            <a:ext cx="1005840" cy="457200"/>
          </a:xfrm>
          <a:prstGeom prst="rect">
            <a:avLst/>
          </a:prstGeom>
          <a:solidFill>
            <a:srgbClr val="F1F4F9"/>
          </a:solidFill>
          <a:ln w="9525">
            <a:solidFill>
              <a:srgbClr val="E1E6EE"/>
            </a:solidFill>
            <a:prstDash val="solid"/>
          </a:ln>
        </p:spPr>
      </p:sp>
      <p:sp>
        <p:nvSpPr>
          <p:cNvPr id="40" name="Text 38"/>
          <p:cNvSpPr/>
          <p:nvPr/>
        </p:nvSpPr>
        <p:spPr>
          <a:xfrm>
            <a:off x="5522976" y="35112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1</a:t>
            </a:r>
            <a:endParaRPr lang="en-US" sz="1200" dirty="0"/>
          </a:p>
        </p:txBody>
      </p:sp>
      <p:sp>
        <p:nvSpPr>
          <p:cNvPr id="41" name="Shape 39"/>
          <p:cNvSpPr/>
          <p:nvPr/>
        </p:nvSpPr>
        <p:spPr>
          <a:xfrm>
            <a:off x="6400800" y="3511296"/>
            <a:ext cx="1005840" cy="457200"/>
          </a:xfrm>
          <a:prstGeom prst="rect">
            <a:avLst/>
          </a:prstGeom>
          <a:solidFill>
            <a:srgbClr val="F1F4F9"/>
          </a:solidFill>
          <a:ln w="9525">
            <a:solidFill>
              <a:srgbClr val="E1E6EE"/>
            </a:solidFill>
            <a:prstDash val="solid"/>
          </a:ln>
        </p:spPr>
      </p:sp>
      <p:sp>
        <p:nvSpPr>
          <p:cNvPr id="42" name="Text 40"/>
          <p:cNvSpPr/>
          <p:nvPr/>
        </p:nvSpPr>
        <p:spPr>
          <a:xfrm>
            <a:off x="6528816" y="35112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43" name="Shape 41"/>
          <p:cNvSpPr/>
          <p:nvPr/>
        </p:nvSpPr>
        <p:spPr>
          <a:xfrm>
            <a:off x="7406640" y="3511296"/>
            <a:ext cx="1280160" cy="457200"/>
          </a:xfrm>
          <a:prstGeom prst="rect">
            <a:avLst/>
          </a:prstGeom>
          <a:solidFill>
            <a:srgbClr val="F1F4F9"/>
          </a:solidFill>
          <a:ln w="9525">
            <a:solidFill>
              <a:srgbClr val="E1E6EE"/>
            </a:solidFill>
            <a:prstDash val="solid"/>
          </a:ln>
        </p:spPr>
      </p:sp>
      <p:sp>
        <p:nvSpPr>
          <p:cNvPr id="44" name="Text 42"/>
          <p:cNvSpPr/>
          <p:nvPr/>
        </p:nvSpPr>
        <p:spPr>
          <a:xfrm>
            <a:off x="7534656" y="3511296"/>
            <a:ext cx="102412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45" name="Shape 43"/>
          <p:cNvSpPr/>
          <p:nvPr/>
        </p:nvSpPr>
        <p:spPr>
          <a:xfrm>
            <a:off x="1920240" y="3968496"/>
            <a:ext cx="1463040" cy="457200"/>
          </a:xfrm>
          <a:prstGeom prst="rect">
            <a:avLst/>
          </a:prstGeom>
          <a:solidFill>
            <a:srgbClr val="FFFFFF"/>
          </a:solidFill>
          <a:ln w="9525">
            <a:solidFill>
              <a:srgbClr val="E1E6EE"/>
            </a:solidFill>
            <a:prstDash val="solid"/>
          </a:ln>
        </p:spPr>
      </p:sp>
      <p:sp>
        <p:nvSpPr>
          <p:cNvPr id="46" name="Text 44"/>
          <p:cNvSpPr/>
          <p:nvPr/>
        </p:nvSpPr>
        <p:spPr>
          <a:xfrm>
            <a:off x="2048256" y="3968496"/>
            <a:ext cx="1207008" cy="457200"/>
          </a:xfrm>
          <a:prstGeom prst="rect">
            <a:avLst/>
          </a:prstGeom>
          <a:noFill/>
          <a:ln/>
        </p:spPr>
        <p:txBody>
          <a:bodyPr wrap="square" rtlCol="0" anchor="ctr"/>
          <a:lstStyle/>
          <a:p>
            <a:pPr indent="0" marL="0">
              <a:buNone/>
            </a:pPr>
            <a:r>
              <a:rPr lang="en-US" sz="1200" b="1" dirty="0">
                <a:solidFill>
                  <a:srgbClr val="1B2430"/>
                </a:solidFill>
                <a:latin typeface="Calibri" pitchFamily="34" charset="0"/>
                <a:ea typeface="Calibri" pitchFamily="34" charset="-122"/>
                <a:cs typeface="Calibri" pitchFamily="34" charset="-120"/>
              </a:rPr>
              <a:t>C</a:t>
            </a:r>
            <a:endParaRPr lang="en-US" sz="1200" dirty="0"/>
          </a:p>
        </p:txBody>
      </p:sp>
      <p:sp>
        <p:nvSpPr>
          <p:cNvPr id="47" name="Shape 45"/>
          <p:cNvSpPr/>
          <p:nvPr/>
        </p:nvSpPr>
        <p:spPr>
          <a:xfrm>
            <a:off x="3383280" y="3968496"/>
            <a:ext cx="1005840" cy="457200"/>
          </a:xfrm>
          <a:prstGeom prst="rect">
            <a:avLst/>
          </a:prstGeom>
          <a:solidFill>
            <a:srgbClr val="FFFFFF"/>
          </a:solidFill>
          <a:ln w="9525">
            <a:solidFill>
              <a:srgbClr val="E1E6EE"/>
            </a:solidFill>
            <a:prstDash val="solid"/>
          </a:ln>
        </p:spPr>
      </p:sp>
      <p:sp>
        <p:nvSpPr>
          <p:cNvPr id="48" name="Text 46"/>
          <p:cNvSpPr/>
          <p:nvPr/>
        </p:nvSpPr>
        <p:spPr>
          <a:xfrm>
            <a:off x="3511296" y="39684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1</a:t>
            </a:r>
            <a:endParaRPr lang="en-US" sz="1200" dirty="0"/>
          </a:p>
        </p:txBody>
      </p:sp>
      <p:sp>
        <p:nvSpPr>
          <p:cNvPr id="49" name="Shape 47"/>
          <p:cNvSpPr/>
          <p:nvPr/>
        </p:nvSpPr>
        <p:spPr>
          <a:xfrm>
            <a:off x="4389120" y="3968496"/>
            <a:ext cx="1005840" cy="457200"/>
          </a:xfrm>
          <a:prstGeom prst="rect">
            <a:avLst/>
          </a:prstGeom>
          <a:solidFill>
            <a:srgbClr val="FFFFFF"/>
          </a:solidFill>
          <a:ln w="9525">
            <a:solidFill>
              <a:srgbClr val="E1E6EE"/>
            </a:solidFill>
            <a:prstDash val="solid"/>
          </a:ln>
        </p:spPr>
      </p:sp>
      <p:sp>
        <p:nvSpPr>
          <p:cNvPr id="50" name="Text 48"/>
          <p:cNvSpPr/>
          <p:nvPr/>
        </p:nvSpPr>
        <p:spPr>
          <a:xfrm>
            <a:off x="4517136" y="39684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1</a:t>
            </a:r>
            <a:endParaRPr lang="en-US" sz="1200" dirty="0"/>
          </a:p>
        </p:txBody>
      </p:sp>
      <p:sp>
        <p:nvSpPr>
          <p:cNvPr id="51" name="Shape 49"/>
          <p:cNvSpPr/>
          <p:nvPr/>
        </p:nvSpPr>
        <p:spPr>
          <a:xfrm>
            <a:off x="5394960" y="3968496"/>
            <a:ext cx="1005840" cy="457200"/>
          </a:xfrm>
          <a:prstGeom prst="rect">
            <a:avLst/>
          </a:prstGeom>
          <a:solidFill>
            <a:srgbClr val="FFFFFF"/>
          </a:solidFill>
          <a:ln w="9525">
            <a:solidFill>
              <a:srgbClr val="E1E6EE"/>
            </a:solidFill>
            <a:prstDash val="solid"/>
          </a:ln>
        </p:spPr>
      </p:sp>
      <p:sp>
        <p:nvSpPr>
          <p:cNvPr id="52" name="Text 50"/>
          <p:cNvSpPr/>
          <p:nvPr/>
        </p:nvSpPr>
        <p:spPr>
          <a:xfrm>
            <a:off x="5522976" y="39684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53" name="Shape 51"/>
          <p:cNvSpPr/>
          <p:nvPr/>
        </p:nvSpPr>
        <p:spPr>
          <a:xfrm>
            <a:off x="6400800" y="3968496"/>
            <a:ext cx="1005840" cy="457200"/>
          </a:xfrm>
          <a:prstGeom prst="rect">
            <a:avLst/>
          </a:prstGeom>
          <a:solidFill>
            <a:srgbClr val="FFFFFF"/>
          </a:solidFill>
          <a:ln w="9525">
            <a:solidFill>
              <a:srgbClr val="E1E6EE"/>
            </a:solidFill>
            <a:prstDash val="solid"/>
          </a:ln>
        </p:spPr>
      </p:sp>
      <p:sp>
        <p:nvSpPr>
          <p:cNvPr id="54" name="Text 52"/>
          <p:cNvSpPr/>
          <p:nvPr/>
        </p:nvSpPr>
        <p:spPr>
          <a:xfrm>
            <a:off x="6528816" y="39684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55" name="Shape 53"/>
          <p:cNvSpPr/>
          <p:nvPr/>
        </p:nvSpPr>
        <p:spPr>
          <a:xfrm>
            <a:off x="7406640" y="3968496"/>
            <a:ext cx="1280160" cy="457200"/>
          </a:xfrm>
          <a:prstGeom prst="rect">
            <a:avLst/>
          </a:prstGeom>
          <a:solidFill>
            <a:srgbClr val="FFFFFF"/>
          </a:solidFill>
          <a:ln w="9525">
            <a:solidFill>
              <a:srgbClr val="E1E6EE"/>
            </a:solidFill>
            <a:prstDash val="solid"/>
          </a:ln>
        </p:spPr>
      </p:sp>
      <p:sp>
        <p:nvSpPr>
          <p:cNvPr id="56" name="Text 54"/>
          <p:cNvSpPr/>
          <p:nvPr/>
        </p:nvSpPr>
        <p:spPr>
          <a:xfrm>
            <a:off x="7534656" y="3968496"/>
            <a:ext cx="102412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57" name="Shape 55"/>
          <p:cNvSpPr/>
          <p:nvPr/>
        </p:nvSpPr>
        <p:spPr>
          <a:xfrm>
            <a:off x="1920240" y="4425696"/>
            <a:ext cx="1463040" cy="457200"/>
          </a:xfrm>
          <a:prstGeom prst="rect">
            <a:avLst/>
          </a:prstGeom>
          <a:solidFill>
            <a:srgbClr val="F1F4F9"/>
          </a:solidFill>
          <a:ln w="9525">
            <a:solidFill>
              <a:srgbClr val="E1E6EE"/>
            </a:solidFill>
            <a:prstDash val="solid"/>
          </a:ln>
        </p:spPr>
      </p:sp>
      <p:sp>
        <p:nvSpPr>
          <p:cNvPr id="58" name="Text 56"/>
          <p:cNvSpPr/>
          <p:nvPr/>
        </p:nvSpPr>
        <p:spPr>
          <a:xfrm>
            <a:off x="2048256" y="4425696"/>
            <a:ext cx="1207008" cy="457200"/>
          </a:xfrm>
          <a:prstGeom prst="rect">
            <a:avLst/>
          </a:prstGeom>
          <a:noFill/>
          <a:ln/>
        </p:spPr>
        <p:txBody>
          <a:bodyPr wrap="square" rtlCol="0" anchor="ctr"/>
          <a:lstStyle/>
          <a:p>
            <a:pPr indent="0" marL="0">
              <a:buNone/>
            </a:pPr>
            <a:r>
              <a:rPr lang="en-US" sz="1200" b="1" dirty="0">
                <a:solidFill>
                  <a:srgbClr val="1B2430"/>
                </a:solidFill>
                <a:latin typeface="Calibri" pitchFamily="34" charset="0"/>
                <a:ea typeface="Calibri" pitchFamily="34" charset="-122"/>
                <a:cs typeface="Calibri" pitchFamily="34" charset="-120"/>
              </a:rPr>
              <a:t>D</a:t>
            </a:r>
            <a:endParaRPr lang="en-US" sz="1200" dirty="0"/>
          </a:p>
        </p:txBody>
      </p:sp>
      <p:sp>
        <p:nvSpPr>
          <p:cNvPr id="59" name="Shape 57"/>
          <p:cNvSpPr/>
          <p:nvPr/>
        </p:nvSpPr>
        <p:spPr>
          <a:xfrm>
            <a:off x="3383280" y="4425696"/>
            <a:ext cx="1005840" cy="457200"/>
          </a:xfrm>
          <a:prstGeom prst="rect">
            <a:avLst/>
          </a:prstGeom>
          <a:solidFill>
            <a:srgbClr val="F1F4F9"/>
          </a:solidFill>
          <a:ln w="9525">
            <a:solidFill>
              <a:srgbClr val="E1E6EE"/>
            </a:solidFill>
            <a:prstDash val="solid"/>
          </a:ln>
        </p:spPr>
      </p:sp>
      <p:sp>
        <p:nvSpPr>
          <p:cNvPr id="60" name="Text 58"/>
          <p:cNvSpPr/>
          <p:nvPr/>
        </p:nvSpPr>
        <p:spPr>
          <a:xfrm>
            <a:off x="3511296" y="44256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61" name="Shape 59"/>
          <p:cNvSpPr/>
          <p:nvPr/>
        </p:nvSpPr>
        <p:spPr>
          <a:xfrm>
            <a:off x="4389120" y="4425696"/>
            <a:ext cx="1005840" cy="457200"/>
          </a:xfrm>
          <a:prstGeom prst="rect">
            <a:avLst/>
          </a:prstGeom>
          <a:solidFill>
            <a:srgbClr val="F1F4F9"/>
          </a:solidFill>
          <a:ln w="9525">
            <a:solidFill>
              <a:srgbClr val="E1E6EE"/>
            </a:solidFill>
            <a:prstDash val="solid"/>
          </a:ln>
        </p:spPr>
      </p:sp>
      <p:sp>
        <p:nvSpPr>
          <p:cNvPr id="62" name="Text 60"/>
          <p:cNvSpPr/>
          <p:nvPr/>
        </p:nvSpPr>
        <p:spPr>
          <a:xfrm>
            <a:off x="4517136" y="44256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63" name="Shape 61"/>
          <p:cNvSpPr/>
          <p:nvPr/>
        </p:nvSpPr>
        <p:spPr>
          <a:xfrm>
            <a:off x="5394960" y="4425696"/>
            <a:ext cx="1005840" cy="457200"/>
          </a:xfrm>
          <a:prstGeom prst="rect">
            <a:avLst/>
          </a:prstGeom>
          <a:solidFill>
            <a:srgbClr val="F1F4F9"/>
          </a:solidFill>
          <a:ln w="9525">
            <a:solidFill>
              <a:srgbClr val="E1E6EE"/>
            </a:solidFill>
            <a:prstDash val="solid"/>
          </a:ln>
        </p:spPr>
      </p:sp>
      <p:sp>
        <p:nvSpPr>
          <p:cNvPr id="64" name="Text 62"/>
          <p:cNvSpPr/>
          <p:nvPr/>
        </p:nvSpPr>
        <p:spPr>
          <a:xfrm>
            <a:off x="5522976" y="44256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65" name="Shape 63"/>
          <p:cNvSpPr/>
          <p:nvPr/>
        </p:nvSpPr>
        <p:spPr>
          <a:xfrm>
            <a:off x="6400800" y="4425696"/>
            <a:ext cx="1005840" cy="457200"/>
          </a:xfrm>
          <a:prstGeom prst="rect">
            <a:avLst/>
          </a:prstGeom>
          <a:solidFill>
            <a:srgbClr val="F1F4F9"/>
          </a:solidFill>
          <a:ln w="9525">
            <a:solidFill>
              <a:srgbClr val="E1E6EE"/>
            </a:solidFill>
            <a:prstDash val="solid"/>
          </a:ln>
        </p:spPr>
      </p:sp>
      <p:sp>
        <p:nvSpPr>
          <p:cNvPr id="66" name="Text 64"/>
          <p:cNvSpPr/>
          <p:nvPr/>
        </p:nvSpPr>
        <p:spPr>
          <a:xfrm>
            <a:off x="6528816" y="44256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1</a:t>
            </a:r>
            <a:endParaRPr lang="en-US" sz="1200" dirty="0"/>
          </a:p>
        </p:txBody>
      </p:sp>
      <p:sp>
        <p:nvSpPr>
          <p:cNvPr id="67" name="Shape 65"/>
          <p:cNvSpPr/>
          <p:nvPr/>
        </p:nvSpPr>
        <p:spPr>
          <a:xfrm>
            <a:off x="7406640" y="4425696"/>
            <a:ext cx="1280160" cy="457200"/>
          </a:xfrm>
          <a:prstGeom prst="rect">
            <a:avLst/>
          </a:prstGeom>
          <a:solidFill>
            <a:srgbClr val="F1F4F9"/>
          </a:solidFill>
          <a:ln w="9525">
            <a:solidFill>
              <a:srgbClr val="E1E6EE"/>
            </a:solidFill>
            <a:prstDash val="solid"/>
          </a:ln>
        </p:spPr>
      </p:sp>
      <p:sp>
        <p:nvSpPr>
          <p:cNvPr id="68" name="Text 66"/>
          <p:cNvSpPr/>
          <p:nvPr/>
        </p:nvSpPr>
        <p:spPr>
          <a:xfrm>
            <a:off x="7534656" y="4425696"/>
            <a:ext cx="102412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1</a:t>
            </a:r>
            <a:endParaRPr lang="en-US" sz="1200" dirty="0"/>
          </a:p>
        </p:txBody>
      </p:sp>
      <p:sp>
        <p:nvSpPr>
          <p:cNvPr id="69" name="Shape 67"/>
          <p:cNvSpPr/>
          <p:nvPr/>
        </p:nvSpPr>
        <p:spPr>
          <a:xfrm>
            <a:off x="1920240" y="4882896"/>
            <a:ext cx="1463040" cy="457200"/>
          </a:xfrm>
          <a:prstGeom prst="rect">
            <a:avLst/>
          </a:prstGeom>
          <a:solidFill>
            <a:srgbClr val="FFFFFF"/>
          </a:solidFill>
          <a:ln w="9525">
            <a:solidFill>
              <a:srgbClr val="E1E6EE"/>
            </a:solidFill>
            <a:prstDash val="solid"/>
          </a:ln>
        </p:spPr>
      </p:sp>
      <p:sp>
        <p:nvSpPr>
          <p:cNvPr id="70" name="Text 68"/>
          <p:cNvSpPr/>
          <p:nvPr/>
        </p:nvSpPr>
        <p:spPr>
          <a:xfrm>
            <a:off x="2048256" y="4882896"/>
            <a:ext cx="1207008" cy="457200"/>
          </a:xfrm>
          <a:prstGeom prst="rect">
            <a:avLst/>
          </a:prstGeom>
          <a:noFill/>
          <a:ln/>
        </p:spPr>
        <p:txBody>
          <a:bodyPr wrap="square" rtlCol="0" anchor="ctr"/>
          <a:lstStyle/>
          <a:p>
            <a:pPr indent="0" marL="0">
              <a:buNone/>
            </a:pPr>
            <a:r>
              <a:rPr lang="en-US" sz="1200" b="1" dirty="0">
                <a:solidFill>
                  <a:srgbClr val="1B2430"/>
                </a:solidFill>
                <a:latin typeface="Calibri" pitchFamily="34" charset="0"/>
                <a:ea typeface="Calibri" pitchFamily="34" charset="-122"/>
                <a:cs typeface="Calibri" pitchFamily="34" charset="-120"/>
              </a:rPr>
              <a:t>Parity byte</a:t>
            </a:r>
            <a:endParaRPr lang="en-US" sz="1200" dirty="0"/>
          </a:p>
        </p:txBody>
      </p:sp>
      <p:sp>
        <p:nvSpPr>
          <p:cNvPr id="71" name="Shape 69"/>
          <p:cNvSpPr/>
          <p:nvPr/>
        </p:nvSpPr>
        <p:spPr>
          <a:xfrm>
            <a:off x="3383280" y="4882896"/>
            <a:ext cx="1005840" cy="457200"/>
          </a:xfrm>
          <a:prstGeom prst="rect">
            <a:avLst/>
          </a:prstGeom>
          <a:solidFill>
            <a:srgbClr val="FFFFFF"/>
          </a:solidFill>
          <a:ln w="9525">
            <a:solidFill>
              <a:srgbClr val="E1E6EE"/>
            </a:solidFill>
            <a:prstDash val="solid"/>
          </a:ln>
        </p:spPr>
      </p:sp>
      <p:sp>
        <p:nvSpPr>
          <p:cNvPr id="72" name="Text 70"/>
          <p:cNvSpPr/>
          <p:nvPr/>
        </p:nvSpPr>
        <p:spPr>
          <a:xfrm>
            <a:off x="3511296" y="48828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73" name="Shape 71"/>
          <p:cNvSpPr/>
          <p:nvPr/>
        </p:nvSpPr>
        <p:spPr>
          <a:xfrm>
            <a:off x="4389120" y="4882896"/>
            <a:ext cx="1005840" cy="457200"/>
          </a:xfrm>
          <a:prstGeom prst="rect">
            <a:avLst/>
          </a:prstGeom>
          <a:solidFill>
            <a:srgbClr val="FFFFFF"/>
          </a:solidFill>
          <a:ln w="9525">
            <a:solidFill>
              <a:srgbClr val="E1E6EE"/>
            </a:solidFill>
            <a:prstDash val="solid"/>
          </a:ln>
        </p:spPr>
      </p:sp>
      <p:sp>
        <p:nvSpPr>
          <p:cNvPr id="74" name="Text 72"/>
          <p:cNvSpPr/>
          <p:nvPr/>
        </p:nvSpPr>
        <p:spPr>
          <a:xfrm>
            <a:off x="4517136" y="48828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75" name="Shape 73"/>
          <p:cNvSpPr/>
          <p:nvPr/>
        </p:nvSpPr>
        <p:spPr>
          <a:xfrm>
            <a:off x="5394960" y="4882896"/>
            <a:ext cx="1005840" cy="457200"/>
          </a:xfrm>
          <a:prstGeom prst="rect">
            <a:avLst/>
          </a:prstGeom>
          <a:solidFill>
            <a:srgbClr val="FFFFFF"/>
          </a:solidFill>
          <a:ln w="9525">
            <a:solidFill>
              <a:srgbClr val="E1E6EE"/>
            </a:solidFill>
            <a:prstDash val="solid"/>
          </a:ln>
        </p:spPr>
      </p:sp>
      <p:sp>
        <p:nvSpPr>
          <p:cNvPr id="76" name="Text 74"/>
          <p:cNvSpPr/>
          <p:nvPr/>
        </p:nvSpPr>
        <p:spPr>
          <a:xfrm>
            <a:off x="5522976" y="48828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77" name="Shape 75"/>
          <p:cNvSpPr/>
          <p:nvPr/>
        </p:nvSpPr>
        <p:spPr>
          <a:xfrm>
            <a:off x="6400800" y="4882896"/>
            <a:ext cx="1005840" cy="457200"/>
          </a:xfrm>
          <a:prstGeom prst="rect">
            <a:avLst/>
          </a:prstGeom>
          <a:solidFill>
            <a:srgbClr val="FFFFFF"/>
          </a:solidFill>
          <a:ln w="9525">
            <a:solidFill>
              <a:srgbClr val="E1E6EE"/>
            </a:solidFill>
            <a:prstDash val="solid"/>
          </a:ln>
        </p:spPr>
      </p:sp>
      <p:sp>
        <p:nvSpPr>
          <p:cNvPr id="78" name="Text 76"/>
          <p:cNvSpPr/>
          <p:nvPr/>
        </p:nvSpPr>
        <p:spPr>
          <a:xfrm>
            <a:off x="6528816" y="4882896"/>
            <a:ext cx="74980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79" name="Shape 77"/>
          <p:cNvSpPr/>
          <p:nvPr/>
        </p:nvSpPr>
        <p:spPr>
          <a:xfrm>
            <a:off x="7406640" y="4882896"/>
            <a:ext cx="1280160" cy="457200"/>
          </a:xfrm>
          <a:prstGeom prst="rect">
            <a:avLst/>
          </a:prstGeom>
          <a:solidFill>
            <a:srgbClr val="FFFFFF"/>
          </a:solidFill>
          <a:ln w="9525">
            <a:solidFill>
              <a:srgbClr val="E1E6EE"/>
            </a:solidFill>
            <a:prstDash val="solid"/>
          </a:ln>
        </p:spPr>
      </p:sp>
      <p:sp>
        <p:nvSpPr>
          <p:cNvPr id="80" name="Text 78"/>
          <p:cNvSpPr/>
          <p:nvPr/>
        </p:nvSpPr>
        <p:spPr>
          <a:xfrm>
            <a:off x="7534656" y="4882896"/>
            <a:ext cx="1024128" cy="45720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0</a:t>
            </a:r>
            <a:endParaRPr lang="en-US" sz="1200" dirty="0"/>
          </a:p>
        </p:txBody>
      </p:sp>
      <p:sp>
        <p:nvSpPr>
          <p:cNvPr id="81" name="Text 79"/>
          <p:cNvSpPr/>
          <p:nvPr/>
        </p:nvSpPr>
        <p:spPr>
          <a:xfrm>
            <a:off x="1920240" y="5385816"/>
            <a:ext cx="6766560" cy="320040"/>
          </a:xfrm>
          <a:prstGeom prst="rect">
            <a:avLst/>
          </a:prstGeom>
          <a:noFill/>
          <a:ln/>
        </p:spPr>
        <p:txBody>
          <a:bodyPr wrap="square" rtlCol="0" anchor="ctr"/>
          <a:lstStyle/>
          <a:p>
            <a:pPr indent="0" marL="0">
              <a:buNone/>
            </a:pPr>
            <a:r>
              <a:rPr lang="en-US" sz="1100" i="1" dirty="0">
                <a:solidFill>
                  <a:srgbClr val="5B6B7F"/>
                </a:solidFill>
                <a:latin typeface="Calibri" pitchFamily="34" charset="0"/>
                <a:ea typeface="Calibri" pitchFamily="34" charset="-122"/>
                <a:cs typeface="Calibri" pitchFamily="34" charset="-120"/>
              </a:rPr>
              <a:t>(even parity: every row and every column sums to an even number of 1s)</a:t>
            </a:r>
            <a:endParaRPr lang="en-US" sz="1100" dirty="0"/>
          </a:p>
        </p:txBody>
      </p:sp>
      <p:sp>
        <p:nvSpPr>
          <p:cNvPr id="82" name="Text 80"/>
          <p:cNvSpPr/>
          <p:nvPr/>
        </p:nvSpPr>
        <p:spPr>
          <a:xfrm>
            <a:off x="548640" y="5797296"/>
            <a:ext cx="11094415" cy="457200"/>
          </a:xfrm>
          <a:prstGeom prst="rect">
            <a:avLst/>
          </a:prstGeom>
          <a:noFill/>
          <a:ln/>
        </p:spPr>
        <p:txBody>
          <a:bodyPr wrap="square" rtlCol="0" anchor="ctr"/>
          <a:lstStyle/>
          <a:p>
            <a:pPr indent="0" marL="0">
              <a:buNone/>
            </a:pPr>
            <a:r>
              <a:rPr lang="en-US" sz="1300" b="1" dirty="0">
                <a:solidFill>
                  <a:srgbClr val="16233F"/>
                </a:solidFill>
                <a:latin typeface="Calibri" pitchFamily="34" charset="0"/>
                <a:ea typeface="Calibri" pitchFamily="34" charset="-122"/>
                <a:cs typeface="Calibri" pitchFamily="34" charset="-120"/>
              </a:rPr>
              <a:t>Catches all 1-, 2-, and 3-bit errors, and most 4-bit errors — for a cost of roughly one extra bit per eight.</a:t>
            </a:r>
            <a:endParaRPr lang="en-US" sz="13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ERROR DETECTION</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The Internet Checksum</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4 — Error Detection</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22</a:t>
            </a:r>
            <a:endParaRPr lang="en-US" sz="950" dirty="0"/>
          </a:p>
        </p:txBody>
      </p:sp>
      <p:sp>
        <p:nvSpPr>
          <p:cNvPr id="8" name="Text 6"/>
          <p:cNvSpPr/>
          <p:nvPr/>
        </p:nvSpPr>
        <p:spPr>
          <a:xfrm>
            <a:off x="548640" y="1453896"/>
            <a:ext cx="11094415" cy="1051560"/>
          </a:xfrm>
          <a:prstGeom prst="rect">
            <a:avLst/>
          </a:prstGeom>
          <a:noFill/>
          <a:ln/>
        </p:spPr>
        <p:txBody>
          <a:bodyPr wrap="square" rtlCol="0" anchor="t"/>
          <a:lstStyle/>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Treat the data as a sequence of 16-bit words; add them all up using ones-complement arithmetic; transmit the complement of the sum.</a:t>
            </a:r>
            <a:endParaRPr lang="en-US" sz="1400" dirty="0"/>
          </a:p>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The receiver redoes the same sum over the received data and checksum together — a mismatch means something was corrupted.</a:t>
            </a:r>
            <a:endParaRPr lang="en-US" sz="1400" dirty="0"/>
          </a:p>
        </p:txBody>
      </p:sp>
      <p:sp>
        <p:nvSpPr>
          <p:cNvPr id="9" name="Shape 7"/>
          <p:cNvSpPr/>
          <p:nvPr/>
        </p:nvSpPr>
        <p:spPr>
          <a:xfrm>
            <a:off x="548640" y="2688336"/>
            <a:ext cx="11094415" cy="2743200"/>
          </a:xfrm>
          <a:prstGeom prst="roundRect">
            <a:avLst>
              <a:gd name="adj" fmla="val 2000"/>
            </a:avLst>
          </a:prstGeom>
          <a:solidFill>
            <a:srgbClr val="0E1830"/>
          </a:solidFill>
          <a:ln/>
        </p:spPr>
      </p:sp>
      <p:sp>
        <p:nvSpPr>
          <p:cNvPr id="10" name="Text 8"/>
          <p:cNvSpPr/>
          <p:nvPr/>
        </p:nvSpPr>
        <p:spPr>
          <a:xfrm>
            <a:off x="749808" y="2834640"/>
            <a:ext cx="10692079" cy="2450592"/>
          </a:xfrm>
          <a:prstGeom prst="rect">
            <a:avLst/>
          </a:prstGeom>
          <a:noFill/>
          <a:ln/>
        </p:spPr>
        <p:txBody>
          <a:bodyPr wrap="square" rtlCol="0" anchor="t"/>
          <a:lstStyle/>
          <a:p>
            <a:pPr indent="0" marL="0">
              <a:lnSpc>
                <a:spcPct val="125000"/>
              </a:lnSpc>
              <a:buNone/>
            </a:pPr>
            <a:r>
              <a:rPr lang="en-US" sz="1250" dirty="0">
                <a:solidFill>
                  <a:srgbClr val="9FB2D4"/>
                </a:solidFill>
                <a:latin typeface="Courier New" pitchFamily="34" charset="0"/>
                <a:ea typeface="Courier New" pitchFamily="34" charset="-122"/>
                <a:cs typeface="Courier New" pitchFamily="34" charset="-120"/>
              </a:rPr>
              <a:t>Ones-complement arithmetic: a carry out of the top bit wraps around and is added back in.</a:t>
            </a:r>
            <a:endParaRPr lang="en-US" sz="1250" dirty="0"/>
          </a:p>
          <a:p>
            <a:pPr indent="0" marL="0">
              <a:lnSpc>
                <a:spcPct val="125000"/>
              </a:lnSpc>
              <a:buNone/>
            </a:pPr>
            <a:endParaRPr lang="en-US" sz="1250" dirty="0"/>
          </a:p>
          <a:p>
            <a:pPr indent="0" marL="0">
              <a:lnSpc>
                <a:spcPct val="125000"/>
              </a:lnSpc>
              <a:buNone/>
            </a:pPr>
            <a:r>
              <a:rPr lang="en-US" sz="1250" dirty="0">
                <a:solidFill>
                  <a:srgbClr val="DCE7F3"/>
                </a:solidFill>
                <a:latin typeface="Courier New" pitchFamily="34" charset="0"/>
                <a:ea typeface="Courier New" pitchFamily="34" charset="-122"/>
                <a:cs typeface="Courier New" pitchFamily="34" charset="-120"/>
              </a:rPr>
              <a:t>Example (4-bit): add −5 and −3</a:t>
            </a:r>
            <a:endParaRPr lang="en-US" sz="1250" dirty="0"/>
          </a:p>
          <a:p>
            <a:pPr indent="0" marL="0">
              <a:lnSpc>
                <a:spcPct val="125000"/>
              </a:lnSpc>
              <a:buNone/>
            </a:pPr>
            <a:r>
              <a:rPr lang="en-US" sz="1250" dirty="0">
                <a:solidFill>
                  <a:srgbClr val="DCE7F3"/>
                </a:solidFill>
                <a:latin typeface="Courier New" pitchFamily="34" charset="0"/>
                <a:ea typeface="Courier New" pitchFamily="34" charset="-122"/>
                <a:cs typeface="Courier New" pitchFamily="34" charset="-120"/>
              </a:rPr>
              <a:t>  +5 = 0101  →  −5 = 1010          +3 = 0011  →  −3 = 1100</a:t>
            </a:r>
            <a:endParaRPr lang="en-US" sz="1250" dirty="0"/>
          </a:p>
          <a:p>
            <a:pPr indent="0" marL="0">
              <a:lnSpc>
                <a:spcPct val="125000"/>
              </a:lnSpc>
              <a:buNone/>
            </a:pPr>
            <a:r>
              <a:rPr lang="en-US" sz="1250" dirty="0">
                <a:solidFill>
                  <a:srgbClr val="DCE7F3"/>
                </a:solidFill>
                <a:latin typeface="Courier New" pitchFamily="34" charset="0"/>
                <a:ea typeface="Courier New" pitchFamily="34" charset="-122"/>
                <a:cs typeface="Courier New" pitchFamily="34" charset="-120"/>
              </a:rPr>
              <a:t>     1010</a:t>
            </a:r>
            <a:endParaRPr lang="en-US" sz="1250" dirty="0"/>
          </a:p>
          <a:p>
            <a:pPr indent="0" marL="0">
              <a:lnSpc>
                <a:spcPct val="125000"/>
              </a:lnSpc>
              <a:buNone/>
            </a:pPr>
            <a:r>
              <a:rPr lang="en-US" sz="1250" dirty="0">
                <a:solidFill>
                  <a:srgbClr val="DCE7F3"/>
                </a:solidFill>
                <a:latin typeface="Courier New" pitchFamily="34" charset="0"/>
                <a:ea typeface="Courier New" pitchFamily="34" charset="-122"/>
                <a:cs typeface="Courier New" pitchFamily="34" charset="-120"/>
              </a:rPr>
              <a:t>  +  1100</a:t>
            </a:r>
            <a:endParaRPr lang="en-US" sz="1250" dirty="0"/>
          </a:p>
          <a:p>
            <a:pPr indent="0" marL="0">
              <a:lnSpc>
                <a:spcPct val="125000"/>
              </a:lnSpc>
              <a:buNone/>
            </a:pPr>
            <a:r>
              <a:rPr lang="en-US" sz="1250" dirty="0">
                <a:solidFill>
                  <a:srgbClr val="DCE7F3"/>
                </a:solidFill>
                <a:latin typeface="Courier New" pitchFamily="34" charset="0"/>
                <a:ea typeface="Courier New" pitchFamily="34" charset="-122"/>
                <a:cs typeface="Courier New" pitchFamily="34" charset="-120"/>
              </a:rPr>
              <a:t>  ------</a:t>
            </a:r>
            <a:endParaRPr lang="en-US" sz="1250" dirty="0"/>
          </a:p>
          <a:p>
            <a:pPr indent="0" marL="0">
              <a:lnSpc>
                <a:spcPct val="125000"/>
              </a:lnSpc>
              <a:buNone/>
            </a:pPr>
            <a:r>
              <a:rPr lang="en-US" sz="1250" dirty="0">
                <a:solidFill>
                  <a:srgbClr val="9FB2D4"/>
                </a:solidFill>
                <a:latin typeface="Courier New" pitchFamily="34" charset="0"/>
                <a:ea typeface="Courier New" pitchFamily="34" charset="-122"/>
                <a:cs typeface="Courier New" pitchFamily="34" charset="-120"/>
              </a:rPr>
              <a:t>   10110   ← carry out of the top bit</a:t>
            </a:r>
            <a:endParaRPr lang="en-US" sz="1250" dirty="0"/>
          </a:p>
          <a:p>
            <a:pPr indent="0" marL="0">
              <a:lnSpc>
                <a:spcPct val="125000"/>
              </a:lnSpc>
              <a:buNone/>
            </a:pPr>
            <a:r>
              <a:rPr lang="en-US" sz="1250" b="1" dirty="0">
                <a:solidFill>
                  <a:srgbClr val="E2883A"/>
                </a:solidFill>
                <a:latin typeface="Courier New" pitchFamily="34" charset="0"/>
                <a:ea typeface="Courier New" pitchFamily="34" charset="-122"/>
                <a:cs typeface="Courier New" pitchFamily="34" charset="-120"/>
              </a:rPr>
              <a:t>   0110  +  1 (the carry)  =  0111</a:t>
            </a:r>
            <a:endParaRPr lang="en-US" sz="1250" dirty="0"/>
          </a:p>
          <a:p>
            <a:pPr indent="0" marL="0">
              <a:lnSpc>
                <a:spcPct val="125000"/>
              </a:lnSpc>
              <a:buNone/>
            </a:pPr>
            <a:r>
              <a:rPr lang="en-US" sz="1250" dirty="0">
                <a:solidFill>
                  <a:srgbClr val="DCE7F3"/>
                </a:solidFill>
                <a:latin typeface="Courier New" pitchFamily="34" charset="0"/>
                <a:ea typeface="Courier New" pitchFamily="34" charset="-122"/>
                <a:cs typeface="Courier New" pitchFamily="34" charset="-120"/>
              </a:rPr>
              <a:t>0111 is the ones-complement of 1000  =  −8,  as expected.</a:t>
            </a:r>
            <a:endParaRPr lang="en-US" sz="1250" dirty="0"/>
          </a:p>
        </p:txBody>
      </p:sp>
      <p:sp>
        <p:nvSpPr>
          <p:cNvPr id="11" name="Text 9"/>
          <p:cNvSpPr/>
          <p:nvPr/>
        </p:nvSpPr>
        <p:spPr>
          <a:xfrm>
            <a:off x="548640" y="5568696"/>
            <a:ext cx="11094415" cy="457200"/>
          </a:xfrm>
          <a:prstGeom prst="rect">
            <a:avLst/>
          </a:prstGeom>
          <a:noFill/>
          <a:ln/>
        </p:spPr>
        <p:txBody>
          <a:bodyPr wrap="square" rtlCol="0" anchor="ctr"/>
          <a:lstStyle/>
          <a:p>
            <a:pPr indent="0" marL="0">
              <a:buNone/>
            </a:pPr>
            <a:r>
              <a:rPr lang="en-US" sz="1250" i="1" dirty="0">
                <a:solidFill>
                  <a:srgbClr val="5B6B7F"/>
                </a:solidFill>
                <a:latin typeface="Calibri" pitchFamily="34" charset="0"/>
                <a:ea typeface="Calibri" pitchFamily="34" charset="-122"/>
                <a:cs typeface="Calibri" pitchFamily="34" charset="-120"/>
              </a:rPr>
              <a:t>Cheap to compute in software — but weak: it can’t catch every reordering or combination of flipped bits. Not used at the link level.</a:t>
            </a:r>
            <a:endParaRPr lang="en-US" sz="12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ERROR DETECTION</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CRC: The Strong Option</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4 — Error Detection</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23</a:t>
            </a:r>
            <a:endParaRPr lang="en-US" sz="950" dirty="0"/>
          </a:p>
        </p:txBody>
      </p:sp>
      <p:sp>
        <p:nvSpPr>
          <p:cNvPr id="8" name="Text 6"/>
          <p:cNvSpPr/>
          <p:nvPr/>
        </p:nvSpPr>
        <p:spPr>
          <a:xfrm>
            <a:off x="548640" y="1453896"/>
            <a:ext cx="11094415" cy="1051560"/>
          </a:xfrm>
          <a:prstGeom prst="rect">
            <a:avLst/>
          </a:prstGeom>
          <a:noFill/>
          <a:ln/>
        </p:spPr>
        <p:txBody>
          <a:bodyPr wrap="square" rtlCol="0" anchor="t"/>
          <a:lstStyle/>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Treat the frame as one giant binary polynomial M(x). Sender and receiver both know a fixed generator polynomial C(x).</a:t>
            </a:r>
            <a:endParaRPr lang="en-US" sz="1400" dirty="0"/>
          </a:p>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The CRC bits are chosen so the transmitted polynomial divides evenly by C(x), with remainder 0.</a:t>
            </a:r>
            <a:endParaRPr lang="en-US" sz="1400" dirty="0"/>
          </a:p>
        </p:txBody>
      </p:sp>
      <p:sp>
        <p:nvSpPr>
          <p:cNvPr id="9" name="Shape 7"/>
          <p:cNvSpPr/>
          <p:nvPr/>
        </p:nvSpPr>
        <p:spPr>
          <a:xfrm>
            <a:off x="548640" y="2734056"/>
            <a:ext cx="2377440" cy="777240"/>
          </a:xfrm>
          <a:prstGeom prst="roundRect">
            <a:avLst>
              <a:gd name="adj" fmla="val 7059"/>
            </a:avLst>
          </a:prstGeom>
          <a:solidFill>
            <a:srgbClr val="E3E9F2"/>
          </a:solidFill>
          <a:ln/>
        </p:spPr>
      </p:sp>
      <p:sp>
        <p:nvSpPr>
          <p:cNvPr id="10" name="Text 8"/>
          <p:cNvSpPr/>
          <p:nvPr/>
        </p:nvSpPr>
        <p:spPr>
          <a:xfrm>
            <a:off x="640080" y="2807208"/>
            <a:ext cx="2194560" cy="320040"/>
          </a:xfrm>
          <a:prstGeom prst="rect">
            <a:avLst/>
          </a:prstGeom>
          <a:noFill/>
          <a:ln/>
        </p:spPr>
        <p:txBody>
          <a:bodyPr wrap="square" rtlCol="0" anchor="ctr"/>
          <a:lstStyle/>
          <a:p>
            <a:pPr algn="ctr" indent="0" marL="0">
              <a:buNone/>
            </a:pPr>
            <a:r>
              <a:rPr lang="en-US" sz="1150" b="1" dirty="0">
                <a:solidFill>
                  <a:srgbClr val="16233F"/>
                </a:solidFill>
                <a:latin typeface="Calibri" pitchFamily="34" charset="0"/>
                <a:ea typeface="Calibri" pitchFamily="34" charset="-122"/>
                <a:cs typeface="Calibri" pitchFamily="34" charset="-120"/>
              </a:rPr>
              <a:t>Message</a:t>
            </a:r>
            <a:endParaRPr lang="en-US" sz="1150" dirty="0"/>
          </a:p>
        </p:txBody>
      </p:sp>
      <p:sp>
        <p:nvSpPr>
          <p:cNvPr id="11" name="Text 9"/>
          <p:cNvSpPr/>
          <p:nvPr/>
        </p:nvSpPr>
        <p:spPr>
          <a:xfrm>
            <a:off x="640080" y="3136392"/>
            <a:ext cx="2194560" cy="320040"/>
          </a:xfrm>
          <a:prstGeom prst="rect">
            <a:avLst/>
          </a:prstGeom>
          <a:noFill/>
          <a:ln/>
        </p:spPr>
        <p:txBody>
          <a:bodyPr wrap="square" rtlCol="0" anchor="ctr"/>
          <a:lstStyle/>
          <a:p>
            <a:pPr algn="ctr" indent="0" marL="0">
              <a:buNone/>
            </a:pPr>
            <a:r>
              <a:rPr lang="en-US" sz="1250" dirty="0">
                <a:solidFill>
                  <a:srgbClr val="5B6B7F"/>
                </a:solidFill>
                <a:latin typeface="Courier New" pitchFamily="34" charset="0"/>
                <a:ea typeface="Courier New" pitchFamily="34" charset="-122"/>
                <a:cs typeface="Courier New" pitchFamily="34" charset="-120"/>
              </a:rPr>
              <a:t>M(x)</a:t>
            </a:r>
            <a:endParaRPr lang="en-US" sz="1250" dirty="0"/>
          </a:p>
        </p:txBody>
      </p:sp>
      <p:sp>
        <p:nvSpPr>
          <p:cNvPr id="12" name="Shape 10"/>
          <p:cNvSpPr/>
          <p:nvPr/>
        </p:nvSpPr>
        <p:spPr>
          <a:xfrm>
            <a:off x="2926080" y="3122676"/>
            <a:ext cx="528218" cy="914"/>
          </a:xfrm>
          <a:prstGeom prst="line">
            <a:avLst/>
          </a:prstGeom>
          <a:noFill/>
          <a:ln w="19050">
            <a:solidFill>
              <a:srgbClr val="5B7FA6"/>
            </a:solidFill>
            <a:prstDash val="solid"/>
            <a:headEnd type="none"/>
            <a:tailEnd type="triangle"/>
          </a:ln>
        </p:spPr>
      </p:sp>
      <p:sp>
        <p:nvSpPr>
          <p:cNvPr id="13" name="Shape 11"/>
          <p:cNvSpPr/>
          <p:nvPr/>
        </p:nvSpPr>
        <p:spPr>
          <a:xfrm>
            <a:off x="3454298" y="2734056"/>
            <a:ext cx="2377440" cy="777240"/>
          </a:xfrm>
          <a:prstGeom prst="roundRect">
            <a:avLst>
              <a:gd name="adj" fmla="val 7059"/>
            </a:avLst>
          </a:prstGeom>
          <a:solidFill>
            <a:srgbClr val="E3E9F2"/>
          </a:solidFill>
          <a:ln/>
        </p:spPr>
      </p:sp>
      <p:sp>
        <p:nvSpPr>
          <p:cNvPr id="14" name="Text 12"/>
          <p:cNvSpPr/>
          <p:nvPr/>
        </p:nvSpPr>
        <p:spPr>
          <a:xfrm>
            <a:off x="3545738" y="2807208"/>
            <a:ext cx="2194560" cy="320040"/>
          </a:xfrm>
          <a:prstGeom prst="rect">
            <a:avLst/>
          </a:prstGeom>
          <a:noFill/>
          <a:ln/>
        </p:spPr>
        <p:txBody>
          <a:bodyPr wrap="square" rtlCol="0" anchor="ctr"/>
          <a:lstStyle/>
          <a:p>
            <a:pPr algn="ctr" indent="0" marL="0">
              <a:buNone/>
            </a:pPr>
            <a:r>
              <a:rPr lang="en-US" sz="1150" b="1" dirty="0">
                <a:solidFill>
                  <a:srgbClr val="16233F"/>
                </a:solidFill>
                <a:latin typeface="Calibri" pitchFamily="34" charset="0"/>
                <a:ea typeface="Calibri" pitchFamily="34" charset="-122"/>
                <a:cs typeface="Calibri" pitchFamily="34" charset="-120"/>
              </a:rPr>
              <a:t>Append r zero bits</a:t>
            </a:r>
            <a:endParaRPr lang="en-US" sz="1150" dirty="0"/>
          </a:p>
        </p:txBody>
      </p:sp>
      <p:sp>
        <p:nvSpPr>
          <p:cNvPr id="15" name="Text 13"/>
          <p:cNvSpPr/>
          <p:nvPr/>
        </p:nvSpPr>
        <p:spPr>
          <a:xfrm>
            <a:off x="3545738" y="3136392"/>
            <a:ext cx="2194560" cy="320040"/>
          </a:xfrm>
          <a:prstGeom prst="rect">
            <a:avLst/>
          </a:prstGeom>
          <a:noFill/>
          <a:ln/>
        </p:spPr>
        <p:txBody>
          <a:bodyPr wrap="square" rtlCol="0" anchor="ctr"/>
          <a:lstStyle/>
          <a:p>
            <a:pPr algn="ctr" indent="0" marL="0">
              <a:buNone/>
            </a:pPr>
            <a:r>
              <a:rPr lang="en-US" sz="1250" dirty="0">
                <a:solidFill>
                  <a:srgbClr val="5B6B7F"/>
                </a:solidFill>
                <a:latin typeface="Courier New" pitchFamily="34" charset="0"/>
                <a:ea typeface="Courier New" pitchFamily="34" charset="-122"/>
                <a:cs typeface="Courier New" pitchFamily="34" charset="-120"/>
              </a:rPr>
              <a:t>xʳ·M(x)</a:t>
            </a:r>
            <a:endParaRPr lang="en-US" sz="1250" dirty="0"/>
          </a:p>
        </p:txBody>
      </p:sp>
      <p:sp>
        <p:nvSpPr>
          <p:cNvPr id="16" name="Shape 14"/>
          <p:cNvSpPr/>
          <p:nvPr/>
        </p:nvSpPr>
        <p:spPr>
          <a:xfrm>
            <a:off x="5831738" y="3122676"/>
            <a:ext cx="528218" cy="914"/>
          </a:xfrm>
          <a:prstGeom prst="line">
            <a:avLst/>
          </a:prstGeom>
          <a:noFill/>
          <a:ln w="19050">
            <a:solidFill>
              <a:srgbClr val="5B7FA6"/>
            </a:solidFill>
            <a:prstDash val="solid"/>
            <a:headEnd type="none"/>
            <a:tailEnd type="triangle"/>
          </a:ln>
        </p:spPr>
      </p:sp>
      <p:sp>
        <p:nvSpPr>
          <p:cNvPr id="17" name="Shape 15"/>
          <p:cNvSpPr/>
          <p:nvPr/>
        </p:nvSpPr>
        <p:spPr>
          <a:xfrm>
            <a:off x="6359957" y="2734056"/>
            <a:ext cx="2377440" cy="777240"/>
          </a:xfrm>
          <a:prstGeom prst="roundRect">
            <a:avLst>
              <a:gd name="adj" fmla="val 7059"/>
            </a:avLst>
          </a:prstGeom>
          <a:solidFill>
            <a:srgbClr val="E3E9F2"/>
          </a:solidFill>
          <a:ln/>
        </p:spPr>
      </p:sp>
      <p:sp>
        <p:nvSpPr>
          <p:cNvPr id="18" name="Text 16"/>
          <p:cNvSpPr/>
          <p:nvPr/>
        </p:nvSpPr>
        <p:spPr>
          <a:xfrm>
            <a:off x="6451397" y="2807208"/>
            <a:ext cx="2194560" cy="320040"/>
          </a:xfrm>
          <a:prstGeom prst="rect">
            <a:avLst/>
          </a:prstGeom>
          <a:noFill/>
          <a:ln/>
        </p:spPr>
        <p:txBody>
          <a:bodyPr wrap="square" rtlCol="0" anchor="ctr"/>
          <a:lstStyle/>
          <a:p>
            <a:pPr algn="ctr" indent="0" marL="0">
              <a:buNone/>
            </a:pPr>
            <a:r>
              <a:rPr lang="en-US" sz="1150" b="1" dirty="0">
                <a:solidFill>
                  <a:srgbClr val="16233F"/>
                </a:solidFill>
                <a:latin typeface="Calibri" pitchFamily="34" charset="0"/>
                <a:ea typeface="Calibri" pitchFamily="34" charset="-122"/>
                <a:cs typeface="Calibri" pitchFamily="34" charset="-120"/>
              </a:rPr>
              <a:t>Divide by C(x)</a:t>
            </a:r>
            <a:endParaRPr lang="en-US" sz="1150" dirty="0"/>
          </a:p>
        </p:txBody>
      </p:sp>
      <p:sp>
        <p:nvSpPr>
          <p:cNvPr id="19" name="Text 17"/>
          <p:cNvSpPr/>
          <p:nvPr/>
        </p:nvSpPr>
        <p:spPr>
          <a:xfrm>
            <a:off x="6451397" y="3136392"/>
            <a:ext cx="2194560" cy="320040"/>
          </a:xfrm>
          <a:prstGeom prst="rect">
            <a:avLst/>
          </a:prstGeom>
          <a:noFill/>
          <a:ln/>
        </p:spPr>
        <p:txBody>
          <a:bodyPr wrap="square" rtlCol="0" anchor="ctr"/>
          <a:lstStyle/>
          <a:p>
            <a:pPr algn="ctr" indent="0" marL="0">
              <a:buNone/>
            </a:pPr>
            <a:r>
              <a:rPr lang="en-US" sz="1250" dirty="0">
                <a:solidFill>
                  <a:srgbClr val="5B6B7F"/>
                </a:solidFill>
                <a:latin typeface="Courier New" pitchFamily="34" charset="0"/>
                <a:ea typeface="Courier New" pitchFamily="34" charset="-122"/>
                <a:cs typeface="Courier New" pitchFamily="34" charset="-120"/>
              </a:rPr>
              <a:t>remainder R(x)</a:t>
            </a:r>
            <a:endParaRPr lang="en-US" sz="1250" dirty="0"/>
          </a:p>
        </p:txBody>
      </p:sp>
      <p:sp>
        <p:nvSpPr>
          <p:cNvPr id="20" name="Shape 18"/>
          <p:cNvSpPr/>
          <p:nvPr/>
        </p:nvSpPr>
        <p:spPr>
          <a:xfrm>
            <a:off x="8737397" y="3122676"/>
            <a:ext cx="528218" cy="914"/>
          </a:xfrm>
          <a:prstGeom prst="line">
            <a:avLst/>
          </a:prstGeom>
          <a:noFill/>
          <a:ln w="19050">
            <a:solidFill>
              <a:srgbClr val="5B7FA6"/>
            </a:solidFill>
            <a:prstDash val="solid"/>
            <a:headEnd type="none"/>
            <a:tailEnd type="triangle"/>
          </a:ln>
        </p:spPr>
      </p:sp>
      <p:sp>
        <p:nvSpPr>
          <p:cNvPr id="21" name="Shape 19"/>
          <p:cNvSpPr/>
          <p:nvPr/>
        </p:nvSpPr>
        <p:spPr>
          <a:xfrm>
            <a:off x="9265615" y="2734056"/>
            <a:ext cx="2377440" cy="777240"/>
          </a:xfrm>
          <a:prstGeom prst="roundRect">
            <a:avLst>
              <a:gd name="adj" fmla="val 7059"/>
            </a:avLst>
          </a:prstGeom>
          <a:solidFill>
            <a:srgbClr val="FBE7D3"/>
          </a:solidFill>
          <a:ln/>
        </p:spPr>
      </p:sp>
      <p:sp>
        <p:nvSpPr>
          <p:cNvPr id="22" name="Text 20"/>
          <p:cNvSpPr/>
          <p:nvPr/>
        </p:nvSpPr>
        <p:spPr>
          <a:xfrm>
            <a:off x="9357055" y="2807208"/>
            <a:ext cx="2194560" cy="320040"/>
          </a:xfrm>
          <a:prstGeom prst="rect">
            <a:avLst/>
          </a:prstGeom>
          <a:noFill/>
          <a:ln/>
        </p:spPr>
        <p:txBody>
          <a:bodyPr wrap="square" rtlCol="0" anchor="ctr"/>
          <a:lstStyle/>
          <a:p>
            <a:pPr algn="ctr" indent="0" marL="0">
              <a:buNone/>
            </a:pPr>
            <a:r>
              <a:rPr lang="en-US" sz="1150" b="1" dirty="0">
                <a:solidFill>
                  <a:srgbClr val="16233F"/>
                </a:solidFill>
                <a:latin typeface="Calibri" pitchFamily="34" charset="0"/>
                <a:ea typeface="Calibri" pitchFamily="34" charset="-122"/>
                <a:cs typeface="Calibri" pitchFamily="34" charset="-120"/>
              </a:rPr>
              <a:t>Transmit</a:t>
            </a:r>
            <a:endParaRPr lang="en-US" sz="1150" dirty="0"/>
          </a:p>
        </p:txBody>
      </p:sp>
      <p:sp>
        <p:nvSpPr>
          <p:cNvPr id="23" name="Text 21"/>
          <p:cNvSpPr/>
          <p:nvPr/>
        </p:nvSpPr>
        <p:spPr>
          <a:xfrm>
            <a:off x="9357055" y="3136392"/>
            <a:ext cx="2194560" cy="320040"/>
          </a:xfrm>
          <a:prstGeom prst="rect">
            <a:avLst/>
          </a:prstGeom>
          <a:noFill/>
          <a:ln/>
        </p:spPr>
        <p:txBody>
          <a:bodyPr wrap="square" rtlCol="0" anchor="ctr"/>
          <a:lstStyle/>
          <a:p>
            <a:pPr algn="ctr" indent="0" marL="0">
              <a:buNone/>
            </a:pPr>
            <a:r>
              <a:rPr lang="en-US" sz="1250" dirty="0">
                <a:solidFill>
                  <a:srgbClr val="5B6B7F"/>
                </a:solidFill>
                <a:latin typeface="Courier New" pitchFamily="34" charset="0"/>
                <a:ea typeface="Courier New" pitchFamily="34" charset="-122"/>
                <a:cs typeface="Courier New" pitchFamily="34" charset="-120"/>
              </a:rPr>
              <a:t>M(x) with R(x) attached</a:t>
            </a:r>
            <a:endParaRPr lang="en-US" sz="1250" dirty="0"/>
          </a:p>
        </p:txBody>
      </p:sp>
      <p:sp>
        <p:nvSpPr>
          <p:cNvPr id="24" name="Text 22"/>
          <p:cNvSpPr/>
          <p:nvPr/>
        </p:nvSpPr>
        <p:spPr>
          <a:xfrm>
            <a:off x="548640" y="3831336"/>
            <a:ext cx="11094415" cy="1188720"/>
          </a:xfrm>
          <a:prstGeom prst="rect">
            <a:avLst/>
          </a:prstGeom>
          <a:noFill/>
          <a:ln/>
        </p:spPr>
        <p:txBody>
          <a:bodyPr wrap="square" rtlCol="0" anchor="t"/>
          <a:lstStyle/>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The receiver divides the received bits by the same C(x): remainder 0 means clean; nonzero means the frame was corrupted.</a:t>
            </a:r>
            <a:endParaRPr lang="en-US" sz="1400" dirty="0"/>
          </a:p>
          <a:p>
            <a:pPr marL="342900" indent="-342900">
              <a:lnSpc>
                <a:spcPct val="128000"/>
              </a:lnSpc>
              <a:spcAft>
                <a:spcPts val="800"/>
              </a:spcAft>
              <a:buSzPct val="100000"/>
              <a:buChar char="–"/>
            </a:pPr>
            <a:r>
              <a:rPr lang="en-US" sz="1400" b="1" dirty="0">
                <a:solidFill>
                  <a:srgbClr val="1B2430"/>
                </a:solidFill>
                <a:latin typeface="Calibri" pitchFamily="34" charset="0"/>
                <a:ea typeface="Calibri" pitchFamily="34" charset="-122"/>
                <a:cs typeface="Calibri" pitchFamily="34" charset="-120"/>
              </a:rPr>
              <a:t>The only thing sender and receiver need to agree on in advance is C(x) itself.</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ERROR DETECTION</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Why CRC Is Strong</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4 — Error Detection</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24</a:t>
            </a:r>
            <a:endParaRPr lang="en-US" sz="950" dirty="0"/>
          </a:p>
        </p:txBody>
      </p:sp>
      <p:sp>
        <p:nvSpPr>
          <p:cNvPr id="8" name="Text 6"/>
          <p:cNvSpPr/>
          <p:nvPr/>
        </p:nvSpPr>
        <p:spPr>
          <a:xfrm>
            <a:off x="548640" y="1453896"/>
            <a:ext cx="11094415" cy="2286000"/>
          </a:xfrm>
          <a:prstGeom prst="rect">
            <a:avLst/>
          </a:prstGeom>
          <a:noFill/>
          <a:ln/>
        </p:spPr>
        <p:txBody>
          <a:bodyPr wrap="square" rtlCol="0" anchor="t"/>
          <a:lstStyle/>
          <a:p>
            <a:pPr marL="342900" indent="-342900">
              <a:lnSpc>
                <a:spcPct val="128000"/>
              </a:lnSpc>
              <a:spcAft>
                <a:spcPts val="800"/>
              </a:spcAft>
              <a:buSzPct val="100000"/>
              <a:buChar char="–"/>
            </a:pPr>
            <a:r>
              <a:rPr lang="en-US" sz="1380" dirty="0">
                <a:solidFill>
                  <a:srgbClr val="1B2430"/>
                </a:solidFill>
                <a:latin typeface="Calibri" pitchFamily="34" charset="0"/>
                <a:ea typeface="Calibri" pitchFamily="34" charset="-122"/>
                <a:cs typeface="Calibri" pitchFamily="34" charset="-120"/>
              </a:rPr>
              <a:t>A well-chosen generator polynomial C(x) is provably able to detect:</a:t>
            </a:r>
            <a:endParaRPr lang="en-US" sz="1380" dirty="0"/>
          </a:p>
          <a:p>
            <a:pPr lvl="1" indent="0" marL="0">
              <a:lnSpc>
                <a:spcPct val="128000"/>
              </a:lnSpc>
              <a:spcAft>
                <a:spcPts val="800"/>
              </a:spcAft>
              <a:buNone/>
            </a:pPr>
            <a:r>
              <a:rPr lang="en-US" sz="1380" dirty="0">
                <a:solidFill>
                  <a:srgbClr val="1B2430"/>
                </a:solidFill>
                <a:latin typeface="Calibri" pitchFamily="34" charset="0"/>
                <a:ea typeface="Calibri" pitchFamily="34" charset="-122"/>
                <a:cs typeface="Calibri" pitchFamily="34" charset="-120"/>
              </a:rPr>
              <a:t>All single-bit errors, if the xᵏ and x⁰ terms have nonzero coefficients.</a:t>
            </a:r>
            <a:endParaRPr lang="en-US" sz="1380" dirty="0"/>
          </a:p>
          <a:p>
            <a:pPr lvl="1" indent="0" marL="0">
              <a:lnSpc>
                <a:spcPct val="128000"/>
              </a:lnSpc>
              <a:spcAft>
                <a:spcPts val="800"/>
              </a:spcAft>
              <a:buNone/>
            </a:pPr>
            <a:r>
              <a:rPr lang="en-US" sz="1380" dirty="0">
                <a:solidFill>
                  <a:srgbClr val="1B2430"/>
                </a:solidFill>
                <a:latin typeface="Calibri" pitchFamily="34" charset="0"/>
                <a:ea typeface="Calibri" pitchFamily="34" charset="-122"/>
                <a:cs typeface="Calibri" pitchFamily="34" charset="-120"/>
              </a:rPr>
              <a:t>All double-bit errors, if C(x) has a factor with at least three terms.</a:t>
            </a:r>
            <a:endParaRPr lang="en-US" sz="1380" dirty="0"/>
          </a:p>
          <a:p>
            <a:pPr lvl="1" indent="0" marL="0">
              <a:lnSpc>
                <a:spcPct val="128000"/>
              </a:lnSpc>
              <a:spcAft>
                <a:spcPts val="800"/>
              </a:spcAft>
              <a:buNone/>
            </a:pPr>
            <a:r>
              <a:rPr lang="en-US" sz="1380" dirty="0">
                <a:solidFill>
                  <a:srgbClr val="1B2430"/>
                </a:solidFill>
                <a:latin typeface="Calibri" pitchFamily="34" charset="0"/>
                <a:ea typeface="Calibri" pitchFamily="34" charset="-122"/>
                <a:cs typeface="Calibri" pitchFamily="34" charset="-120"/>
              </a:rPr>
              <a:t>Any odd number of bit errors, if C(x) contains the factor (x + 1).</a:t>
            </a:r>
            <a:endParaRPr lang="en-US" sz="1380" dirty="0"/>
          </a:p>
          <a:p>
            <a:pPr lvl="1" indent="0" marL="0">
              <a:lnSpc>
                <a:spcPct val="128000"/>
              </a:lnSpc>
              <a:spcAft>
                <a:spcPts val="800"/>
              </a:spcAft>
              <a:buNone/>
            </a:pPr>
            <a:r>
              <a:rPr lang="en-US" sz="1380" dirty="0">
                <a:solidFill>
                  <a:srgbClr val="1B2430"/>
                </a:solidFill>
                <a:latin typeface="Calibri" pitchFamily="34" charset="0"/>
                <a:ea typeface="Calibri" pitchFamily="34" charset="-122"/>
                <a:cs typeface="Calibri" pitchFamily="34" charset="-120"/>
              </a:rPr>
              <a:t>Any burst error shorter than the CRC’s own degree — and most longer bursts too.</a:t>
            </a:r>
            <a:endParaRPr lang="en-US" sz="1380" dirty="0"/>
          </a:p>
        </p:txBody>
      </p:sp>
      <p:sp>
        <p:nvSpPr>
          <p:cNvPr id="9" name="Shape 7"/>
          <p:cNvSpPr/>
          <p:nvPr/>
        </p:nvSpPr>
        <p:spPr>
          <a:xfrm>
            <a:off x="548640" y="3877056"/>
            <a:ext cx="11094415" cy="1874520"/>
          </a:xfrm>
          <a:prstGeom prst="roundRect">
            <a:avLst>
              <a:gd name="adj" fmla="val 2927"/>
            </a:avLst>
          </a:prstGeom>
          <a:solidFill>
            <a:srgbClr val="0E1830"/>
          </a:solidFill>
          <a:ln/>
        </p:spPr>
      </p:sp>
      <p:sp>
        <p:nvSpPr>
          <p:cNvPr id="10" name="Text 8"/>
          <p:cNvSpPr/>
          <p:nvPr/>
        </p:nvSpPr>
        <p:spPr>
          <a:xfrm>
            <a:off x="749808" y="4023360"/>
            <a:ext cx="10692079" cy="1581912"/>
          </a:xfrm>
          <a:prstGeom prst="rect">
            <a:avLst/>
          </a:prstGeom>
          <a:noFill/>
          <a:ln/>
        </p:spPr>
        <p:txBody>
          <a:bodyPr wrap="square" rtlCol="0" anchor="t"/>
          <a:lstStyle/>
          <a:p>
            <a:pPr indent="0" marL="0">
              <a:lnSpc>
                <a:spcPct val="130000"/>
              </a:lnSpc>
              <a:buNone/>
            </a:pPr>
            <a:r>
              <a:rPr lang="en-US" sz="1250" dirty="0">
                <a:solidFill>
                  <a:srgbClr val="9FB2D4"/>
                </a:solidFill>
                <a:latin typeface="Courier New" pitchFamily="34" charset="0"/>
                <a:ea typeface="Courier New" pitchFamily="34" charset="-122"/>
                <a:cs typeface="Courier New" pitchFamily="34" charset="-120"/>
              </a:rPr>
              <a:t>Standard generator polynomials:</a:t>
            </a:r>
            <a:endParaRPr lang="en-US" sz="1250" dirty="0"/>
          </a:p>
          <a:p>
            <a:pPr indent="0" marL="0">
              <a:lnSpc>
                <a:spcPct val="130000"/>
              </a:lnSpc>
              <a:buNone/>
            </a:pPr>
            <a:r>
              <a:rPr lang="en-US" sz="1250" dirty="0">
                <a:solidFill>
                  <a:srgbClr val="DCE7F3"/>
                </a:solidFill>
                <a:latin typeface="Courier New" pitchFamily="34" charset="0"/>
                <a:ea typeface="Courier New" pitchFamily="34" charset="-122"/>
                <a:cs typeface="Courier New" pitchFamily="34" charset="-120"/>
              </a:rPr>
              <a:t>  CRC-8      = x8 + x2 + x + 1</a:t>
            </a:r>
            <a:endParaRPr lang="en-US" sz="1250" dirty="0"/>
          </a:p>
          <a:p>
            <a:pPr indent="0" marL="0">
              <a:lnSpc>
                <a:spcPct val="130000"/>
              </a:lnSpc>
              <a:buNone/>
            </a:pPr>
            <a:r>
              <a:rPr lang="en-US" sz="1250" dirty="0">
                <a:solidFill>
                  <a:srgbClr val="DCE7F3"/>
                </a:solidFill>
                <a:latin typeface="Courier New" pitchFamily="34" charset="0"/>
                <a:ea typeface="Courier New" pitchFamily="34" charset="-122"/>
                <a:cs typeface="Courier New" pitchFamily="34" charset="-120"/>
              </a:rPr>
              <a:t>  CRC-16     = x16 + x15 + x2 + 1</a:t>
            </a:r>
            <a:endParaRPr lang="en-US" sz="1250" dirty="0"/>
          </a:p>
          <a:p>
            <a:pPr indent="0" marL="0">
              <a:lnSpc>
                <a:spcPct val="130000"/>
              </a:lnSpc>
              <a:buNone/>
            </a:pPr>
            <a:r>
              <a:rPr lang="en-US" sz="1250" dirty="0">
                <a:solidFill>
                  <a:srgbClr val="DCE7F3"/>
                </a:solidFill>
                <a:latin typeface="Courier New" pitchFamily="34" charset="0"/>
                <a:ea typeface="Courier New" pitchFamily="34" charset="-122"/>
                <a:cs typeface="Courier New" pitchFamily="34" charset="-120"/>
              </a:rPr>
              <a:t>  CRC-CCITT  = x16 + x12 + x5 + 1</a:t>
            </a:r>
            <a:endParaRPr lang="en-US" sz="1250" dirty="0"/>
          </a:p>
          <a:p>
            <a:pPr indent="0" marL="0">
              <a:lnSpc>
                <a:spcPct val="130000"/>
              </a:lnSpc>
              <a:buNone/>
            </a:pPr>
            <a:r>
              <a:rPr lang="en-US" sz="1250" b="1" dirty="0">
                <a:solidFill>
                  <a:srgbClr val="E2883A"/>
                </a:solidFill>
                <a:latin typeface="Courier New" pitchFamily="34" charset="0"/>
                <a:ea typeface="Courier New" pitchFamily="34" charset="-122"/>
                <a:cs typeface="Courier New" pitchFamily="34" charset="-120"/>
              </a:rPr>
              <a:t>  CRC-32     = x32 + x26 + … + x2 + x + 1   ←  used in Ethernet, HDLC, ZIP</a:t>
            </a:r>
            <a:endParaRPr lang="en-US" sz="12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ERROR DETECTION</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Choosing a Technique</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4 — Error Detection</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25</a:t>
            </a:r>
            <a:endParaRPr lang="en-US" sz="950" dirty="0"/>
          </a:p>
        </p:txBody>
      </p:sp>
      <p:sp>
        <p:nvSpPr>
          <p:cNvPr id="8" name="Shape 6"/>
          <p:cNvSpPr/>
          <p:nvPr/>
        </p:nvSpPr>
        <p:spPr>
          <a:xfrm>
            <a:off x="548640" y="1636776"/>
            <a:ext cx="2743200" cy="777240"/>
          </a:xfrm>
          <a:prstGeom prst="rect">
            <a:avLst/>
          </a:prstGeom>
          <a:solidFill>
            <a:srgbClr val="16233F"/>
          </a:solidFill>
          <a:ln w="9525">
            <a:solidFill>
              <a:srgbClr val="E1E6EE"/>
            </a:solidFill>
            <a:prstDash val="solid"/>
          </a:ln>
        </p:spPr>
      </p:sp>
      <p:sp>
        <p:nvSpPr>
          <p:cNvPr id="9" name="Text 7"/>
          <p:cNvSpPr/>
          <p:nvPr/>
        </p:nvSpPr>
        <p:spPr>
          <a:xfrm>
            <a:off x="676656" y="1636776"/>
            <a:ext cx="2487168" cy="777240"/>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Technique</a:t>
            </a:r>
            <a:endParaRPr lang="en-US" sz="1250" dirty="0"/>
          </a:p>
        </p:txBody>
      </p:sp>
      <p:sp>
        <p:nvSpPr>
          <p:cNvPr id="10" name="Shape 8"/>
          <p:cNvSpPr/>
          <p:nvPr/>
        </p:nvSpPr>
        <p:spPr>
          <a:xfrm>
            <a:off x="3291840" y="1636776"/>
            <a:ext cx="2377440" cy="777240"/>
          </a:xfrm>
          <a:prstGeom prst="rect">
            <a:avLst/>
          </a:prstGeom>
          <a:solidFill>
            <a:srgbClr val="16233F"/>
          </a:solidFill>
          <a:ln w="9525">
            <a:solidFill>
              <a:srgbClr val="E1E6EE"/>
            </a:solidFill>
            <a:prstDash val="solid"/>
          </a:ln>
        </p:spPr>
      </p:sp>
      <p:sp>
        <p:nvSpPr>
          <p:cNvPr id="11" name="Text 9"/>
          <p:cNvSpPr/>
          <p:nvPr/>
        </p:nvSpPr>
        <p:spPr>
          <a:xfrm>
            <a:off x="3419856" y="1636776"/>
            <a:ext cx="2121408" cy="777240"/>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Cost</a:t>
            </a:r>
            <a:endParaRPr lang="en-US" sz="1250" dirty="0"/>
          </a:p>
        </p:txBody>
      </p:sp>
      <p:sp>
        <p:nvSpPr>
          <p:cNvPr id="12" name="Shape 10"/>
          <p:cNvSpPr/>
          <p:nvPr/>
        </p:nvSpPr>
        <p:spPr>
          <a:xfrm>
            <a:off x="5669280" y="1636776"/>
            <a:ext cx="3017520" cy="777240"/>
          </a:xfrm>
          <a:prstGeom prst="rect">
            <a:avLst/>
          </a:prstGeom>
          <a:solidFill>
            <a:srgbClr val="16233F"/>
          </a:solidFill>
          <a:ln w="9525">
            <a:solidFill>
              <a:srgbClr val="E1E6EE"/>
            </a:solidFill>
            <a:prstDash val="solid"/>
          </a:ln>
        </p:spPr>
      </p:sp>
      <p:sp>
        <p:nvSpPr>
          <p:cNvPr id="13" name="Text 11"/>
          <p:cNvSpPr/>
          <p:nvPr/>
        </p:nvSpPr>
        <p:spPr>
          <a:xfrm>
            <a:off x="5797296" y="1636776"/>
            <a:ext cx="2761488" cy="777240"/>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Strength</a:t>
            </a:r>
            <a:endParaRPr lang="en-US" sz="1250" dirty="0"/>
          </a:p>
        </p:txBody>
      </p:sp>
      <p:sp>
        <p:nvSpPr>
          <p:cNvPr id="14" name="Shape 12"/>
          <p:cNvSpPr/>
          <p:nvPr/>
        </p:nvSpPr>
        <p:spPr>
          <a:xfrm>
            <a:off x="8686800" y="1636776"/>
            <a:ext cx="2953512" cy="777240"/>
          </a:xfrm>
          <a:prstGeom prst="rect">
            <a:avLst/>
          </a:prstGeom>
          <a:solidFill>
            <a:srgbClr val="16233F"/>
          </a:solidFill>
          <a:ln w="9525">
            <a:solidFill>
              <a:srgbClr val="E1E6EE"/>
            </a:solidFill>
            <a:prstDash val="solid"/>
          </a:ln>
        </p:spPr>
      </p:sp>
      <p:sp>
        <p:nvSpPr>
          <p:cNvPr id="15" name="Text 13"/>
          <p:cNvSpPr/>
          <p:nvPr/>
        </p:nvSpPr>
        <p:spPr>
          <a:xfrm>
            <a:off x="8814816" y="1636776"/>
            <a:ext cx="2697480" cy="777240"/>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Used in</a:t>
            </a:r>
            <a:endParaRPr lang="en-US" sz="1250" dirty="0"/>
          </a:p>
        </p:txBody>
      </p:sp>
      <p:sp>
        <p:nvSpPr>
          <p:cNvPr id="16" name="Shape 14"/>
          <p:cNvSpPr/>
          <p:nvPr/>
        </p:nvSpPr>
        <p:spPr>
          <a:xfrm>
            <a:off x="548640" y="2414016"/>
            <a:ext cx="2743200" cy="777240"/>
          </a:xfrm>
          <a:prstGeom prst="rect">
            <a:avLst/>
          </a:prstGeom>
          <a:solidFill>
            <a:srgbClr val="FFFFFF"/>
          </a:solidFill>
          <a:ln w="9525">
            <a:solidFill>
              <a:srgbClr val="E1E6EE"/>
            </a:solidFill>
            <a:prstDash val="solid"/>
          </a:ln>
        </p:spPr>
      </p:sp>
      <p:sp>
        <p:nvSpPr>
          <p:cNvPr id="17" name="Text 15"/>
          <p:cNvSpPr/>
          <p:nvPr/>
        </p:nvSpPr>
        <p:spPr>
          <a:xfrm>
            <a:off x="676656" y="2414016"/>
            <a:ext cx="248716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2-D parity</a:t>
            </a:r>
            <a:endParaRPr lang="en-US" sz="1250" dirty="0"/>
          </a:p>
        </p:txBody>
      </p:sp>
      <p:sp>
        <p:nvSpPr>
          <p:cNvPr id="18" name="Shape 16"/>
          <p:cNvSpPr/>
          <p:nvPr/>
        </p:nvSpPr>
        <p:spPr>
          <a:xfrm>
            <a:off x="3291840" y="2414016"/>
            <a:ext cx="2377440" cy="777240"/>
          </a:xfrm>
          <a:prstGeom prst="rect">
            <a:avLst/>
          </a:prstGeom>
          <a:solidFill>
            <a:srgbClr val="FFFFFF"/>
          </a:solidFill>
          <a:ln w="9525">
            <a:solidFill>
              <a:srgbClr val="E1E6EE"/>
            </a:solidFill>
            <a:prstDash val="solid"/>
          </a:ln>
        </p:spPr>
      </p:sp>
      <p:sp>
        <p:nvSpPr>
          <p:cNvPr id="19" name="Text 17"/>
          <p:cNvSpPr/>
          <p:nvPr/>
        </p:nvSpPr>
        <p:spPr>
          <a:xfrm>
            <a:off x="3419856" y="2414016"/>
            <a:ext cx="212140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Moderate (~1 bit / 8)</a:t>
            </a:r>
            <a:endParaRPr lang="en-US" sz="1250" dirty="0"/>
          </a:p>
        </p:txBody>
      </p:sp>
      <p:sp>
        <p:nvSpPr>
          <p:cNvPr id="20" name="Shape 18"/>
          <p:cNvSpPr/>
          <p:nvPr/>
        </p:nvSpPr>
        <p:spPr>
          <a:xfrm>
            <a:off x="5669280" y="2414016"/>
            <a:ext cx="3017520" cy="777240"/>
          </a:xfrm>
          <a:prstGeom prst="rect">
            <a:avLst/>
          </a:prstGeom>
          <a:solidFill>
            <a:srgbClr val="FFFFFF"/>
          </a:solidFill>
          <a:ln w="9525">
            <a:solidFill>
              <a:srgbClr val="E1E6EE"/>
            </a:solidFill>
            <a:prstDash val="solid"/>
          </a:ln>
        </p:spPr>
      </p:sp>
      <p:sp>
        <p:nvSpPr>
          <p:cNvPr id="21" name="Text 19"/>
          <p:cNvSpPr/>
          <p:nvPr/>
        </p:nvSpPr>
        <p:spPr>
          <a:xfrm>
            <a:off x="5797296" y="2414016"/>
            <a:ext cx="276148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Catches most small clusters of errors</a:t>
            </a:r>
            <a:endParaRPr lang="en-US" sz="1250" dirty="0"/>
          </a:p>
        </p:txBody>
      </p:sp>
      <p:sp>
        <p:nvSpPr>
          <p:cNvPr id="22" name="Shape 20"/>
          <p:cNvSpPr/>
          <p:nvPr/>
        </p:nvSpPr>
        <p:spPr>
          <a:xfrm>
            <a:off x="8686800" y="2414016"/>
            <a:ext cx="2953512" cy="777240"/>
          </a:xfrm>
          <a:prstGeom prst="rect">
            <a:avLst/>
          </a:prstGeom>
          <a:solidFill>
            <a:srgbClr val="FFFFFF"/>
          </a:solidFill>
          <a:ln w="9525">
            <a:solidFill>
              <a:srgbClr val="E1E6EE"/>
            </a:solidFill>
            <a:prstDash val="solid"/>
          </a:ln>
        </p:spPr>
      </p:sp>
      <p:sp>
        <p:nvSpPr>
          <p:cNvPr id="23" name="Text 21"/>
          <p:cNvSpPr/>
          <p:nvPr/>
        </p:nvSpPr>
        <p:spPr>
          <a:xfrm>
            <a:off x="8814816" y="2414016"/>
            <a:ext cx="2697480"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BISYNC</a:t>
            </a:r>
            <a:endParaRPr lang="en-US" sz="1250" dirty="0"/>
          </a:p>
        </p:txBody>
      </p:sp>
      <p:sp>
        <p:nvSpPr>
          <p:cNvPr id="24" name="Shape 22"/>
          <p:cNvSpPr/>
          <p:nvPr/>
        </p:nvSpPr>
        <p:spPr>
          <a:xfrm>
            <a:off x="548640" y="3191256"/>
            <a:ext cx="2743200" cy="777240"/>
          </a:xfrm>
          <a:prstGeom prst="rect">
            <a:avLst/>
          </a:prstGeom>
          <a:solidFill>
            <a:srgbClr val="F1F4F9"/>
          </a:solidFill>
          <a:ln w="9525">
            <a:solidFill>
              <a:srgbClr val="E1E6EE"/>
            </a:solidFill>
            <a:prstDash val="solid"/>
          </a:ln>
        </p:spPr>
      </p:sp>
      <p:sp>
        <p:nvSpPr>
          <p:cNvPr id="25" name="Text 23"/>
          <p:cNvSpPr/>
          <p:nvPr/>
        </p:nvSpPr>
        <p:spPr>
          <a:xfrm>
            <a:off x="676656" y="3191256"/>
            <a:ext cx="248716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Internet checksum</a:t>
            </a:r>
            <a:endParaRPr lang="en-US" sz="1250" dirty="0"/>
          </a:p>
        </p:txBody>
      </p:sp>
      <p:sp>
        <p:nvSpPr>
          <p:cNvPr id="26" name="Shape 24"/>
          <p:cNvSpPr/>
          <p:nvPr/>
        </p:nvSpPr>
        <p:spPr>
          <a:xfrm>
            <a:off x="3291840" y="3191256"/>
            <a:ext cx="2377440" cy="777240"/>
          </a:xfrm>
          <a:prstGeom prst="rect">
            <a:avLst/>
          </a:prstGeom>
          <a:solidFill>
            <a:srgbClr val="F1F4F9"/>
          </a:solidFill>
          <a:ln w="9525">
            <a:solidFill>
              <a:srgbClr val="E1E6EE"/>
            </a:solidFill>
            <a:prstDash val="solid"/>
          </a:ln>
        </p:spPr>
      </p:sp>
      <p:sp>
        <p:nvSpPr>
          <p:cNvPr id="27" name="Text 25"/>
          <p:cNvSpPr/>
          <p:nvPr/>
        </p:nvSpPr>
        <p:spPr>
          <a:xfrm>
            <a:off x="3419856" y="3191256"/>
            <a:ext cx="212140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Very cheap</a:t>
            </a:r>
            <a:endParaRPr lang="en-US" sz="1250" dirty="0"/>
          </a:p>
        </p:txBody>
      </p:sp>
      <p:sp>
        <p:nvSpPr>
          <p:cNvPr id="28" name="Shape 26"/>
          <p:cNvSpPr/>
          <p:nvPr/>
        </p:nvSpPr>
        <p:spPr>
          <a:xfrm>
            <a:off x="5669280" y="3191256"/>
            <a:ext cx="3017520" cy="777240"/>
          </a:xfrm>
          <a:prstGeom prst="rect">
            <a:avLst/>
          </a:prstGeom>
          <a:solidFill>
            <a:srgbClr val="F1F4F9"/>
          </a:solidFill>
          <a:ln w="9525">
            <a:solidFill>
              <a:srgbClr val="E1E6EE"/>
            </a:solidFill>
            <a:prstDash val="solid"/>
          </a:ln>
        </p:spPr>
      </p:sp>
      <p:sp>
        <p:nvSpPr>
          <p:cNvPr id="29" name="Text 27"/>
          <p:cNvSpPr/>
          <p:nvPr/>
        </p:nvSpPr>
        <p:spPr>
          <a:xfrm>
            <a:off x="5797296" y="3191256"/>
            <a:ext cx="276148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Weak — misses some patterns entirely</a:t>
            </a:r>
            <a:endParaRPr lang="en-US" sz="1250" dirty="0"/>
          </a:p>
        </p:txBody>
      </p:sp>
      <p:sp>
        <p:nvSpPr>
          <p:cNvPr id="30" name="Shape 28"/>
          <p:cNvSpPr/>
          <p:nvPr/>
        </p:nvSpPr>
        <p:spPr>
          <a:xfrm>
            <a:off x="8686800" y="3191256"/>
            <a:ext cx="2953512" cy="777240"/>
          </a:xfrm>
          <a:prstGeom prst="rect">
            <a:avLst/>
          </a:prstGeom>
          <a:solidFill>
            <a:srgbClr val="F1F4F9"/>
          </a:solidFill>
          <a:ln w="9525">
            <a:solidFill>
              <a:srgbClr val="E1E6EE"/>
            </a:solidFill>
            <a:prstDash val="solid"/>
          </a:ln>
        </p:spPr>
      </p:sp>
      <p:sp>
        <p:nvSpPr>
          <p:cNvPr id="31" name="Text 29"/>
          <p:cNvSpPr/>
          <p:nvPr/>
        </p:nvSpPr>
        <p:spPr>
          <a:xfrm>
            <a:off x="8814816" y="3191256"/>
            <a:ext cx="2697480"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IP, TCP, UDP headers</a:t>
            </a:r>
            <a:endParaRPr lang="en-US" sz="1250" dirty="0"/>
          </a:p>
        </p:txBody>
      </p:sp>
      <p:sp>
        <p:nvSpPr>
          <p:cNvPr id="32" name="Shape 30"/>
          <p:cNvSpPr/>
          <p:nvPr/>
        </p:nvSpPr>
        <p:spPr>
          <a:xfrm>
            <a:off x="548640" y="3968496"/>
            <a:ext cx="2743200" cy="777240"/>
          </a:xfrm>
          <a:prstGeom prst="rect">
            <a:avLst/>
          </a:prstGeom>
          <a:solidFill>
            <a:srgbClr val="FFFFFF"/>
          </a:solidFill>
          <a:ln w="9525">
            <a:solidFill>
              <a:srgbClr val="E1E6EE"/>
            </a:solidFill>
            <a:prstDash val="solid"/>
          </a:ln>
        </p:spPr>
      </p:sp>
      <p:sp>
        <p:nvSpPr>
          <p:cNvPr id="33" name="Text 31"/>
          <p:cNvSpPr/>
          <p:nvPr/>
        </p:nvSpPr>
        <p:spPr>
          <a:xfrm>
            <a:off x="676656" y="3968496"/>
            <a:ext cx="248716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CRC</a:t>
            </a:r>
            <a:endParaRPr lang="en-US" sz="1250" dirty="0"/>
          </a:p>
        </p:txBody>
      </p:sp>
      <p:sp>
        <p:nvSpPr>
          <p:cNvPr id="34" name="Shape 32"/>
          <p:cNvSpPr/>
          <p:nvPr/>
        </p:nvSpPr>
        <p:spPr>
          <a:xfrm>
            <a:off x="3291840" y="3968496"/>
            <a:ext cx="2377440" cy="777240"/>
          </a:xfrm>
          <a:prstGeom prst="rect">
            <a:avLst/>
          </a:prstGeom>
          <a:solidFill>
            <a:srgbClr val="FFFFFF"/>
          </a:solidFill>
          <a:ln w="9525">
            <a:solidFill>
              <a:srgbClr val="E1E6EE"/>
            </a:solidFill>
            <a:prstDash val="solid"/>
          </a:ln>
        </p:spPr>
      </p:sp>
      <p:sp>
        <p:nvSpPr>
          <p:cNvPr id="35" name="Text 33"/>
          <p:cNvSpPr/>
          <p:nvPr/>
        </p:nvSpPr>
        <p:spPr>
          <a:xfrm>
            <a:off x="3419856" y="3968496"/>
            <a:ext cx="212140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Cheap in hardware</a:t>
            </a:r>
            <a:endParaRPr lang="en-US" sz="1250" dirty="0"/>
          </a:p>
        </p:txBody>
      </p:sp>
      <p:sp>
        <p:nvSpPr>
          <p:cNvPr id="36" name="Shape 34"/>
          <p:cNvSpPr/>
          <p:nvPr/>
        </p:nvSpPr>
        <p:spPr>
          <a:xfrm>
            <a:off x="5669280" y="3968496"/>
            <a:ext cx="3017520" cy="777240"/>
          </a:xfrm>
          <a:prstGeom prst="rect">
            <a:avLst/>
          </a:prstGeom>
          <a:solidFill>
            <a:srgbClr val="FFFFFF"/>
          </a:solidFill>
          <a:ln w="9525">
            <a:solidFill>
              <a:srgbClr val="E1E6EE"/>
            </a:solidFill>
            <a:prstDash val="solid"/>
          </a:ln>
        </p:spPr>
      </p:sp>
      <p:sp>
        <p:nvSpPr>
          <p:cNvPr id="37" name="Text 35"/>
          <p:cNvSpPr/>
          <p:nvPr/>
        </p:nvSpPr>
        <p:spPr>
          <a:xfrm>
            <a:off x="5797296" y="3968496"/>
            <a:ext cx="2761488"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Very strong, provable guarantees</a:t>
            </a:r>
            <a:endParaRPr lang="en-US" sz="1250" dirty="0"/>
          </a:p>
        </p:txBody>
      </p:sp>
      <p:sp>
        <p:nvSpPr>
          <p:cNvPr id="38" name="Shape 36"/>
          <p:cNvSpPr/>
          <p:nvPr/>
        </p:nvSpPr>
        <p:spPr>
          <a:xfrm>
            <a:off x="8686800" y="3968496"/>
            <a:ext cx="2953512" cy="777240"/>
          </a:xfrm>
          <a:prstGeom prst="rect">
            <a:avLst/>
          </a:prstGeom>
          <a:solidFill>
            <a:srgbClr val="FFFFFF"/>
          </a:solidFill>
          <a:ln w="9525">
            <a:solidFill>
              <a:srgbClr val="E1E6EE"/>
            </a:solidFill>
            <a:prstDash val="solid"/>
          </a:ln>
        </p:spPr>
      </p:sp>
      <p:sp>
        <p:nvSpPr>
          <p:cNvPr id="39" name="Text 37"/>
          <p:cNvSpPr/>
          <p:nvPr/>
        </p:nvSpPr>
        <p:spPr>
          <a:xfrm>
            <a:off x="8814816" y="3968496"/>
            <a:ext cx="2697480" cy="777240"/>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Ethernet, HDLC, DDCMP, Wi-Fi</a:t>
            </a:r>
            <a:endParaRPr lang="en-US" sz="1250" dirty="0"/>
          </a:p>
        </p:txBody>
      </p:sp>
      <p:sp>
        <p:nvSpPr>
          <p:cNvPr id="40" name="Text 38"/>
          <p:cNvSpPr/>
          <p:nvPr/>
        </p:nvSpPr>
        <p:spPr>
          <a:xfrm>
            <a:off x="548640" y="4882896"/>
            <a:ext cx="11094415" cy="457200"/>
          </a:xfrm>
          <a:prstGeom prst="rect">
            <a:avLst/>
          </a:prstGeom>
          <a:noFill/>
          <a:ln/>
        </p:spPr>
        <p:txBody>
          <a:bodyPr wrap="square" rtlCol="0" anchor="ctr"/>
          <a:lstStyle/>
          <a:p>
            <a:pPr indent="0" marL="0">
              <a:buNone/>
            </a:pPr>
            <a:r>
              <a:rPr lang="en-US" sz="1300" i="1" dirty="0">
                <a:solidFill>
                  <a:srgbClr val="5B6B7F"/>
                </a:solidFill>
                <a:latin typeface="Calibri" pitchFamily="34" charset="0"/>
                <a:ea typeface="Calibri" pitchFamily="34" charset="-122"/>
                <a:cs typeface="Calibri" pitchFamily="34" charset="-120"/>
              </a:rPr>
              <a:t>Detecting an error is only half the story — the other half is what to do once you’ve found one.</a:t>
            </a:r>
            <a:endParaRPr lang="en-US" sz="13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0E1830"/>
        </a:solidFill>
      </p:bgPr>
    </p:bg>
    <p:spTree>
      <p:nvGrpSpPr>
        <p:cNvPr id="1" name=""/>
        <p:cNvGrpSpPr/>
        <p:nvPr/>
      </p:nvGrpSpPr>
      <p:grpSpPr>
        <a:xfrm>
          <a:off x="0" y="0"/>
          <a:ext cx="0" cy="0"/>
          <a:chOff x="0" y="0"/>
          <a:chExt cx="0" cy="0"/>
        </a:xfrm>
      </p:grpSpPr>
      <p:sp>
        <p:nvSpPr>
          <p:cNvPr id="2" name="Shape 0"/>
          <p:cNvSpPr/>
          <p:nvPr/>
        </p:nvSpPr>
        <p:spPr>
          <a:xfrm>
            <a:off x="10607040" y="914400"/>
            <a:ext cx="82296" cy="82296"/>
          </a:xfrm>
          <a:prstGeom prst="ellipse">
            <a:avLst/>
          </a:prstGeom>
          <a:solidFill>
            <a:srgbClr val="E2883A"/>
          </a:solidFill>
          <a:ln/>
        </p:spPr>
      </p:sp>
      <p:sp>
        <p:nvSpPr>
          <p:cNvPr id="3" name="Shape 1"/>
          <p:cNvSpPr/>
          <p:nvPr/>
        </p:nvSpPr>
        <p:spPr>
          <a:xfrm>
            <a:off x="11247120" y="1371600"/>
            <a:ext cx="82296" cy="82296"/>
          </a:xfrm>
          <a:prstGeom prst="ellipse">
            <a:avLst/>
          </a:prstGeom>
          <a:solidFill>
            <a:srgbClr val="E2883A"/>
          </a:solidFill>
          <a:ln/>
        </p:spPr>
      </p:sp>
      <p:sp>
        <p:nvSpPr>
          <p:cNvPr id="4" name="Shape 2"/>
          <p:cNvSpPr/>
          <p:nvPr/>
        </p:nvSpPr>
        <p:spPr>
          <a:xfrm>
            <a:off x="10881360" y="1920240"/>
            <a:ext cx="82296" cy="82296"/>
          </a:xfrm>
          <a:prstGeom prst="ellipse">
            <a:avLst/>
          </a:prstGeom>
          <a:solidFill>
            <a:srgbClr val="E2883A"/>
          </a:solidFill>
          <a:ln/>
        </p:spPr>
      </p:sp>
      <p:sp>
        <p:nvSpPr>
          <p:cNvPr id="5" name="Shape 3"/>
          <p:cNvSpPr/>
          <p:nvPr/>
        </p:nvSpPr>
        <p:spPr>
          <a:xfrm>
            <a:off x="11612880" y="822960"/>
            <a:ext cx="82296" cy="82296"/>
          </a:xfrm>
          <a:prstGeom prst="ellipse">
            <a:avLst/>
          </a:prstGeom>
          <a:solidFill>
            <a:srgbClr val="E2883A"/>
          </a:solidFill>
          <a:ln/>
        </p:spPr>
      </p:sp>
      <p:sp>
        <p:nvSpPr>
          <p:cNvPr id="6" name="Shape 4"/>
          <p:cNvSpPr/>
          <p:nvPr/>
        </p:nvSpPr>
        <p:spPr>
          <a:xfrm>
            <a:off x="11155680" y="2377440"/>
            <a:ext cx="82296" cy="82296"/>
          </a:xfrm>
          <a:prstGeom prst="ellipse">
            <a:avLst/>
          </a:prstGeom>
          <a:solidFill>
            <a:srgbClr val="E2883A"/>
          </a:solidFill>
          <a:ln/>
        </p:spPr>
      </p:sp>
      <p:sp>
        <p:nvSpPr>
          <p:cNvPr id="7" name="Shape 5"/>
          <p:cNvSpPr/>
          <p:nvPr/>
        </p:nvSpPr>
        <p:spPr>
          <a:xfrm>
            <a:off x="10648188" y="955548"/>
            <a:ext cx="640080" cy="457200"/>
          </a:xfrm>
          <a:prstGeom prst="line">
            <a:avLst/>
          </a:prstGeom>
          <a:noFill/>
          <a:ln w="12700">
            <a:solidFill>
              <a:srgbClr val="3A4A6B"/>
            </a:solidFill>
            <a:prstDash val="solid"/>
          </a:ln>
        </p:spPr>
      </p:sp>
      <p:sp>
        <p:nvSpPr>
          <p:cNvPr id="8" name="Shape 6"/>
          <p:cNvSpPr/>
          <p:nvPr/>
        </p:nvSpPr>
        <p:spPr>
          <a:xfrm>
            <a:off x="10922508" y="1412748"/>
            <a:ext cx="365760" cy="548640"/>
          </a:xfrm>
          <a:prstGeom prst="line">
            <a:avLst/>
          </a:prstGeom>
          <a:noFill/>
          <a:ln w="12700">
            <a:solidFill>
              <a:srgbClr val="3A4A6B"/>
            </a:solidFill>
            <a:prstDash val="solid"/>
          </a:ln>
        </p:spPr>
      </p:sp>
      <p:sp>
        <p:nvSpPr>
          <p:cNvPr id="9" name="Shape 7"/>
          <p:cNvSpPr/>
          <p:nvPr/>
        </p:nvSpPr>
        <p:spPr>
          <a:xfrm>
            <a:off x="10922508" y="864108"/>
            <a:ext cx="731520" cy="1097280"/>
          </a:xfrm>
          <a:prstGeom prst="line">
            <a:avLst/>
          </a:prstGeom>
          <a:noFill/>
          <a:ln w="12700">
            <a:solidFill>
              <a:srgbClr val="3A4A6B"/>
            </a:solidFill>
            <a:prstDash val="solid"/>
          </a:ln>
        </p:spPr>
      </p:sp>
      <p:sp>
        <p:nvSpPr>
          <p:cNvPr id="10" name="Shape 8"/>
          <p:cNvSpPr/>
          <p:nvPr/>
        </p:nvSpPr>
        <p:spPr>
          <a:xfrm>
            <a:off x="11196828" y="864108"/>
            <a:ext cx="457200" cy="1554480"/>
          </a:xfrm>
          <a:prstGeom prst="line">
            <a:avLst/>
          </a:prstGeom>
          <a:noFill/>
          <a:ln w="12700">
            <a:solidFill>
              <a:srgbClr val="3A4A6B"/>
            </a:solidFill>
            <a:prstDash val="solid"/>
          </a:ln>
        </p:spPr>
      </p:sp>
      <p:sp>
        <p:nvSpPr>
          <p:cNvPr id="11" name="Text 9"/>
          <p:cNvSpPr/>
          <p:nvPr/>
        </p:nvSpPr>
        <p:spPr>
          <a:xfrm>
            <a:off x="548640" y="2148840"/>
            <a:ext cx="3657600" cy="1188720"/>
          </a:xfrm>
          <a:prstGeom prst="rect">
            <a:avLst/>
          </a:prstGeom>
          <a:noFill/>
          <a:ln/>
        </p:spPr>
        <p:txBody>
          <a:bodyPr wrap="square" rtlCol="0" anchor="ctr"/>
          <a:lstStyle/>
          <a:p>
            <a:pPr indent="0" marL="0">
              <a:buNone/>
            </a:pPr>
            <a:r>
              <a:rPr lang="en-US" sz="7200" b="1" dirty="0">
                <a:solidFill>
                  <a:srgbClr val="2A3B60"/>
                </a:solidFill>
                <a:latin typeface="Cambria" pitchFamily="34" charset="0"/>
                <a:ea typeface="Cambria" pitchFamily="34" charset="-122"/>
                <a:cs typeface="Cambria" pitchFamily="34" charset="-120"/>
              </a:rPr>
              <a:t>05</a:t>
            </a:r>
            <a:endParaRPr lang="en-US" sz="7200" dirty="0"/>
          </a:p>
        </p:txBody>
      </p:sp>
      <p:sp>
        <p:nvSpPr>
          <p:cNvPr id="12" name="Text 10"/>
          <p:cNvSpPr/>
          <p:nvPr/>
        </p:nvSpPr>
        <p:spPr>
          <a:xfrm>
            <a:off x="548640" y="3246120"/>
            <a:ext cx="9265615" cy="914400"/>
          </a:xfrm>
          <a:prstGeom prst="rect">
            <a:avLst/>
          </a:prstGeom>
          <a:noFill/>
          <a:ln/>
        </p:spPr>
        <p:txBody>
          <a:bodyPr wrap="square"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Reliable Transmission: ARQ</a:t>
            </a:r>
            <a:endParaRPr lang="en-US" sz="3400" dirty="0"/>
          </a:p>
        </p:txBody>
      </p:sp>
      <p:sp>
        <p:nvSpPr>
          <p:cNvPr id="13" name="Text 11"/>
          <p:cNvSpPr/>
          <p:nvPr/>
        </p:nvSpPr>
        <p:spPr>
          <a:xfrm>
            <a:off x="548640" y="4041648"/>
            <a:ext cx="8808415" cy="731520"/>
          </a:xfrm>
          <a:prstGeom prst="rect">
            <a:avLst/>
          </a:prstGeom>
          <a:noFill/>
          <a:ln/>
        </p:spPr>
        <p:txBody>
          <a:bodyPr wrap="square" rtlCol="0" anchor="ctr"/>
          <a:lstStyle/>
          <a:p>
            <a:pPr indent="0" marL="0">
              <a:buNone/>
            </a:pPr>
            <a:r>
              <a:rPr lang="en-US" sz="1500" i="1" dirty="0">
                <a:solidFill>
                  <a:srgbClr val="9FB2D4"/>
                </a:solidFill>
                <a:latin typeface="Calibri" pitchFamily="34" charset="0"/>
                <a:ea typeface="Calibri" pitchFamily="34" charset="-122"/>
                <a:cs typeface="Calibri" pitchFamily="34" charset="-120"/>
              </a:rPr>
              <a:t>Turning a link that occasionally loses or damages frames into one that delivers them reliably.</a:t>
            </a:r>
            <a:endParaRPr lang="en-US" sz="1500" dirty="0"/>
          </a:p>
        </p:txBody>
      </p:sp>
      <p:sp>
        <p:nvSpPr>
          <p:cNvPr id="14" name="Shape 12"/>
          <p:cNvSpPr/>
          <p:nvPr/>
        </p:nvSpPr>
        <p:spPr>
          <a:xfrm>
            <a:off x="548640" y="3108960"/>
            <a:ext cx="502920" cy="0"/>
          </a:xfrm>
          <a:prstGeom prst="line">
            <a:avLst/>
          </a:prstGeom>
          <a:noFill/>
          <a:ln w="31750">
            <a:solidFill>
              <a:srgbClr val="E2883A"/>
            </a:solidFill>
            <a:prstDash val="solid"/>
          </a:ln>
        </p:spPr>
      </p:sp>
      <p:sp>
        <p:nvSpPr>
          <p:cNvPr id="15" name="Shape 13"/>
          <p:cNvSpPr/>
          <p:nvPr/>
        </p:nvSpPr>
        <p:spPr>
          <a:xfrm>
            <a:off x="548640" y="6437376"/>
            <a:ext cx="11094415" cy="0"/>
          </a:xfrm>
          <a:prstGeom prst="line">
            <a:avLst/>
          </a:prstGeom>
          <a:noFill/>
          <a:ln w="9525">
            <a:solidFill>
              <a:srgbClr val="3A4A6B"/>
            </a:solidFill>
            <a:prstDash val="solid"/>
          </a:ln>
        </p:spPr>
      </p:sp>
      <p:sp>
        <p:nvSpPr>
          <p:cNvPr id="16" name="Text 14"/>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8FA3C4"/>
                </a:solidFill>
                <a:latin typeface="Calibri" pitchFamily="34" charset="0"/>
                <a:ea typeface="Calibri" pitchFamily="34" charset="-122"/>
                <a:cs typeface="Calibri" pitchFamily="34" charset="-120"/>
              </a:rPr>
              <a:t>Part 5 — Reliable Transmission: ARQ</a:t>
            </a:r>
            <a:endParaRPr lang="en-US" sz="950" dirty="0"/>
          </a:p>
        </p:txBody>
      </p:sp>
      <p:sp>
        <p:nvSpPr>
          <p:cNvPr id="17" name="Text 15"/>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Data Link Layer</a:t>
            </a:r>
            <a:endParaRPr lang="en-US" sz="950" dirty="0"/>
          </a:p>
        </p:txBody>
      </p:sp>
      <p:sp>
        <p:nvSpPr>
          <p:cNvPr id="18" name="Text 16"/>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26</a:t>
            </a:r>
            <a:endParaRPr lang="en-US" sz="9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RELIABLE TRANSMISSION</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Acknowledgements and Timeouts</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5 — Reliable Transmission: ARQ</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27</a:t>
            </a:r>
            <a:endParaRPr lang="en-US" sz="950" dirty="0"/>
          </a:p>
        </p:txBody>
      </p:sp>
      <p:sp>
        <p:nvSpPr>
          <p:cNvPr id="8" name="Text 6"/>
          <p:cNvSpPr/>
          <p:nvPr/>
        </p:nvSpPr>
        <p:spPr>
          <a:xfrm>
            <a:off x="548640" y="1453896"/>
            <a:ext cx="11094415" cy="4206240"/>
          </a:xfrm>
          <a:prstGeom prst="rect">
            <a:avLst/>
          </a:prstGeom>
          <a:noFill/>
          <a:ln/>
        </p:spPr>
        <p:txBody>
          <a:bodyPr wrap="square" rtlCol="0" anchor="t"/>
          <a:lstStyle/>
          <a:p>
            <a:pPr marL="342900" indent="-342900">
              <a:lnSpc>
                <a:spcPct val="135000"/>
              </a:lnSpc>
              <a:spcAft>
                <a:spcPts val="800"/>
              </a:spcAft>
              <a:buSzPct val="100000"/>
              <a:buChar char="–"/>
            </a:pPr>
            <a:r>
              <a:rPr lang="en-US" sz="1500" dirty="0">
                <a:solidFill>
                  <a:srgbClr val="1B2430"/>
                </a:solidFill>
                <a:latin typeface="Calibri" pitchFamily="34" charset="0"/>
                <a:ea typeface="Calibri" pitchFamily="34" charset="-122"/>
                <a:cs typeface="Calibri" pitchFamily="34" charset="-120"/>
              </a:rPr>
              <a:t>A corrupted frame gets caught by CRC and simply discarded — recovering from that loss is the link protocol’s job.</a:t>
            </a:r>
            <a:endParaRPr lang="en-US" sz="1500" dirty="0"/>
          </a:p>
          <a:p>
            <a:pPr marL="342900" indent="-342900">
              <a:lnSpc>
                <a:spcPct val="135000"/>
              </a:lnSpc>
              <a:spcAft>
                <a:spcPts val="800"/>
              </a:spcAft>
              <a:buSzPct val="100000"/>
              <a:buChar char="–"/>
            </a:pPr>
            <a:r>
              <a:rPr lang="en-US" sz="1500" b="1" dirty="0">
                <a:solidFill>
                  <a:srgbClr val="16233F"/>
                </a:solidFill>
                <a:latin typeface="Calibri" pitchFamily="34" charset="0"/>
                <a:ea typeface="Calibri" pitchFamily="34" charset="-122"/>
                <a:cs typeface="Calibri" pitchFamily="34" charset="-120"/>
              </a:rPr>
              <a:t>Acknowledgement (ACK)</a:t>
            </a:r>
            <a:endParaRPr lang="en-US" sz="1500" dirty="0"/>
          </a:p>
          <a:p>
            <a:pPr lvl="1" indent="0" marL="0">
              <a:lnSpc>
                <a:spcPct val="135000"/>
              </a:lnSpc>
              <a:spcAft>
                <a:spcPts val="800"/>
              </a:spcAft>
              <a:buNone/>
            </a:pPr>
            <a:r>
              <a:rPr lang="en-US" sz="1500" dirty="0">
                <a:solidFill>
                  <a:srgbClr val="1B2430"/>
                </a:solidFill>
                <a:latin typeface="Calibri" pitchFamily="34" charset="0"/>
                <a:ea typeface="Calibri" pitchFamily="34" charset="-122"/>
                <a:cs typeface="Calibri" pitchFamily="34" charset="-120"/>
              </a:rPr>
              <a:t>a small control frame the receiver sends back to confirm a frame arrived.</a:t>
            </a:r>
            <a:endParaRPr lang="en-US" sz="1500" dirty="0"/>
          </a:p>
          <a:p>
            <a:pPr marL="342900" indent="-342900">
              <a:lnSpc>
                <a:spcPct val="135000"/>
              </a:lnSpc>
              <a:spcAft>
                <a:spcPts val="800"/>
              </a:spcAft>
              <a:buSzPct val="100000"/>
              <a:buChar char="–"/>
            </a:pPr>
            <a:r>
              <a:rPr lang="en-US" sz="1500" b="1" dirty="0">
                <a:solidFill>
                  <a:srgbClr val="16233F"/>
                </a:solidFill>
                <a:latin typeface="Calibri" pitchFamily="34" charset="0"/>
                <a:ea typeface="Calibri" pitchFamily="34" charset="-122"/>
                <a:cs typeface="Calibri" pitchFamily="34" charset="-120"/>
              </a:rPr>
              <a:t>Timeout</a:t>
            </a:r>
            <a:endParaRPr lang="en-US" sz="1500" dirty="0"/>
          </a:p>
          <a:p>
            <a:pPr lvl="1" indent="0" marL="0">
              <a:lnSpc>
                <a:spcPct val="135000"/>
              </a:lnSpc>
              <a:spcAft>
                <a:spcPts val="800"/>
              </a:spcAft>
              <a:buNone/>
            </a:pPr>
            <a:r>
              <a:rPr lang="en-US" sz="1500" dirty="0">
                <a:solidFill>
                  <a:srgbClr val="1B2430"/>
                </a:solidFill>
                <a:latin typeface="Calibri" pitchFamily="34" charset="0"/>
                <a:ea typeface="Calibri" pitchFamily="34" charset="-122"/>
                <a:cs typeface="Calibri" pitchFamily="34" charset="-120"/>
              </a:rPr>
              <a:t>if no ACK shows up in a reasonable time, the sender retransmits the original frame.</a:t>
            </a:r>
            <a:endParaRPr lang="en-US" sz="1500" dirty="0"/>
          </a:p>
          <a:p>
            <a:pPr marL="342900" indent="-342900">
              <a:lnSpc>
                <a:spcPct val="135000"/>
              </a:lnSpc>
              <a:spcAft>
                <a:spcPts val="800"/>
              </a:spcAft>
              <a:buSzPct val="100000"/>
              <a:buChar char="–"/>
            </a:pPr>
            <a:r>
              <a:rPr lang="en-US" sz="1500" b="1" dirty="0">
                <a:solidFill>
                  <a:srgbClr val="1B2430"/>
                </a:solidFill>
                <a:latin typeface="Calibri" pitchFamily="34" charset="0"/>
                <a:ea typeface="Calibri" pitchFamily="34" charset="-122"/>
                <a:cs typeface="Calibri" pitchFamily="34" charset="-120"/>
              </a:rPr>
              <a:t>This combination — Automatic Repeat reQuest (ARQ) — is the foundation every reliability scheme in this section builds on.</a:t>
            </a:r>
            <a:endParaRPr lang="en-US" sz="15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RELIABLE TRANSMISSION</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Stop-and-Wait</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5 — Reliable Transmission: ARQ</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28</a:t>
            </a:r>
            <a:endParaRPr lang="en-US" sz="950" dirty="0"/>
          </a:p>
        </p:txBody>
      </p:sp>
      <p:sp>
        <p:nvSpPr>
          <p:cNvPr id="8" name="Text 6"/>
          <p:cNvSpPr/>
          <p:nvPr/>
        </p:nvSpPr>
        <p:spPr>
          <a:xfrm>
            <a:off x="548640" y="1453896"/>
            <a:ext cx="11094415" cy="1051560"/>
          </a:xfrm>
          <a:prstGeom prst="rect">
            <a:avLst/>
          </a:prstGeom>
          <a:noFill/>
          <a:ln/>
        </p:spPr>
        <p:txBody>
          <a:bodyPr wrap="square" rtlCol="0" anchor="t"/>
          <a:lstStyle/>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After sending one frame, the sender waits for its ACK before sending the next. A missing ACK triggers a timeout and a retransmission.</a:t>
            </a:r>
            <a:endParaRPr lang="en-US" sz="1400" dirty="0"/>
          </a:p>
          <a:p>
            <a:pPr marL="342900" indent="-342900">
              <a:lnSpc>
                <a:spcPct val="128000"/>
              </a:lnSpc>
              <a:spcAft>
                <a:spcPts val="800"/>
              </a:spcAft>
              <a:buSzPct val="100000"/>
              <a:buChar char="–"/>
            </a:pPr>
            <a:r>
              <a:rPr lang="en-US" sz="1400" b="1" dirty="0">
                <a:solidFill>
                  <a:srgbClr val="1B2430"/>
                </a:solidFill>
                <a:latin typeface="Calibri" pitchFamily="34" charset="0"/>
                <a:ea typeface="Calibri" pitchFamily="34" charset="-122"/>
                <a:cs typeface="Calibri" pitchFamily="34" charset="-120"/>
              </a:rPr>
              <a:t>A 1-bit sequence number (0 / 1) lets the receiver tell a retransmission apart from the next new frame.</a:t>
            </a:r>
            <a:endParaRPr lang="en-US" sz="1400" dirty="0"/>
          </a:p>
        </p:txBody>
      </p:sp>
      <p:sp>
        <p:nvSpPr>
          <p:cNvPr id="9" name="Shape 7"/>
          <p:cNvSpPr/>
          <p:nvPr/>
        </p:nvSpPr>
        <p:spPr>
          <a:xfrm>
            <a:off x="548640" y="2688336"/>
            <a:ext cx="5272888" cy="3200400"/>
          </a:xfrm>
          <a:prstGeom prst="roundRect">
            <a:avLst>
              <a:gd name="adj" fmla="val 1714"/>
            </a:avLst>
          </a:prstGeom>
          <a:solidFill>
            <a:srgbClr val="F1F4F9"/>
          </a:solidFill>
          <a:ln w="12700">
            <a:solidFill>
              <a:srgbClr val="E1E6EE"/>
            </a:solidFill>
            <a:prstDash val="solid"/>
          </a:ln>
        </p:spPr>
      </p:sp>
      <p:sp>
        <p:nvSpPr>
          <p:cNvPr id="10" name="Text 8"/>
          <p:cNvSpPr/>
          <p:nvPr/>
        </p:nvSpPr>
        <p:spPr>
          <a:xfrm>
            <a:off x="731520" y="2798064"/>
            <a:ext cx="4907128" cy="365760"/>
          </a:xfrm>
          <a:prstGeom prst="rect">
            <a:avLst/>
          </a:prstGeom>
          <a:noFill/>
          <a:ln/>
        </p:spPr>
        <p:txBody>
          <a:bodyPr wrap="square" rtlCol="0" anchor="ctr"/>
          <a:lstStyle/>
          <a:p>
            <a:pPr indent="0" marL="0">
              <a:buNone/>
            </a:pPr>
            <a:r>
              <a:rPr lang="en-US" sz="1250" b="1" dirty="0">
                <a:solidFill>
                  <a:srgbClr val="16233F"/>
                </a:solidFill>
                <a:latin typeface="Calibri" pitchFamily="34" charset="0"/>
                <a:ea typeface="Calibri" pitchFamily="34" charset="-122"/>
                <a:cs typeface="Calibri" pitchFamily="34" charset="-120"/>
              </a:rPr>
              <a:t>Frame and ACK both arrive</a:t>
            </a:r>
            <a:endParaRPr lang="en-US" sz="1250" dirty="0"/>
          </a:p>
        </p:txBody>
      </p:sp>
      <p:sp>
        <p:nvSpPr>
          <p:cNvPr id="11" name="Shape 9"/>
          <p:cNvSpPr/>
          <p:nvPr/>
        </p:nvSpPr>
        <p:spPr>
          <a:xfrm>
            <a:off x="1188720" y="3374136"/>
            <a:ext cx="914" cy="2194560"/>
          </a:xfrm>
          <a:prstGeom prst="line">
            <a:avLst/>
          </a:prstGeom>
          <a:noFill/>
          <a:ln w="15875">
            <a:solidFill>
              <a:srgbClr val="5B7FA6"/>
            </a:solidFill>
            <a:prstDash val="solid"/>
          </a:ln>
        </p:spPr>
      </p:sp>
      <p:sp>
        <p:nvSpPr>
          <p:cNvPr id="12" name="Shape 10"/>
          <p:cNvSpPr/>
          <p:nvPr/>
        </p:nvSpPr>
        <p:spPr>
          <a:xfrm>
            <a:off x="4998568" y="3374136"/>
            <a:ext cx="914" cy="2194560"/>
          </a:xfrm>
          <a:prstGeom prst="line">
            <a:avLst/>
          </a:prstGeom>
          <a:noFill/>
          <a:ln w="15875">
            <a:solidFill>
              <a:srgbClr val="5B7FA6"/>
            </a:solidFill>
            <a:prstDash val="solid"/>
          </a:ln>
        </p:spPr>
      </p:sp>
      <p:sp>
        <p:nvSpPr>
          <p:cNvPr id="13" name="Text 11"/>
          <p:cNvSpPr/>
          <p:nvPr/>
        </p:nvSpPr>
        <p:spPr>
          <a:xfrm>
            <a:off x="685800" y="3054096"/>
            <a:ext cx="1188720" cy="256032"/>
          </a:xfrm>
          <a:prstGeom prst="rect">
            <a:avLst/>
          </a:prstGeom>
          <a:noFill/>
          <a:ln/>
        </p:spPr>
        <p:txBody>
          <a:bodyPr wrap="square" rtlCol="0" anchor="ctr"/>
          <a:lstStyle/>
          <a:p>
            <a:pPr algn="ctr" indent="0" marL="0">
              <a:buNone/>
            </a:pPr>
            <a:r>
              <a:rPr lang="en-US" sz="1050" b="1" dirty="0">
                <a:solidFill>
                  <a:srgbClr val="5B6B7F"/>
                </a:solidFill>
                <a:latin typeface="Calibri" pitchFamily="34" charset="0"/>
                <a:ea typeface="Calibri" pitchFamily="34" charset="-122"/>
                <a:cs typeface="Calibri" pitchFamily="34" charset="-120"/>
              </a:rPr>
              <a:t>Sender</a:t>
            </a:r>
            <a:endParaRPr lang="en-US" sz="1050" dirty="0"/>
          </a:p>
        </p:txBody>
      </p:sp>
      <p:sp>
        <p:nvSpPr>
          <p:cNvPr id="14" name="Text 12"/>
          <p:cNvSpPr/>
          <p:nvPr/>
        </p:nvSpPr>
        <p:spPr>
          <a:xfrm>
            <a:off x="4495648" y="3054096"/>
            <a:ext cx="1188720" cy="256032"/>
          </a:xfrm>
          <a:prstGeom prst="rect">
            <a:avLst/>
          </a:prstGeom>
          <a:noFill/>
          <a:ln/>
        </p:spPr>
        <p:txBody>
          <a:bodyPr wrap="square" rtlCol="0" anchor="ctr"/>
          <a:lstStyle/>
          <a:p>
            <a:pPr algn="ctr" indent="0" marL="0">
              <a:buNone/>
            </a:pPr>
            <a:r>
              <a:rPr lang="en-US" sz="1050" b="1" dirty="0">
                <a:solidFill>
                  <a:srgbClr val="5B6B7F"/>
                </a:solidFill>
                <a:latin typeface="Calibri" pitchFamily="34" charset="0"/>
                <a:ea typeface="Calibri" pitchFamily="34" charset="-122"/>
                <a:cs typeface="Calibri" pitchFamily="34" charset="-120"/>
              </a:rPr>
              <a:t>Receiver</a:t>
            </a:r>
            <a:endParaRPr lang="en-US" sz="1050" dirty="0"/>
          </a:p>
        </p:txBody>
      </p:sp>
      <p:sp>
        <p:nvSpPr>
          <p:cNvPr id="15" name="Shape 13"/>
          <p:cNvSpPr/>
          <p:nvPr/>
        </p:nvSpPr>
        <p:spPr>
          <a:xfrm>
            <a:off x="1188720" y="3511296"/>
            <a:ext cx="3809848" cy="685800"/>
          </a:xfrm>
          <a:prstGeom prst="line">
            <a:avLst/>
          </a:prstGeom>
          <a:noFill/>
          <a:ln w="25400">
            <a:solidFill>
              <a:srgbClr val="2E6FA7"/>
            </a:solidFill>
            <a:prstDash val="solid"/>
            <a:headEnd type="none"/>
            <a:tailEnd type="triangle"/>
          </a:ln>
        </p:spPr>
      </p:sp>
      <p:sp>
        <p:nvSpPr>
          <p:cNvPr id="16" name="Text 14"/>
          <p:cNvSpPr/>
          <p:nvPr/>
        </p:nvSpPr>
        <p:spPr>
          <a:xfrm>
            <a:off x="1325880" y="3625596"/>
            <a:ext cx="1280160" cy="256032"/>
          </a:xfrm>
          <a:prstGeom prst="rect">
            <a:avLst/>
          </a:prstGeom>
          <a:noFill/>
          <a:ln/>
        </p:spPr>
        <p:txBody>
          <a:bodyPr wrap="square" rtlCol="0" anchor="ctr"/>
          <a:lstStyle/>
          <a:p>
            <a:pPr indent="0" marL="0">
              <a:buNone/>
            </a:pPr>
            <a:r>
              <a:rPr lang="en-US" sz="1050" i="1" dirty="0">
                <a:solidFill>
                  <a:srgbClr val="2E6FA7"/>
                </a:solidFill>
                <a:latin typeface="Calibri" pitchFamily="34" charset="0"/>
                <a:ea typeface="Calibri" pitchFamily="34" charset="-122"/>
                <a:cs typeface="Calibri" pitchFamily="34" charset="-120"/>
              </a:rPr>
              <a:t>Frame</a:t>
            </a:r>
            <a:endParaRPr lang="en-US" sz="1050" dirty="0"/>
          </a:p>
        </p:txBody>
      </p:sp>
      <p:sp>
        <p:nvSpPr>
          <p:cNvPr id="17" name="Shape 15"/>
          <p:cNvSpPr/>
          <p:nvPr/>
        </p:nvSpPr>
        <p:spPr>
          <a:xfrm flipH="1">
            <a:off x="1188720" y="4425696"/>
            <a:ext cx="3809848" cy="685800"/>
          </a:xfrm>
          <a:prstGeom prst="line">
            <a:avLst/>
          </a:prstGeom>
          <a:noFill/>
          <a:ln w="25400">
            <a:solidFill>
              <a:srgbClr val="2E8B67"/>
            </a:solidFill>
            <a:prstDash val="solid"/>
            <a:headEnd type="none"/>
            <a:tailEnd type="triangle"/>
          </a:ln>
        </p:spPr>
      </p:sp>
      <p:sp>
        <p:nvSpPr>
          <p:cNvPr id="18" name="Text 16"/>
          <p:cNvSpPr/>
          <p:nvPr/>
        </p:nvSpPr>
        <p:spPr>
          <a:xfrm>
            <a:off x="274320" y="4539996"/>
            <a:ext cx="1005840" cy="256032"/>
          </a:xfrm>
          <a:prstGeom prst="rect">
            <a:avLst/>
          </a:prstGeom>
          <a:noFill/>
          <a:ln/>
        </p:spPr>
        <p:txBody>
          <a:bodyPr wrap="square" rtlCol="0" anchor="ctr"/>
          <a:lstStyle/>
          <a:p>
            <a:pPr algn="r" indent="0" marL="0">
              <a:buNone/>
            </a:pPr>
            <a:r>
              <a:rPr lang="en-US" sz="1050" i="1" dirty="0">
                <a:solidFill>
                  <a:srgbClr val="2E8B67"/>
                </a:solidFill>
                <a:latin typeface="Calibri" pitchFamily="34" charset="0"/>
                <a:ea typeface="Calibri" pitchFamily="34" charset="-122"/>
                <a:cs typeface="Calibri" pitchFamily="34" charset="-120"/>
              </a:rPr>
              <a:t>ACK</a:t>
            </a:r>
            <a:endParaRPr lang="en-US" sz="1050" dirty="0"/>
          </a:p>
        </p:txBody>
      </p:sp>
      <p:sp>
        <p:nvSpPr>
          <p:cNvPr id="19" name="Text 17"/>
          <p:cNvSpPr/>
          <p:nvPr/>
        </p:nvSpPr>
        <p:spPr>
          <a:xfrm>
            <a:off x="731520" y="5614416"/>
            <a:ext cx="4907128" cy="457200"/>
          </a:xfrm>
          <a:prstGeom prst="rect">
            <a:avLst/>
          </a:prstGeom>
          <a:noFill/>
          <a:ln/>
        </p:spPr>
        <p:txBody>
          <a:bodyPr wrap="square" rtlCol="0" anchor="ctr"/>
          <a:lstStyle/>
          <a:p>
            <a:pPr indent="0" marL="0">
              <a:lnSpc>
                <a:spcPct val="120000"/>
              </a:lnSpc>
              <a:buNone/>
            </a:pPr>
            <a:r>
              <a:rPr lang="en-US" sz="1050" dirty="0">
                <a:solidFill>
                  <a:srgbClr val="5B6B7F"/>
                </a:solidFill>
                <a:latin typeface="Calibri" pitchFamily="34" charset="0"/>
                <a:ea typeface="Calibri" pitchFamily="34" charset="-122"/>
                <a:cs typeface="Calibri" pitchFamily="34" charset="-120"/>
              </a:rPr>
              <a:t>ACK arrives before the timer expires — next frame goes out.</a:t>
            </a:r>
            <a:endParaRPr lang="en-US" sz="1050" dirty="0"/>
          </a:p>
        </p:txBody>
      </p:sp>
      <p:sp>
        <p:nvSpPr>
          <p:cNvPr id="20" name="Shape 18"/>
          <p:cNvSpPr/>
          <p:nvPr/>
        </p:nvSpPr>
        <p:spPr>
          <a:xfrm>
            <a:off x="6370168" y="2688336"/>
            <a:ext cx="5272888" cy="3200400"/>
          </a:xfrm>
          <a:prstGeom prst="roundRect">
            <a:avLst>
              <a:gd name="adj" fmla="val 1714"/>
            </a:avLst>
          </a:prstGeom>
          <a:solidFill>
            <a:srgbClr val="F1F4F9"/>
          </a:solidFill>
          <a:ln w="12700">
            <a:solidFill>
              <a:srgbClr val="E1E6EE"/>
            </a:solidFill>
            <a:prstDash val="solid"/>
          </a:ln>
        </p:spPr>
      </p:sp>
      <p:sp>
        <p:nvSpPr>
          <p:cNvPr id="21" name="Text 19"/>
          <p:cNvSpPr/>
          <p:nvPr/>
        </p:nvSpPr>
        <p:spPr>
          <a:xfrm>
            <a:off x="6553048" y="2798064"/>
            <a:ext cx="4907128" cy="365760"/>
          </a:xfrm>
          <a:prstGeom prst="rect">
            <a:avLst/>
          </a:prstGeom>
          <a:noFill/>
          <a:ln/>
        </p:spPr>
        <p:txBody>
          <a:bodyPr wrap="square" rtlCol="0" anchor="ctr"/>
          <a:lstStyle/>
          <a:p>
            <a:pPr indent="0" marL="0">
              <a:buNone/>
            </a:pPr>
            <a:r>
              <a:rPr lang="en-US" sz="1250" b="1" dirty="0">
                <a:solidFill>
                  <a:srgbClr val="16233F"/>
                </a:solidFill>
                <a:latin typeface="Calibri" pitchFamily="34" charset="0"/>
                <a:ea typeface="Calibri" pitchFamily="34" charset="-122"/>
                <a:cs typeface="Calibri" pitchFamily="34" charset="-120"/>
              </a:rPr>
              <a:t>Frame is lost → timeout → retransmit</a:t>
            </a:r>
            <a:endParaRPr lang="en-US" sz="1250" dirty="0"/>
          </a:p>
        </p:txBody>
      </p:sp>
      <p:sp>
        <p:nvSpPr>
          <p:cNvPr id="22" name="Shape 20"/>
          <p:cNvSpPr/>
          <p:nvPr/>
        </p:nvSpPr>
        <p:spPr>
          <a:xfrm>
            <a:off x="7010248" y="3374136"/>
            <a:ext cx="914" cy="2194560"/>
          </a:xfrm>
          <a:prstGeom prst="line">
            <a:avLst/>
          </a:prstGeom>
          <a:noFill/>
          <a:ln w="15875">
            <a:solidFill>
              <a:srgbClr val="5B7FA6"/>
            </a:solidFill>
            <a:prstDash val="solid"/>
          </a:ln>
        </p:spPr>
      </p:sp>
      <p:sp>
        <p:nvSpPr>
          <p:cNvPr id="23" name="Shape 21"/>
          <p:cNvSpPr/>
          <p:nvPr/>
        </p:nvSpPr>
        <p:spPr>
          <a:xfrm>
            <a:off x="10820095" y="3374136"/>
            <a:ext cx="914" cy="2194560"/>
          </a:xfrm>
          <a:prstGeom prst="line">
            <a:avLst/>
          </a:prstGeom>
          <a:noFill/>
          <a:ln w="15875">
            <a:solidFill>
              <a:srgbClr val="5B7FA6"/>
            </a:solidFill>
            <a:prstDash val="solid"/>
          </a:ln>
        </p:spPr>
      </p:sp>
      <p:sp>
        <p:nvSpPr>
          <p:cNvPr id="24" name="Text 22"/>
          <p:cNvSpPr/>
          <p:nvPr/>
        </p:nvSpPr>
        <p:spPr>
          <a:xfrm>
            <a:off x="6507328" y="3054096"/>
            <a:ext cx="1188720" cy="256032"/>
          </a:xfrm>
          <a:prstGeom prst="rect">
            <a:avLst/>
          </a:prstGeom>
          <a:noFill/>
          <a:ln/>
        </p:spPr>
        <p:txBody>
          <a:bodyPr wrap="square" rtlCol="0" anchor="ctr"/>
          <a:lstStyle/>
          <a:p>
            <a:pPr algn="ctr" indent="0" marL="0">
              <a:buNone/>
            </a:pPr>
            <a:r>
              <a:rPr lang="en-US" sz="1050" b="1" dirty="0">
                <a:solidFill>
                  <a:srgbClr val="5B6B7F"/>
                </a:solidFill>
                <a:latin typeface="Calibri" pitchFamily="34" charset="0"/>
                <a:ea typeface="Calibri" pitchFamily="34" charset="-122"/>
                <a:cs typeface="Calibri" pitchFamily="34" charset="-120"/>
              </a:rPr>
              <a:t>Sender</a:t>
            </a:r>
            <a:endParaRPr lang="en-US" sz="1050" dirty="0"/>
          </a:p>
        </p:txBody>
      </p:sp>
      <p:sp>
        <p:nvSpPr>
          <p:cNvPr id="25" name="Text 23"/>
          <p:cNvSpPr/>
          <p:nvPr/>
        </p:nvSpPr>
        <p:spPr>
          <a:xfrm>
            <a:off x="10317175" y="3054096"/>
            <a:ext cx="1188720" cy="256032"/>
          </a:xfrm>
          <a:prstGeom prst="rect">
            <a:avLst/>
          </a:prstGeom>
          <a:noFill/>
          <a:ln/>
        </p:spPr>
        <p:txBody>
          <a:bodyPr wrap="square" rtlCol="0" anchor="ctr"/>
          <a:lstStyle/>
          <a:p>
            <a:pPr algn="ctr" indent="0" marL="0">
              <a:buNone/>
            </a:pPr>
            <a:r>
              <a:rPr lang="en-US" sz="1050" b="1" dirty="0">
                <a:solidFill>
                  <a:srgbClr val="5B6B7F"/>
                </a:solidFill>
                <a:latin typeface="Calibri" pitchFamily="34" charset="0"/>
                <a:ea typeface="Calibri" pitchFamily="34" charset="-122"/>
                <a:cs typeface="Calibri" pitchFamily="34" charset="-120"/>
              </a:rPr>
              <a:t>Receiver</a:t>
            </a:r>
            <a:endParaRPr lang="en-US" sz="1050" dirty="0"/>
          </a:p>
        </p:txBody>
      </p:sp>
      <p:sp>
        <p:nvSpPr>
          <p:cNvPr id="26" name="Shape 24"/>
          <p:cNvSpPr/>
          <p:nvPr/>
        </p:nvSpPr>
        <p:spPr>
          <a:xfrm>
            <a:off x="7010248" y="3511296"/>
            <a:ext cx="1904924" cy="365760"/>
          </a:xfrm>
          <a:prstGeom prst="line">
            <a:avLst/>
          </a:prstGeom>
          <a:noFill/>
          <a:ln w="25400">
            <a:solidFill>
              <a:srgbClr val="C24B4B"/>
            </a:solidFill>
            <a:prstDash val="dash"/>
          </a:ln>
        </p:spPr>
      </p:sp>
      <p:sp>
        <p:nvSpPr>
          <p:cNvPr id="27" name="Shape 25"/>
          <p:cNvSpPr/>
          <p:nvPr/>
        </p:nvSpPr>
        <p:spPr>
          <a:xfrm>
            <a:off x="8778011" y="3831336"/>
            <a:ext cx="274320" cy="274320"/>
          </a:xfrm>
          <a:prstGeom prst="ellipse">
            <a:avLst/>
          </a:prstGeom>
          <a:solidFill>
            <a:srgbClr val="C24B4B"/>
          </a:solidFill>
          <a:ln/>
        </p:spPr>
      </p:sp>
      <p:pic>
        <p:nvPicPr>
          <p:cNvPr id="28" name="Image 0" descr="/home/claude/netdeck2/lib/icons/x_white.png">    </p:cNvPr>
          <p:cNvPicPr>
            <a:picLocks noChangeAspect="1"/>
          </p:cNvPicPr>
          <p:nvPr/>
        </p:nvPicPr>
        <p:blipFill>
          <a:blip r:embed="rId1"/>
          <a:stretch>
            <a:fillRect/>
          </a:stretch>
        </p:blipFill>
        <p:spPr>
          <a:xfrm>
            <a:off x="8843848" y="3897173"/>
            <a:ext cx="142646" cy="142646"/>
          </a:xfrm>
          <a:prstGeom prst="rect">
            <a:avLst/>
          </a:prstGeom>
        </p:spPr>
      </p:pic>
      <p:sp>
        <p:nvSpPr>
          <p:cNvPr id="29" name="Text 26"/>
          <p:cNvSpPr/>
          <p:nvPr/>
        </p:nvSpPr>
        <p:spPr>
          <a:xfrm>
            <a:off x="9143771" y="3758184"/>
            <a:ext cx="1463040" cy="256032"/>
          </a:xfrm>
          <a:prstGeom prst="rect">
            <a:avLst/>
          </a:prstGeom>
          <a:noFill/>
          <a:ln/>
        </p:spPr>
        <p:txBody>
          <a:bodyPr wrap="square" rtlCol="0" anchor="ctr"/>
          <a:lstStyle/>
          <a:p>
            <a:pPr indent="0" marL="0">
              <a:buNone/>
            </a:pPr>
            <a:r>
              <a:rPr lang="en-US" sz="1000" i="1" dirty="0">
                <a:solidFill>
                  <a:srgbClr val="C24B4B"/>
                </a:solidFill>
                <a:latin typeface="Calibri" pitchFamily="34" charset="0"/>
                <a:ea typeface="Calibri" pitchFamily="34" charset="-122"/>
                <a:cs typeface="Calibri" pitchFamily="34" charset="-120"/>
              </a:rPr>
              <a:t>frame lost</a:t>
            </a:r>
            <a:endParaRPr lang="en-US" sz="1000" dirty="0"/>
          </a:p>
        </p:txBody>
      </p:sp>
      <p:sp>
        <p:nvSpPr>
          <p:cNvPr id="30" name="Shape 27"/>
          <p:cNvSpPr/>
          <p:nvPr/>
        </p:nvSpPr>
        <p:spPr>
          <a:xfrm>
            <a:off x="6900520" y="4197096"/>
            <a:ext cx="914" cy="502920"/>
          </a:xfrm>
          <a:prstGeom prst="line">
            <a:avLst/>
          </a:prstGeom>
          <a:noFill/>
          <a:ln w="19050">
            <a:solidFill>
              <a:srgbClr val="B5651D"/>
            </a:solidFill>
            <a:prstDash val="solid"/>
          </a:ln>
        </p:spPr>
      </p:sp>
      <p:sp>
        <p:nvSpPr>
          <p:cNvPr id="31" name="Text 28"/>
          <p:cNvSpPr/>
          <p:nvPr/>
        </p:nvSpPr>
        <p:spPr>
          <a:xfrm>
            <a:off x="6050128" y="4329684"/>
            <a:ext cx="868680" cy="237744"/>
          </a:xfrm>
          <a:prstGeom prst="rect">
            <a:avLst/>
          </a:prstGeom>
          <a:noFill/>
          <a:ln/>
        </p:spPr>
        <p:txBody>
          <a:bodyPr wrap="square" rtlCol="0" anchor="ctr"/>
          <a:lstStyle/>
          <a:p>
            <a:pPr algn="r" indent="0" marL="0">
              <a:buNone/>
            </a:pPr>
            <a:r>
              <a:rPr lang="en-US" sz="1000" i="1" dirty="0">
                <a:solidFill>
                  <a:srgbClr val="B5651D"/>
                </a:solidFill>
                <a:latin typeface="Calibri" pitchFamily="34" charset="0"/>
                <a:ea typeface="Calibri" pitchFamily="34" charset="-122"/>
                <a:cs typeface="Calibri" pitchFamily="34" charset="-120"/>
              </a:rPr>
              <a:t>timeout</a:t>
            </a:r>
            <a:endParaRPr lang="en-US" sz="1000" dirty="0"/>
          </a:p>
        </p:txBody>
      </p:sp>
      <p:sp>
        <p:nvSpPr>
          <p:cNvPr id="32" name="Shape 29"/>
          <p:cNvSpPr/>
          <p:nvPr/>
        </p:nvSpPr>
        <p:spPr>
          <a:xfrm>
            <a:off x="7010248" y="4791456"/>
            <a:ext cx="3809848" cy="685800"/>
          </a:xfrm>
          <a:prstGeom prst="line">
            <a:avLst/>
          </a:prstGeom>
          <a:noFill/>
          <a:ln w="25400">
            <a:solidFill>
              <a:srgbClr val="2E6FA7"/>
            </a:solidFill>
            <a:prstDash val="solid"/>
            <a:headEnd type="none"/>
            <a:tailEnd type="triangle"/>
          </a:ln>
        </p:spPr>
      </p:sp>
      <p:sp>
        <p:nvSpPr>
          <p:cNvPr id="33" name="Text 30"/>
          <p:cNvSpPr/>
          <p:nvPr/>
        </p:nvSpPr>
        <p:spPr>
          <a:xfrm>
            <a:off x="7101688" y="4905756"/>
            <a:ext cx="2011680" cy="256032"/>
          </a:xfrm>
          <a:prstGeom prst="rect">
            <a:avLst/>
          </a:prstGeom>
          <a:noFill/>
          <a:ln/>
        </p:spPr>
        <p:txBody>
          <a:bodyPr wrap="square" rtlCol="0" anchor="ctr"/>
          <a:lstStyle/>
          <a:p>
            <a:pPr indent="0" marL="0">
              <a:buNone/>
            </a:pPr>
            <a:r>
              <a:rPr lang="en-US" sz="1000" i="1" dirty="0">
                <a:solidFill>
                  <a:srgbClr val="2E6FA7"/>
                </a:solidFill>
                <a:latin typeface="Calibri" pitchFamily="34" charset="0"/>
                <a:ea typeface="Calibri" pitchFamily="34" charset="-122"/>
                <a:cs typeface="Calibri" pitchFamily="34" charset="-120"/>
              </a:rPr>
              <a:t>Frame (retransmit)</a:t>
            </a:r>
            <a:endParaRPr lang="en-US" sz="1000" dirty="0"/>
          </a:p>
        </p:txBody>
      </p:sp>
      <p:sp>
        <p:nvSpPr>
          <p:cNvPr id="34" name="Text 31"/>
          <p:cNvSpPr/>
          <p:nvPr/>
        </p:nvSpPr>
        <p:spPr>
          <a:xfrm>
            <a:off x="6553048" y="5614416"/>
            <a:ext cx="4907128" cy="457200"/>
          </a:xfrm>
          <a:prstGeom prst="rect">
            <a:avLst/>
          </a:prstGeom>
          <a:noFill/>
          <a:ln/>
        </p:spPr>
        <p:txBody>
          <a:bodyPr wrap="square" rtlCol="0" anchor="ctr"/>
          <a:lstStyle/>
          <a:p>
            <a:pPr indent="0" marL="0">
              <a:lnSpc>
                <a:spcPct val="120000"/>
              </a:lnSpc>
              <a:buNone/>
            </a:pPr>
            <a:r>
              <a:rPr lang="en-US" sz="1050" dirty="0">
                <a:solidFill>
                  <a:srgbClr val="5B6B7F"/>
                </a:solidFill>
                <a:latin typeface="Calibri" pitchFamily="34" charset="0"/>
                <a:ea typeface="Calibri" pitchFamily="34" charset="-122"/>
                <a:cs typeface="Calibri" pitchFamily="34" charset="-120"/>
              </a:rPr>
              <a:t>The receiver sees only one copy — the second attempt.</a:t>
            </a:r>
            <a:endParaRPr lang="en-US" sz="10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RELIABLE TRANSMISSION</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Stop-and-Wait's Throughput Problem</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5 — Reliable Transmission: ARQ</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29</a:t>
            </a:r>
            <a:endParaRPr lang="en-US" sz="950" dirty="0"/>
          </a:p>
        </p:txBody>
      </p:sp>
      <p:sp>
        <p:nvSpPr>
          <p:cNvPr id="8" name="Text 6"/>
          <p:cNvSpPr/>
          <p:nvPr/>
        </p:nvSpPr>
        <p:spPr>
          <a:xfrm>
            <a:off x="548640" y="1453896"/>
            <a:ext cx="11094415" cy="59436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Only one frame is ever outstanding at a time — fine on a short, fast link, but wasteful once the bandwidth-delay product grows.</a:t>
            </a:r>
            <a:endParaRPr lang="en-US" sz="1450" dirty="0"/>
          </a:p>
        </p:txBody>
      </p:sp>
      <p:sp>
        <p:nvSpPr>
          <p:cNvPr id="9" name="Shape 7"/>
          <p:cNvSpPr/>
          <p:nvPr/>
        </p:nvSpPr>
        <p:spPr>
          <a:xfrm>
            <a:off x="548640" y="2231136"/>
            <a:ext cx="3515258" cy="1417320"/>
          </a:xfrm>
          <a:prstGeom prst="roundRect">
            <a:avLst>
              <a:gd name="adj" fmla="val 3871"/>
            </a:avLst>
          </a:prstGeom>
          <a:solidFill>
            <a:srgbClr val="E3E9F2"/>
          </a:solidFill>
          <a:ln w="12700">
            <a:solidFill>
              <a:srgbClr val="E1E6EE"/>
            </a:solidFill>
            <a:prstDash val="solid"/>
          </a:ln>
        </p:spPr>
      </p:sp>
      <p:sp>
        <p:nvSpPr>
          <p:cNvPr id="10" name="Text 8"/>
          <p:cNvSpPr/>
          <p:nvPr/>
        </p:nvSpPr>
        <p:spPr>
          <a:xfrm>
            <a:off x="713232" y="2395728"/>
            <a:ext cx="3186074" cy="680314"/>
          </a:xfrm>
          <a:prstGeom prst="rect">
            <a:avLst/>
          </a:prstGeom>
          <a:noFill/>
          <a:ln/>
        </p:spPr>
        <p:txBody>
          <a:bodyPr wrap="square" rtlCol="0" anchor="t"/>
          <a:lstStyle/>
          <a:p>
            <a:pPr indent="0" marL="0">
              <a:buNone/>
            </a:pPr>
            <a:r>
              <a:rPr lang="en-US" sz="2400" b="1" dirty="0">
                <a:solidFill>
                  <a:srgbClr val="16233F"/>
                </a:solidFill>
                <a:latin typeface="Cambria" pitchFamily="34" charset="0"/>
                <a:ea typeface="Cambria" pitchFamily="34" charset="-122"/>
                <a:cs typeface="Cambria" pitchFamily="34" charset="-120"/>
              </a:rPr>
              <a:t>1.5 Mbps</a:t>
            </a:r>
            <a:endParaRPr lang="en-US" sz="2400" dirty="0"/>
          </a:p>
        </p:txBody>
      </p:sp>
      <p:sp>
        <p:nvSpPr>
          <p:cNvPr id="11" name="Text 9"/>
          <p:cNvSpPr/>
          <p:nvPr/>
        </p:nvSpPr>
        <p:spPr>
          <a:xfrm>
            <a:off x="713232" y="3081528"/>
            <a:ext cx="3186074" cy="538582"/>
          </a:xfrm>
          <a:prstGeom prst="rect">
            <a:avLst/>
          </a:prstGeom>
          <a:noFill/>
          <a:ln/>
        </p:spPr>
        <p:txBody>
          <a:bodyPr wrap="square" rtlCol="0" anchor="t"/>
          <a:lstStyle/>
          <a:p>
            <a:pPr indent="0" marL="0">
              <a:lnSpc>
                <a:spcPct val="115000"/>
              </a:lnSpc>
              <a:buNone/>
            </a:pPr>
            <a:r>
              <a:rPr lang="en-US" sz="1150" dirty="0">
                <a:solidFill>
                  <a:srgbClr val="5B6B7F"/>
                </a:solidFill>
                <a:latin typeface="Calibri" pitchFamily="34" charset="0"/>
                <a:ea typeface="Calibri" pitchFamily="34" charset="-122"/>
                <a:cs typeface="Calibri" pitchFamily="34" charset="-120"/>
              </a:rPr>
              <a:t>link, 45 ms round-trip time</a:t>
            </a:r>
            <a:endParaRPr lang="en-US" sz="1150" dirty="0"/>
          </a:p>
        </p:txBody>
      </p:sp>
      <p:sp>
        <p:nvSpPr>
          <p:cNvPr id="12" name="Shape 10"/>
          <p:cNvSpPr/>
          <p:nvPr/>
        </p:nvSpPr>
        <p:spPr>
          <a:xfrm>
            <a:off x="4338218" y="2231136"/>
            <a:ext cx="3515258" cy="1417320"/>
          </a:xfrm>
          <a:prstGeom prst="roundRect">
            <a:avLst>
              <a:gd name="adj" fmla="val 3871"/>
            </a:avLst>
          </a:prstGeom>
          <a:solidFill>
            <a:srgbClr val="E3E9F2"/>
          </a:solidFill>
          <a:ln w="12700">
            <a:solidFill>
              <a:srgbClr val="E1E6EE"/>
            </a:solidFill>
            <a:prstDash val="solid"/>
          </a:ln>
        </p:spPr>
      </p:sp>
      <p:sp>
        <p:nvSpPr>
          <p:cNvPr id="13" name="Text 11"/>
          <p:cNvSpPr/>
          <p:nvPr/>
        </p:nvSpPr>
        <p:spPr>
          <a:xfrm>
            <a:off x="4502810" y="2395728"/>
            <a:ext cx="3186074" cy="680314"/>
          </a:xfrm>
          <a:prstGeom prst="rect">
            <a:avLst/>
          </a:prstGeom>
          <a:noFill/>
          <a:ln/>
        </p:spPr>
        <p:txBody>
          <a:bodyPr wrap="square" rtlCol="0" anchor="t"/>
          <a:lstStyle/>
          <a:p>
            <a:pPr indent="0" marL="0">
              <a:buNone/>
            </a:pPr>
            <a:r>
              <a:rPr lang="en-US" sz="2400" b="1" dirty="0">
                <a:solidFill>
                  <a:srgbClr val="16233F"/>
                </a:solidFill>
                <a:latin typeface="Cambria" pitchFamily="34" charset="0"/>
                <a:ea typeface="Cambria" pitchFamily="34" charset="-122"/>
                <a:cs typeface="Cambria" pitchFamily="34" charset="-120"/>
              </a:rPr>
              <a:t>≈ 8 KB</a:t>
            </a:r>
            <a:endParaRPr lang="en-US" sz="2400" dirty="0"/>
          </a:p>
        </p:txBody>
      </p:sp>
      <p:sp>
        <p:nvSpPr>
          <p:cNvPr id="14" name="Text 12"/>
          <p:cNvSpPr/>
          <p:nvPr/>
        </p:nvSpPr>
        <p:spPr>
          <a:xfrm>
            <a:off x="4502810" y="3081528"/>
            <a:ext cx="3186074" cy="538582"/>
          </a:xfrm>
          <a:prstGeom prst="rect">
            <a:avLst/>
          </a:prstGeom>
          <a:noFill/>
          <a:ln/>
        </p:spPr>
        <p:txBody>
          <a:bodyPr wrap="square" rtlCol="0" anchor="t"/>
          <a:lstStyle/>
          <a:p>
            <a:pPr indent="0" marL="0">
              <a:lnSpc>
                <a:spcPct val="115000"/>
              </a:lnSpc>
              <a:buNone/>
            </a:pPr>
            <a:r>
              <a:rPr lang="en-US" sz="1150" dirty="0">
                <a:solidFill>
                  <a:srgbClr val="5B6B7F"/>
                </a:solidFill>
                <a:latin typeface="Calibri" pitchFamily="34" charset="0"/>
                <a:ea typeface="Calibri" pitchFamily="34" charset="-122"/>
                <a:cs typeface="Calibri" pitchFamily="34" charset="-120"/>
              </a:rPr>
              <a:t>bandwidth × delay — the pipe’s true capacity</a:t>
            </a:r>
            <a:endParaRPr lang="en-US" sz="1150" dirty="0"/>
          </a:p>
        </p:txBody>
      </p:sp>
      <p:sp>
        <p:nvSpPr>
          <p:cNvPr id="15" name="Shape 13"/>
          <p:cNvSpPr/>
          <p:nvPr/>
        </p:nvSpPr>
        <p:spPr>
          <a:xfrm>
            <a:off x="8127797" y="2231136"/>
            <a:ext cx="3515258" cy="1417320"/>
          </a:xfrm>
          <a:prstGeom prst="roundRect">
            <a:avLst>
              <a:gd name="adj" fmla="val 3871"/>
            </a:avLst>
          </a:prstGeom>
          <a:solidFill>
            <a:srgbClr val="F6DEDE"/>
          </a:solidFill>
          <a:ln w="12700">
            <a:solidFill>
              <a:srgbClr val="E1E6EE"/>
            </a:solidFill>
            <a:prstDash val="solid"/>
          </a:ln>
        </p:spPr>
      </p:sp>
      <p:sp>
        <p:nvSpPr>
          <p:cNvPr id="16" name="Text 14"/>
          <p:cNvSpPr/>
          <p:nvPr/>
        </p:nvSpPr>
        <p:spPr>
          <a:xfrm>
            <a:off x="8292389" y="2395728"/>
            <a:ext cx="3186074" cy="680314"/>
          </a:xfrm>
          <a:prstGeom prst="rect">
            <a:avLst/>
          </a:prstGeom>
          <a:noFill/>
          <a:ln/>
        </p:spPr>
        <p:txBody>
          <a:bodyPr wrap="square" rtlCol="0" anchor="t"/>
          <a:lstStyle/>
          <a:p>
            <a:pPr indent="0" marL="0">
              <a:buNone/>
            </a:pPr>
            <a:r>
              <a:rPr lang="en-US" sz="2400" b="1" dirty="0">
                <a:solidFill>
                  <a:srgbClr val="C24B4B"/>
                </a:solidFill>
                <a:latin typeface="Cambria" pitchFamily="34" charset="0"/>
                <a:ea typeface="Cambria" pitchFamily="34" charset="-122"/>
                <a:cs typeface="Cambria" pitchFamily="34" charset="-120"/>
              </a:rPr>
              <a:t>≈ 182 Kbps</a:t>
            </a:r>
            <a:endParaRPr lang="en-US" sz="2400" dirty="0"/>
          </a:p>
        </p:txBody>
      </p:sp>
      <p:sp>
        <p:nvSpPr>
          <p:cNvPr id="17" name="Text 15"/>
          <p:cNvSpPr/>
          <p:nvPr/>
        </p:nvSpPr>
        <p:spPr>
          <a:xfrm>
            <a:off x="8292389" y="3081528"/>
            <a:ext cx="3186074" cy="538582"/>
          </a:xfrm>
          <a:prstGeom prst="rect">
            <a:avLst/>
          </a:prstGeom>
          <a:noFill/>
          <a:ln/>
        </p:spPr>
        <p:txBody>
          <a:bodyPr wrap="square" rtlCol="0" anchor="t"/>
          <a:lstStyle/>
          <a:p>
            <a:pPr indent="0" marL="0">
              <a:lnSpc>
                <a:spcPct val="115000"/>
              </a:lnSpc>
              <a:buNone/>
            </a:pPr>
            <a:r>
              <a:rPr lang="en-US" sz="1150" dirty="0">
                <a:solidFill>
                  <a:srgbClr val="5B6B7F"/>
                </a:solidFill>
                <a:latin typeface="Calibri" pitchFamily="34" charset="0"/>
                <a:ea typeface="Calibri" pitchFamily="34" charset="-122"/>
                <a:cs typeface="Calibri" pitchFamily="34" charset="-120"/>
              </a:rPr>
              <a:t>achieved with 1 KB frames — about 1/8 of capacity</a:t>
            </a:r>
            <a:endParaRPr lang="en-US" sz="1150" dirty="0"/>
          </a:p>
        </p:txBody>
      </p:sp>
      <p:sp>
        <p:nvSpPr>
          <p:cNvPr id="18" name="Text 16"/>
          <p:cNvSpPr/>
          <p:nvPr/>
        </p:nvSpPr>
        <p:spPr>
          <a:xfrm>
            <a:off x="548640" y="3877056"/>
            <a:ext cx="11094415" cy="1280160"/>
          </a:xfrm>
          <a:prstGeom prst="rect">
            <a:avLst/>
          </a:prstGeom>
          <a:noFill/>
          <a:ln/>
        </p:spPr>
        <p:txBody>
          <a:bodyPr wrap="square" rtlCol="0" anchor="t"/>
          <a:lstStyle/>
          <a:p>
            <a:pPr marL="342900" indent="-342900">
              <a:lnSpc>
                <a:spcPct val="128000"/>
              </a:lnSpc>
              <a:spcAft>
                <a:spcPts val="800"/>
              </a:spcAft>
              <a:buSzPct val="100000"/>
              <a:buChar char="–"/>
            </a:pPr>
            <a:r>
              <a:rPr lang="en-US" sz="1500" b="1" dirty="0">
                <a:solidFill>
                  <a:srgbClr val="1B2430"/>
                </a:solidFill>
                <a:latin typeface="Calibri" pitchFamily="34" charset="0"/>
                <a:ea typeface="Calibri" pitchFamily="34" charset="-122"/>
                <a:cs typeface="Calibri" pitchFamily="34" charset="-120"/>
              </a:rPr>
              <a:t>To use the link fully, the sender needs up to eight frames in flight at once before waiting for an ACK — that’s the motivation for a sliding window.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CONNECTING NODES</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What a Link Actually Is</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1 — Connecting Nodes</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3</a:t>
            </a:r>
            <a:endParaRPr lang="en-US" sz="950" dirty="0"/>
          </a:p>
        </p:txBody>
      </p:sp>
      <p:sp>
        <p:nvSpPr>
          <p:cNvPr id="8" name="Text 6"/>
          <p:cNvSpPr/>
          <p:nvPr/>
        </p:nvSpPr>
        <p:spPr>
          <a:xfrm>
            <a:off x="548640" y="1453896"/>
            <a:ext cx="11094415" cy="100584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Every practical link relies on electromagnetic radiation traveling through some medium — or through free space.</a:t>
            </a:r>
            <a:endParaRPr lang="en-US" sz="1450" dirty="0"/>
          </a:p>
          <a:p>
            <a:pPr marL="342900" indent="-342900">
              <a:lnSpc>
                <a:spcPct val="128000"/>
              </a:lnSpc>
              <a:spcAft>
                <a:spcPts val="800"/>
              </a:spcAft>
              <a:buSzPct val="100000"/>
              <a:buChar char="–"/>
            </a:pPr>
            <a:r>
              <a:rPr lang="en-US" sz="1450" b="1" dirty="0">
                <a:solidFill>
                  <a:srgbClr val="1B2430"/>
                </a:solidFill>
                <a:latin typeface="Calibri" pitchFamily="34" charset="0"/>
                <a:ea typeface="Calibri" pitchFamily="34" charset="-122"/>
                <a:cs typeface="Calibri" pitchFamily="34" charset="-120"/>
              </a:rPr>
              <a:t>One way to characterize a link: which medium it uses.</a:t>
            </a:r>
            <a:endParaRPr lang="en-US" sz="1450" dirty="0"/>
          </a:p>
        </p:txBody>
      </p:sp>
      <p:sp>
        <p:nvSpPr>
          <p:cNvPr id="9" name="Shape 7"/>
          <p:cNvSpPr/>
          <p:nvPr/>
        </p:nvSpPr>
        <p:spPr>
          <a:xfrm>
            <a:off x="548640" y="2505456"/>
            <a:ext cx="5364328" cy="2880360"/>
          </a:xfrm>
          <a:prstGeom prst="roundRect">
            <a:avLst>
              <a:gd name="adj" fmla="val 1905"/>
            </a:avLst>
          </a:prstGeom>
          <a:solidFill>
            <a:srgbClr val="DCE7F3"/>
          </a:solidFill>
          <a:ln/>
        </p:spPr>
      </p:sp>
      <p:sp>
        <p:nvSpPr>
          <p:cNvPr id="10" name="Shape 8"/>
          <p:cNvSpPr/>
          <p:nvPr/>
        </p:nvSpPr>
        <p:spPr>
          <a:xfrm>
            <a:off x="804672" y="2743200"/>
            <a:ext cx="475488" cy="475488"/>
          </a:xfrm>
          <a:prstGeom prst="ellipse">
            <a:avLst/>
          </a:prstGeom>
          <a:solidFill>
            <a:srgbClr val="FFFFFF"/>
          </a:solidFill>
          <a:ln/>
        </p:spPr>
      </p:sp>
      <p:pic>
        <p:nvPicPr>
          <p:cNvPr id="11" name="Image 0" descr="/home/claude/netdeck2/lib/icons/link_blue.png">    </p:cNvPr>
          <p:cNvPicPr>
            <a:picLocks noChangeAspect="1"/>
          </p:cNvPicPr>
          <p:nvPr/>
        </p:nvPicPr>
        <p:blipFill>
          <a:blip r:embed="rId1"/>
          <a:stretch>
            <a:fillRect/>
          </a:stretch>
        </p:blipFill>
        <p:spPr>
          <a:xfrm>
            <a:off x="918789" y="2857317"/>
            <a:ext cx="247254" cy="247254"/>
          </a:xfrm>
          <a:prstGeom prst="rect">
            <a:avLst/>
          </a:prstGeom>
        </p:spPr>
      </p:pic>
      <p:sp>
        <p:nvSpPr>
          <p:cNvPr id="12" name="Text 9"/>
          <p:cNvSpPr/>
          <p:nvPr/>
        </p:nvSpPr>
        <p:spPr>
          <a:xfrm>
            <a:off x="1426464" y="2743200"/>
            <a:ext cx="4267048" cy="475488"/>
          </a:xfrm>
          <a:prstGeom prst="rect">
            <a:avLst/>
          </a:prstGeom>
          <a:noFill/>
          <a:ln/>
        </p:spPr>
        <p:txBody>
          <a:bodyPr wrap="square" rtlCol="0" anchor="ctr"/>
          <a:lstStyle/>
          <a:p>
            <a:pPr indent="0" marL="0">
              <a:buNone/>
            </a:pPr>
            <a:r>
              <a:rPr lang="en-US" sz="1800" b="1" dirty="0">
                <a:solidFill>
                  <a:srgbClr val="2E6FA7"/>
                </a:solidFill>
                <a:latin typeface="Cambria" pitchFamily="34" charset="0"/>
                <a:ea typeface="Cambria" pitchFamily="34" charset="-122"/>
                <a:cs typeface="Cambria" pitchFamily="34" charset="-120"/>
              </a:rPr>
              <a:t>Guided media</a:t>
            </a:r>
            <a:endParaRPr lang="en-US" sz="1800" dirty="0"/>
          </a:p>
        </p:txBody>
      </p:sp>
      <p:sp>
        <p:nvSpPr>
          <p:cNvPr id="13" name="Text 10"/>
          <p:cNvSpPr/>
          <p:nvPr/>
        </p:nvSpPr>
        <p:spPr>
          <a:xfrm>
            <a:off x="859536" y="3401568"/>
            <a:ext cx="4742536" cy="1325880"/>
          </a:xfrm>
          <a:prstGeom prst="rect">
            <a:avLst/>
          </a:prstGeom>
          <a:noFill/>
          <a:ln/>
        </p:spPr>
        <p:txBody>
          <a:bodyPr wrap="square" rtlCol="0" anchor="t"/>
          <a:lstStyle/>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Copper wire — twisted pair, coaxial (DSL, cable)</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Optical fiber — home fiber and most long-haul backbone links</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Signal is confined to a physical conductor</a:t>
            </a:r>
            <a:endParaRPr lang="en-US" sz="1250" dirty="0"/>
          </a:p>
        </p:txBody>
      </p:sp>
      <p:sp>
        <p:nvSpPr>
          <p:cNvPr id="14" name="Shape 11"/>
          <p:cNvSpPr/>
          <p:nvPr/>
        </p:nvSpPr>
        <p:spPr>
          <a:xfrm>
            <a:off x="804672" y="4855464"/>
            <a:ext cx="4852264" cy="384048"/>
          </a:xfrm>
          <a:prstGeom prst="roundRect">
            <a:avLst>
              <a:gd name="adj" fmla="val 11905"/>
            </a:avLst>
          </a:prstGeom>
          <a:solidFill>
            <a:srgbClr val="FFFFFF"/>
          </a:solidFill>
          <a:ln/>
        </p:spPr>
      </p:sp>
      <p:sp>
        <p:nvSpPr>
          <p:cNvPr id="15" name="Text 12"/>
          <p:cNvSpPr/>
          <p:nvPr/>
        </p:nvSpPr>
        <p:spPr>
          <a:xfrm>
            <a:off x="950976" y="4855464"/>
            <a:ext cx="4559656" cy="384048"/>
          </a:xfrm>
          <a:prstGeom prst="rect">
            <a:avLst/>
          </a:prstGeom>
          <a:noFill/>
          <a:ln/>
        </p:spPr>
        <p:txBody>
          <a:bodyPr wrap="square" rtlCol="0" anchor="ctr"/>
          <a:lstStyle/>
          <a:p>
            <a:pPr indent="0" marL="0">
              <a:buNone/>
            </a:pPr>
            <a:r>
              <a:rPr lang="en-US" sz="1100" b="1" i="1" dirty="0">
                <a:solidFill>
                  <a:srgbClr val="16233F"/>
                </a:solidFill>
                <a:latin typeface="Calibri" pitchFamily="34" charset="0"/>
                <a:ea typeface="Calibri" pitchFamily="34" charset="-122"/>
                <a:cs typeface="Calibri" pitchFamily="34" charset="-120"/>
              </a:rPr>
              <a:t>Predictable path, easiest to shield from interference</a:t>
            </a:r>
            <a:endParaRPr lang="en-US" sz="1100" dirty="0"/>
          </a:p>
        </p:txBody>
      </p:sp>
      <p:sp>
        <p:nvSpPr>
          <p:cNvPr id="16" name="Shape 13"/>
          <p:cNvSpPr/>
          <p:nvPr/>
        </p:nvSpPr>
        <p:spPr>
          <a:xfrm>
            <a:off x="6278728" y="2505456"/>
            <a:ext cx="5364328" cy="2880360"/>
          </a:xfrm>
          <a:prstGeom prst="roundRect">
            <a:avLst>
              <a:gd name="adj" fmla="val 1905"/>
            </a:avLst>
          </a:prstGeom>
          <a:solidFill>
            <a:srgbClr val="FBE7D3"/>
          </a:solidFill>
          <a:ln/>
        </p:spPr>
      </p:sp>
      <p:sp>
        <p:nvSpPr>
          <p:cNvPr id="17" name="Shape 14"/>
          <p:cNvSpPr/>
          <p:nvPr/>
        </p:nvSpPr>
        <p:spPr>
          <a:xfrm>
            <a:off x="6534760" y="2743200"/>
            <a:ext cx="475488" cy="475488"/>
          </a:xfrm>
          <a:prstGeom prst="ellipse">
            <a:avLst/>
          </a:prstGeom>
          <a:solidFill>
            <a:srgbClr val="FFFFFF"/>
          </a:solidFill>
          <a:ln/>
        </p:spPr>
      </p:sp>
      <p:pic>
        <p:nvPicPr>
          <p:cNvPr id="18" name="Image 1" descr="/home/claude/netdeck2/lib/icons/wifi_amber.png">    </p:cNvPr>
          <p:cNvPicPr>
            <a:picLocks noChangeAspect="1"/>
          </p:cNvPicPr>
          <p:nvPr/>
        </p:nvPicPr>
        <p:blipFill>
          <a:blip r:embed="rId2"/>
          <a:stretch>
            <a:fillRect/>
          </a:stretch>
        </p:blipFill>
        <p:spPr>
          <a:xfrm>
            <a:off x="6648877" y="2857317"/>
            <a:ext cx="247254" cy="247254"/>
          </a:xfrm>
          <a:prstGeom prst="rect">
            <a:avLst/>
          </a:prstGeom>
        </p:spPr>
      </p:pic>
      <p:sp>
        <p:nvSpPr>
          <p:cNvPr id="19" name="Text 15"/>
          <p:cNvSpPr/>
          <p:nvPr/>
        </p:nvSpPr>
        <p:spPr>
          <a:xfrm>
            <a:off x="7156552" y="2743200"/>
            <a:ext cx="4267048" cy="475488"/>
          </a:xfrm>
          <a:prstGeom prst="rect">
            <a:avLst/>
          </a:prstGeom>
          <a:noFill/>
          <a:ln/>
        </p:spPr>
        <p:txBody>
          <a:bodyPr wrap="square" rtlCol="0" anchor="ctr"/>
          <a:lstStyle/>
          <a:p>
            <a:pPr indent="0" marL="0">
              <a:buNone/>
            </a:pPr>
            <a:r>
              <a:rPr lang="en-US" sz="1800" b="1" dirty="0">
                <a:solidFill>
                  <a:srgbClr val="B5651D"/>
                </a:solidFill>
                <a:latin typeface="Cambria" pitchFamily="34" charset="0"/>
                <a:ea typeface="Cambria" pitchFamily="34" charset="-122"/>
                <a:cs typeface="Cambria" pitchFamily="34" charset="-120"/>
              </a:rPr>
              <a:t>Unguided media</a:t>
            </a:r>
            <a:endParaRPr lang="en-US" sz="1800" dirty="0"/>
          </a:p>
        </p:txBody>
      </p:sp>
      <p:sp>
        <p:nvSpPr>
          <p:cNvPr id="20" name="Text 16"/>
          <p:cNvSpPr/>
          <p:nvPr/>
        </p:nvSpPr>
        <p:spPr>
          <a:xfrm>
            <a:off x="6589624" y="3401568"/>
            <a:ext cx="4742536" cy="1325880"/>
          </a:xfrm>
          <a:prstGeom prst="rect">
            <a:avLst/>
          </a:prstGeom>
          <a:noFill/>
          <a:ln/>
        </p:spPr>
        <p:txBody>
          <a:bodyPr wrap="square" rtlCol="0" anchor="t"/>
          <a:lstStyle/>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Air / free space — radio, microwave, infrared</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Signal radiates outward, shared by anyone nearby</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No wire to tap — but no wire to hide behind, either</a:t>
            </a:r>
            <a:endParaRPr lang="en-US" sz="1250" dirty="0"/>
          </a:p>
        </p:txBody>
      </p:sp>
      <p:sp>
        <p:nvSpPr>
          <p:cNvPr id="21" name="Shape 17"/>
          <p:cNvSpPr/>
          <p:nvPr/>
        </p:nvSpPr>
        <p:spPr>
          <a:xfrm>
            <a:off x="6534760" y="4855464"/>
            <a:ext cx="4852264" cy="384048"/>
          </a:xfrm>
          <a:prstGeom prst="roundRect">
            <a:avLst>
              <a:gd name="adj" fmla="val 11905"/>
            </a:avLst>
          </a:prstGeom>
          <a:solidFill>
            <a:srgbClr val="FFFFFF"/>
          </a:solidFill>
          <a:ln/>
        </p:spPr>
      </p:sp>
      <p:sp>
        <p:nvSpPr>
          <p:cNvPr id="22" name="Text 18"/>
          <p:cNvSpPr/>
          <p:nvPr/>
        </p:nvSpPr>
        <p:spPr>
          <a:xfrm>
            <a:off x="6681064" y="4855464"/>
            <a:ext cx="4559656" cy="384048"/>
          </a:xfrm>
          <a:prstGeom prst="rect">
            <a:avLst/>
          </a:prstGeom>
          <a:noFill/>
          <a:ln/>
        </p:spPr>
        <p:txBody>
          <a:bodyPr wrap="square" rtlCol="0" anchor="ctr"/>
          <a:lstStyle/>
          <a:p>
            <a:pPr indent="0" marL="0">
              <a:buNone/>
            </a:pPr>
            <a:r>
              <a:rPr lang="en-US" sz="1100" b="1" i="1" dirty="0">
                <a:solidFill>
                  <a:srgbClr val="16233F"/>
                </a:solidFill>
                <a:latin typeface="Calibri" pitchFamily="34" charset="0"/>
                <a:ea typeface="Calibri" pitchFamily="34" charset="-122"/>
                <a:cs typeface="Calibri" pitchFamily="34" charset="-120"/>
              </a:rPr>
              <a:t>Shared "wire": must divide it by frequency and space</a:t>
            </a:r>
            <a:endParaRPr lang="en-US" sz="11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RELIABLE TRANSMISSION</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Sliding Window: Keeping the Pipe Full</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5 — Reliable Transmission: ARQ</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30</a:t>
            </a:r>
            <a:endParaRPr lang="en-US" sz="950" dirty="0"/>
          </a:p>
        </p:txBody>
      </p:sp>
      <p:sp>
        <p:nvSpPr>
          <p:cNvPr id="8" name="Text 6"/>
          <p:cNvSpPr/>
          <p:nvPr/>
        </p:nvSpPr>
        <p:spPr>
          <a:xfrm>
            <a:off x="548640" y="1453896"/>
            <a:ext cx="11094415" cy="54864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The sender may have up to SWS (send window size) frames outstanding at once, instead of just one.</a:t>
            </a:r>
            <a:endParaRPr lang="en-US" sz="1450" dirty="0"/>
          </a:p>
        </p:txBody>
      </p:sp>
      <p:sp>
        <p:nvSpPr>
          <p:cNvPr id="9" name="Shape 7"/>
          <p:cNvSpPr/>
          <p:nvPr/>
        </p:nvSpPr>
        <p:spPr>
          <a:xfrm>
            <a:off x="548640" y="2276856"/>
            <a:ext cx="924535" cy="685800"/>
          </a:xfrm>
          <a:prstGeom prst="rect">
            <a:avLst/>
          </a:prstGeom>
          <a:solidFill>
            <a:srgbClr val="E3E9F2"/>
          </a:solidFill>
          <a:ln w="12700">
            <a:solidFill>
              <a:srgbClr val="E1E6EE"/>
            </a:solidFill>
            <a:prstDash val="solid"/>
          </a:ln>
        </p:spPr>
      </p:sp>
      <p:sp>
        <p:nvSpPr>
          <p:cNvPr id="10" name="Text 8"/>
          <p:cNvSpPr/>
          <p:nvPr/>
        </p:nvSpPr>
        <p:spPr>
          <a:xfrm>
            <a:off x="548640" y="2276856"/>
            <a:ext cx="924535" cy="685800"/>
          </a:xfrm>
          <a:prstGeom prst="rect">
            <a:avLst/>
          </a:prstGeom>
          <a:noFill/>
          <a:ln/>
        </p:spPr>
        <p:txBody>
          <a:bodyPr wrap="square" rtlCol="0" anchor="ctr"/>
          <a:lstStyle/>
          <a:p>
            <a:pPr algn="ctr" indent="0" marL="0">
              <a:buNone/>
            </a:pPr>
            <a:r>
              <a:rPr lang="en-US" sz="1300" b="1" dirty="0">
                <a:solidFill>
                  <a:srgbClr val="5B6B7F"/>
                </a:solidFill>
                <a:latin typeface="Courier New" pitchFamily="34" charset="0"/>
                <a:ea typeface="Courier New" pitchFamily="34" charset="-122"/>
                <a:cs typeface="Courier New" pitchFamily="34" charset="-120"/>
              </a:rPr>
              <a:t>0</a:t>
            </a:r>
            <a:endParaRPr lang="en-US" sz="1300" dirty="0"/>
          </a:p>
        </p:txBody>
      </p:sp>
      <p:sp>
        <p:nvSpPr>
          <p:cNvPr id="11" name="Shape 9"/>
          <p:cNvSpPr/>
          <p:nvPr/>
        </p:nvSpPr>
        <p:spPr>
          <a:xfrm>
            <a:off x="1473175" y="2276856"/>
            <a:ext cx="924535" cy="685800"/>
          </a:xfrm>
          <a:prstGeom prst="rect">
            <a:avLst/>
          </a:prstGeom>
          <a:solidFill>
            <a:srgbClr val="E3E9F2"/>
          </a:solidFill>
          <a:ln w="12700">
            <a:solidFill>
              <a:srgbClr val="E1E6EE"/>
            </a:solidFill>
            <a:prstDash val="solid"/>
          </a:ln>
        </p:spPr>
      </p:sp>
      <p:sp>
        <p:nvSpPr>
          <p:cNvPr id="12" name="Text 10"/>
          <p:cNvSpPr/>
          <p:nvPr/>
        </p:nvSpPr>
        <p:spPr>
          <a:xfrm>
            <a:off x="1473175" y="2276856"/>
            <a:ext cx="924535" cy="685800"/>
          </a:xfrm>
          <a:prstGeom prst="rect">
            <a:avLst/>
          </a:prstGeom>
          <a:noFill/>
          <a:ln/>
        </p:spPr>
        <p:txBody>
          <a:bodyPr wrap="square" rtlCol="0" anchor="ctr"/>
          <a:lstStyle/>
          <a:p>
            <a:pPr algn="ctr" indent="0" marL="0">
              <a:buNone/>
            </a:pPr>
            <a:r>
              <a:rPr lang="en-US" sz="1300" b="1" dirty="0">
                <a:solidFill>
                  <a:srgbClr val="5B6B7F"/>
                </a:solidFill>
                <a:latin typeface="Courier New" pitchFamily="34" charset="0"/>
                <a:ea typeface="Courier New" pitchFamily="34" charset="-122"/>
                <a:cs typeface="Courier New" pitchFamily="34" charset="-120"/>
              </a:rPr>
              <a:t>1</a:t>
            </a:r>
            <a:endParaRPr lang="en-US" sz="1300" dirty="0"/>
          </a:p>
        </p:txBody>
      </p:sp>
      <p:sp>
        <p:nvSpPr>
          <p:cNvPr id="13" name="Shape 11"/>
          <p:cNvSpPr/>
          <p:nvPr/>
        </p:nvSpPr>
        <p:spPr>
          <a:xfrm>
            <a:off x="2397709" y="2276856"/>
            <a:ext cx="924535" cy="685800"/>
          </a:xfrm>
          <a:prstGeom prst="rect">
            <a:avLst/>
          </a:prstGeom>
          <a:solidFill>
            <a:srgbClr val="E3E9F2"/>
          </a:solidFill>
          <a:ln w="12700">
            <a:solidFill>
              <a:srgbClr val="E1E6EE"/>
            </a:solidFill>
            <a:prstDash val="solid"/>
          </a:ln>
        </p:spPr>
      </p:sp>
      <p:sp>
        <p:nvSpPr>
          <p:cNvPr id="14" name="Text 12"/>
          <p:cNvSpPr/>
          <p:nvPr/>
        </p:nvSpPr>
        <p:spPr>
          <a:xfrm>
            <a:off x="2397709" y="2276856"/>
            <a:ext cx="924535" cy="685800"/>
          </a:xfrm>
          <a:prstGeom prst="rect">
            <a:avLst/>
          </a:prstGeom>
          <a:noFill/>
          <a:ln/>
        </p:spPr>
        <p:txBody>
          <a:bodyPr wrap="square" rtlCol="0" anchor="ctr"/>
          <a:lstStyle/>
          <a:p>
            <a:pPr algn="ctr" indent="0" marL="0">
              <a:buNone/>
            </a:pPr>
            <a:r>
              <a:rPr lang="en-US" sz="1300" b="1" dirty="0">
                <a:solidFill>
                  <a:srgbClr val="5B6B7F"/>
                </a:solidFill>
                <a:latin typeface="Courier New" pitchFamily="34" charset="0"/>
                <a:ea typeface="Courier New" pitchFamily="34" charset="-122"/>
                <a:cs typeface="Courier New" pitchFamily="34" charset="-120"/>
              </a:rPr>
              <a:t>2</a:t>
            </a:r>
            <a:endParaRPr lang="en-US" sz="1300" dirty="0"/>
          </a:p>
        </p:txBody>
      </p:sp>
      <p:sp>
        <p:nvSpPr>
          <p:cNvPr id="15" name="Shape 13"/>
          <p:cNvSpPr/>
          <p:nvPr/>
        </p:nvSpPr>
        <p:spPr>
          <a:xfrm>
            <a:off x="3322244" y="2276856"/>
            <a:ext cx="924535" cy="685800"/>
          </a:xfrm>
          <a:prstGeom prst="rect">
            <a:avLst/>
          </a:prstGeom>
          <a:solidFill>
            <a:srgbClr val="E3E9F2"/>
          </a:solidFill>
          <a:ln w="12700">
            <a:solidFill>
              <a:srgbClr val="E1E6EE"/>
            </a:solidFill>
            <a:prstDash val="solid"/>
          </a:ln>
        </p:spPr>
      </p:sp>
      <p:sp>
        <p:nvSpPr>
          <p:cNvPr id="16" name="Text 14"/>
          <p:cNvSpPr/>
          <p:nvPr/>
        </p:nvSpPr>
        <p:spPr>
          <a:xfrm>
            <a:off x="3322244" y="2276856"/>
            <a:ext cx="924535" cy="685800"/>
          </a:xfrm>
          <a:prstGeom prst="rect">
            <a:avLst/>
          </a:prstGeom>
          <a:noFill/>
          <a:ln/>
        </p:spPr>
        <p:txBody>
          <a:bodyPr wrap="square" rtlCol="0" anchor="ctr"/>
          <a:lstStyle/>
          <a:p>
            <a:pPr algn="ctr" indent="0" marL="0">
              <a:buNone/>
            </a:pPr>
            <a:r>
              <a:rPr lang="en-US" sz="1300" b="1" dirty="0">
                <a:solidFill>
                  <a:srgbClr val="5B6B7F"/>
                </a:solidFill>
                <a:latin typeface="Courier New" pitchFamily="34" charset="0"/>
                <a:ea typeface="Courier New" pitchFamily="34" charset="-122"/>
                <a:cs typeface="Courier New" pitchFamily="34" charset="-120"/>
              </a:rPr>
              <a:t>3</a:t>
            </a:r>
            <a:endParaRPr lang="en-US" sz="1300" dirty="0"/>
          </a:p>
        </p:txBody>
      </p:sp>
      <p:sp>
        <p:nvSpPr>
          <p:cNvPr id="17" name="Shape 15"/>
          <p:cNvSpPr/>
          <p:nvPr/>
        </p:nvSpPr>
        <p:spPr>
          <a:xfrm>
            <a:off x="4246778" y="2276856"/>
            <a:ext cx="924535" cy="685800"/>
          </a:xfrm>
          <a:prstGeom prst="rect">
            <a:avLst/>
          </a:prstGeom>
          <a:solidFill>
            <a:srgbClr val="DCE7F3"/>
          </a:solidFill>
          <a:ln w="12700">
            <a:solidFill>
              <a:srgbClr val="2E6FA7"/>
            </a:solidFill>
            <a:prstDash val="solid"/>
          </a:ln>
        </p:spPr>
      </p:sp>
      <p:sp>
        <p:nvSpPr>
          <p:cNvPr id="18" name="Text 16"/>
          <p:cNvSpPr/>
          <p:nvPr/>
        </p:nvSpPr>
        <p:spPr>
          <a:xfrm>
            <a:off x="4246778" y="2276856"/>
            <a:ext cx="924535" cy="685800"/>
          </a:xfrm>
          <a:prstGeom prst="rect">
            <a:avLst/>
          </a:prstGeom>
          <a:noFill/>
          <a:ln/>
        </p:spPr>
        <p:txBody>
          <a:bodyPr wrap="square" rtlCol="0" anchor="ctr"/>
          <a:lstStyle/>
          <a:p>
            <a:pPr algn="ctr" indent="0" marL="0">
              <a:buNone/>
            </a:pPr>
            <a:r>
              <a:rPr lang="en-US" sz="1300" b="1" dirty="0">
                <a:solidFill>
                  <a:srgbClr val="16233F"/>
                </a:solidFill>
                <a:latin typeface="Courier New" pitchFamily="34" charset="0"/>
                <a:ea typeface="Courier New" pitchFamily="34" charset="-122"/>
                <a:cs typeface="Courier New" pitchFamily="34" charset="-120"/>
              </a:rPr>
              <a:t>4</a:t>
            </a:r>
            <a:endParaRPr lang="en-US" sz="1300" dirty="0"/>
          </a:p>
        </p:txBody>
      </p:sp>
      <p:sp>
        <p:nvSpPr>
          <p:cNvPr id="19" name="Shape 17"/>
          <p:cNvSpPr/>
          <p:nvPr/>
        </p:nvSpPr>
        <p:spPr>
          <a:xfrm>
            <a:off x="5171313" y="2276856"/>
            <a:ext cx="924535" cy="685800"/>
          </a:xfrm>
          <a:prstGeom prst="rect">
            <a:avLst/>
          </a:prstGeom>
          <a:solidFill>
            <a:srgbClr val="DCE7F3"/>
          </a:solidFill>
          <a:ln w="12700">
            <a:solidFill>
              <a:srgbClr val="2E6FA7"/>
            </a:solidFill>
            <a:prstDash val="solid"/>
          </a:ln>
        </p:spPr>
      </p:sp>
      <p:sp>
        <p:nvSpPr>
          <p:cNvPr id="20" name="Text 18"/>
          <p:cNvSpPr/>
          <p:nvPr/>
        </p:nvSpPr>
        <p:spPr>
          <a:xfrm>
            <a:off x="5171313" y="2276856"/>
            <a:ext cx="924535" cy="685800"/>
          </a:xfrm>
          <a:prstGeom prst="rect">
            <a:avLst/>
          </a:prstGeom>
          <a:noFill/>
          <a:ln/>
        </p:spPr>
        <p:txBody>
          <a:bodyPr wrap="square" rtlCol="0" anchor="ctr"/>
          <a:lstStyle/>
          <a:p>
            <a:pPr algn="ctr" indent="0" marL="0">
              <a:buNone/>
            </a:pPr>
            <a:r>
              <a:rPr lang="en-US" sz="1300" b="1" dirty="0">
                <a:solidFill>
                  <a:srgbClr val="16233F"/>
                </a:solidFill>
                <a:latin typeface="Courier New" pitchFamily="34" charset="0"/>
                <a:ea typeface="Courier New" pitchFamily="34" charset="-122"/>
                <a:cs typeface="Courier New" pitchFamily="34" charset="-120"/>
              </a:rPr>
              <a:t>5</a:t>
            </a:r>
            <a:endParaRPr lang="en-US" sz="1300" dirty="0"/>
          </a:p>
        </p:txBody>
      </p:sp>
      <p:sp>
        <p:nvSpPr>
          <p:cNvPr id="21" name="Shape 19"/>
          <p:cNvSpPr/>
          <p:nvPr/>
        </p:nvSpPr>
        <p:spPr>
          <a:xfrm>
            <a:off x="6095848" y="2276856"/>
            <a:ext cx="924535" cy="685800"/>
          </a:xfrm>
          <a:prstGeom prst="rect">
            <a:avLst/>
          </a:prstGeom>
          <a:solidFill>
            <a:srgbClr val="DCE7F3"/>
          </a:solidFill>
          <a:ln w="12700">
            <a:solidFill>
              <a:srgbClr val="2E6FA7"/>
            </a:solidFill>
            <a:prstDash val="solid"/>
          </a:ln>
        </p:spPr>
      </p:sp>
      <p:sp>
        <p:nvSpPr>
          <p:cNvPr id="22" name="Text 20"/>
          <p:cNvSpPr/>
          <p:nvPr/>
        </p:nvSpPr>
        <p:spPr>
          <a:xfrm>
            <a:off x="6095848" y="2276856"/>
            <a:ext cx="924535" cy="685800"/>
          </a:xfrm>
          <a:prstGeom prst="rect">
            <a:avLst/>
          </a:prstGeom>
          <a:noFill/>
          <a:ln/>
        </p:spPr>
        <p:txBody>
          <a:bodyPr wrap="square" rtlCol="0" anchor="ctr"/>
          <a:lstStyle/>
          <a:p>
            <a:pPr algn="ctr" indent="0" marL="0">
              <a:buNone/>
            </a:pPr>
            <a:r>
              <a:rPr lang="en-US" sz="1300" b="1" dirty="0">
                <a:solidFill>
                  <a:srgbClr val="16233F"/>
                </a:solidFill>
                <a:latin typeface="Courier New" pitchFamily="34" charset="0"/>
                <a:ea typeface="Courier New" pitchFamily="34" charset="-122"/>
                <a:cs typeface="Courier New" pitchFamily="34" charset="-120"/>
              </a:rPr>
              <a:t>6</a:t>
            </a:r>
            <a:endParaRPr lang="en-US" sz="1300" dirty="0"/>
          </a:p>
        </p:txBody>
      </p:sp>
      <p:sp>
        <p:nvSpPr>
          <p:cNvPr id="23" name="Shape 21"/>
          <p:cNvSpPr/>
          <p:nvPr/>
        </p:nvSpPr>
        <p:spPr>
          <a:xfrm>
            <a:off x="7020382" y="2276856"/>
            <a:ext cx="924535" cy="685800"/>
          </a:xfrm>
          <a:prstGeom prst="rect">
            <a:avLst/>
          </a:prstGeom>
          <a:solidFill>
            <a:srgbClr val="DCE7F3"/>
          </a:solidFill>
          <a:ln w="12700">
            <a:solidFill>
              <a:srgbClr val="2E6FA7"/>
            </a:solidFill>
            <a:prstDash val="solid"/>
          </a:ln>
        </p:spPr>
      </p:sp>
      <p:sp>
        <p:nvSpPr>
          <p:cNvPr id="24" name="Text 22"/>
          <p:cNvSpPr/>
          <p:nvPr/>
        </p:nvSpPr>
        <p:spPr>
          <a:xfrm>
            <a:off x="7020382" y="2276856"/>
            <a:ext cx="924535" cy="685800"/>
          </a:xfrm>
          <a:prstGeom prst="rect">
            <a:avLst/>
          </a:prstGeom>
          <a:noFill/>
          <a:ln/>
        </p:spPr>
        <p:txBody>
          <a:bodyPr wrap="square" rtlCol="0" anchor="ctr"/>
          <a:lstStyle/>
          <a:p>
            <a:pPr algn="ctr" indent="0" marL="0">
              <a:buNone/>
            </a:pPr>
            <a:r>
              <a:rPr lang="en-US" sz="1300" b="1" dirty="0">
                <a:solidFill>
                  <a:srgbClr val="16233F"/>
                </a:solidFill>
                <a:latin typeface="Courier New" pitchFamily="34" charset="0"/>
                <a:ea typeface="Courier New" pitchFamily="34" charset="-122"/>
                <a:cs typeface="Courier New" pitchFamily="34" charset="-120"/>
              </a:rPr>
              <a:t>7</a:t>
            </a:r>
            <a:endParaRPr lang="en-US" sz="1300" dirty="0"/>
          </a:p>
        </p:txBody>
      </p:sp>
      <p:sp>
        <p:nvSpPr>
          <p:cNvPr id="25" name="Shape 23"/>
          <p:cNvSpPr/>
          <p:nvPr/>
        </p:nvSpPr>
        <p:spPr>
          <a:xfrm>
            <a:off x="7944917" y="2276856"/>
            <a:ext cx="924535" cy="685800"/>
          </a:xfrm>
          <a:prstGeom prst="rect">
            <a:avLst/>
          </a:prstGeom>
          <a:solidFill>
            <a:srgbClr val="FFFFFF"/>
          </a:solidFill>
          <a:ln w="12700">
            <a:solidFill>
              <a:srgbClr val="E1E6EE"/>
            </a:solidFill>
            <a:prstDash val="solid"/>
          </a:ln>
        </p:spPr>
      </p:sp>
      <p:sp>
        <p:nvSpPr>
          <p:cNvPr id="26" name="Text 24"/>
          <p:cNvSpPr/>
          <p:nvPr/>
        </p:nvSpPr>
        <p:spPr>
          <a:xfrm>
            <a:off x="7944917" y="2276856"/>
            <a:ext cx="924535" cy="685800"/>
          </a:xfrm>
          <a:prstGeom prst="rect">
            <a:avLst/>
          </a:prstGeom>
          <a:noFill/>
          <a:ln/>
        </p:spPr>
        <p:txBody>
          <a:bodyPr wrap="square" rtlCol="0" anchor="ctr"/>
          <a:lstStyle/>
          <a:p>
            <a:pPr algn="ctr" indent="0" marL="0">
              <a:buNone/>
            </a:pPr>
            <a:r>
              <a:rPr lang="en-US" sz="1300" b="1" dirty="0">
                <a:solidFill>
                  <a:srgbClr val="5B6B7F"/>
                </a:solidFill>
                <a:latin typeface="Courier New" pitchFamily="34" charset="0"/>
                <a:ea typeface="Courier New" pitchFamily="34" charset="-122"/>
                <a:cs typeface="Courier New" pitchFamily="34" charset="-120"/>
              </a:rPr>
              <a:t>8</a:t>
            </a:r>
            <a:endParaRPr lang="en-US" sz="1300" dirty="0"/>
          </a:p>
        </p:txBody>
      </p:sp>
      <p:sp>
        <p:nvSpPr>
          <p:cNvPr id="27" name="Shape 25"/>
          <p:cNvSpPr/>
          <p:nvPr/>
        </p:nvSpPr>
        <p:spPr>
          <a:xfrm>
            <a:off x="8869451" y="2276856"/>
            <a:ext cx="924535" cy="685800"/>
          </a:xfrm>
          <a:prstGeom prst="rect">
            <a:avLst/>
          </a:prstGeom>
          <a:solidFill>
            <a:srgbClr val="FFFFFF"/>
          </a:solidFill>
          <a:ln w="12700">
            <a:solidFill>
              <a:srgbClr val="E1E6EE"/>
            </a:solidFill>
            <a:prstDash val="solid"/>
          </a:ln>
        </p:spPr>
      </p:sp>
      <p:sp>
        <p:nvSpPr>
          <p:cNvPr id="28" name="Text 26"/>
          <p:cNvSpPr/>
          <p:nvPr/>
        </p:nvSpPr>
        <p:spPr>
          <a:xfrm>
            <a:off x="8869451" y="2276856"/>
            <a:ext cx="924535" cy="685800"/>
          </a:xfrm>
          <a:prstGeom prst="rect">
            <a:avLst/>
          </a:prstGeom>
          <a:noFill/>
          <a:ln/>
        </p:spPr>
        <p:txBody>
          <a:bodyPr wrap="square" rtlCol="0" anchor="ctr"/>
          <a:lstStyle/>
          <a:p>
            <a:pPr algn="ctr" indent="0" marL="0">
              <a:buNone/>
            </a:pPr>
            <a:r>
              <a:rPr lang="en-US" sz="1300" b="1" dirty="0">
                <a:solidFill>
                  <a:srgbClr val="5B6B7F"/>
                </a:solidFill>
                <a:latin typeface="Courier New" pitchFamily="34" charset="0"/>
                <a:ea typeface="Courier New" pitchFamily="34" charset="-122"/>
                <a:cs typeface="Courier New" pitchFamily="34" charset="-120"/>
              </a:rPr>
              <a:t>9</a:t>
            </a:r>
            <a:endParaRPr lang="en-US" sz="1300" dirty="0"/>
          </a:p>
        </p:txBody>
      </p:sp>
      <p:sp>
        <p:nvSpPr>
          <p:cNvPr id="29" name="Shape 27"/>
          <p:cNvSpPr/>
          <p:nvPr/>
        </p:nvSpPr>
        <p:spPr>
          <a:xfrm>
            <a:off x="9793986" y="2276856"/>
            <a:ext cx="924535" cy="685800"/>
          </a:xfrm>
          <a:prstGeom prst="rect">
            <a:avLst/>
          </a:prstGeom>
          <a:solidFill>
            <a:srgbClr val="FFFFFF"/>
          </a:solidFill>
          <a:ln w="12700">
            <a:solidFill>
              <a:srgbClr val="E1E6EE"/>
            </a:solidFill>
            <a:prstDash val="solid"/>
          </a:ln>
        </p:spPr>
      </p:sp>
      <p:sp>
        <p:nvSpPr>
          <p:cNvPr id="30" name="Text 28"/>
          <p:cNvSpPr/>
          <p:nvPr/>
        </p:nvSpPr>
        <p:spPr>
          <a:xfrm>
            <a:off x="9793986" y="2276856"/>
            <a:ext cx="924535" cy="685800"/>
          </a:xfrm>
          <a:prstGeom prst="rect">
            <a:avLst/>
          </a:prstGeom>
          <a:noFill/>
          <a:ln/>
        </p:spPr>
        <p:txBody>
          <a:bodyPr wrap="square" rtlCol="0" anchor="ctr"/>
          <a:lstStyle/>
          <a:p>
            <a:pPr algn="ctr" indent="0" marL="0">
              <a:buNone/>
            </a:pPr>
            <a:r>
              <a:rPr lang="en-US" sz="1300" b="1" dirty="0">
                <a:solidFill>
                  <a:srgbClr val="5B6B7F"/>
                </a:solidFill>
                <a:latin typeface="Courier New" pitchFamily="34" charset="0"/>
                <a:ea typeface="Courier New" pitchFamily="34" charset="-122"/>
                <a:cs typeface="Courier New" pitchFamily="34" charset="-120"/>
              </a:rPr>
              <a:t>10</a:t>
            </a:r>
            <a:endParaRPr lang="en-US" sz="1300" dirty="0"/>
          </a:p>
        </p:txBody>
      </p:sp>
      <p:sp>
        <p:nvSpPr>
          <p:cNvPr id="31" name="Shape 29"/>
          <p:cNvSpPr/>
          <p:nvPr/>
        </p:nvSpPr>
        <p:spPr>
          <a:xfrm>
            <a:off x="10718521" y="2276856"/>
            <a:ext cx="924535" cy="685800"/>
          </a:xfrm>
          <a:prstGeom prst="rect">
            <a:avLst/>
          </a:prstGeom>
          <a:solidFill>
            <a:srgbClr val="FFFFFF"/>
          </a:solidFill>
          <a:ln w="12700">
            <a:solidFill>
              <a:srgbClr val="E1E6EE"/>
            </a:solidFill>
            <a:prstDash val="solid"/>
          </a:ln>
        </p:spPr>
      </p:sp>
      <p:sp>
        <p:nvSpPr>
          <p:cNvPr id="32" name="Text 30"/>
          <p:cNvSpPr/>
          <p:nvPr/>
        </p:nvSpPr>
        <p:spPr>
          <a:xfrm>
            <a:off x="10718521" y="2276856"/>
            <a:ext cx="924535" cy="685800"/>
          </a:xfrm>
          <a:prstGeom prst="rect">
            <a:avLst/>
          </a:prstGeom>
          <a:noFill/>
          <a:ln/>
        </p:spPr>
        <p:txBody>
          <a:bodyPr wrap="square" rtlCol="0" anchor="ctr"/>
          <a:lstStyle/>
          <a:p>
            <a:pPr algn="ctr" indent="0" marL="0">
              <a:buNone/>
            </a:pPr>
            <a:r>
              <a:rPr lang="en-US" sz="1300" b="1" dirty="0">
                <a:solidFill>
                  <a:srgbClr val="5B6B7F"/>
                </a:solidFill>
                <a:latin typeface="Courier New" pitchFamily="34" charset="0"/>
                <a:ea typeface="Courier New" pitchFamily="34" charset="-122"/>
                <a:cs typeface="Courier New" pitchFamily="34" charset="-120"/>
              </a:rPr>
              <a:t>11</a:t>
            </a:r>
            <a:endParaRPr lang="en-US" sz="1300" dirty="0"/>
          </a:p>
        </p:txBody>
      </p:sp>
      <p:sp>
        <p:nvSpPr>
          <p:cNvPr id="33" name="Shape 31"/>
          <p:cNvSpPr/>
          <p:nvPr/>
        </p:nvSpPr>
        <p:spPr>
          <a:xfrm>
            <a:off x="4246778" y="3108960"/>
            <a:ext cx="3698138" cy="914"/>
          </a:xfrm>
          <a:prstGeom prst="line">
            <a:avLst/>
          </a:prstGeom>
          <a:noFill/>
          <a:ln w="19050">
            <a:solidFill>
              <a:srgbClr val="2E6FA7"/>
            </a:solidFill>
            <a:prstDash val="solid"/>
          </a:ln>
        </p:spPr>
      </p:sp>
      <p:sp>
        <p:nvSpPr>
          <p:cNvPr id="34" name="Shape 32"/>
          <p:cNvSpPr/>
          <p:nvPr/>
        </p:nvSpPr>
        <p:spPr>
          <a:xfrm>
            <a:off x="4246778" y="3017520"/>
            <a:ext cx="914" cy="91440"/>
          </a:xfrm>
          <a:prstGeom prst="line">
            <a:avLst/>
          </a:prstGeom>
          <a:noFill/>
          <a:ln w="19050">
            <a:solidFill>
              <a:srgbClr val="2E6FA7"/>
            </a:solidFill>
            <a:prstDash val="solid"/>
          </a:ln>
        </p:spPr>
      </p:sp>
      <p:sp>
        <p:nvSpPr>
          <p:cNvPr id="35" name="Shape 33"/>
          <p:cNvSpPr/>
          <p:nvPr/>
        </p:nvSpPr>
        <p:spPr>
          <a:xfrm>
            <a:off x="7944917" y="3017520"/>
            <a:ext cx="914" cy="91440"/>
          </a:xfrm>
          <a:prstGeom prst="line">
            <a:avLst/>
          </a:prstGeom>
          <a:noFill/>
          <a:ln w="19050">
            <a:solidFill>
              <a:srgbClr val="2E6FA7"/>
            </a:solidFill>
            <a:prstDash val="solid"/>
          </a:ln>
        </p:spPr>
      </p:sp>
      <p:sp>
        <p:nvSpPr>
          <p:cNvPr id="36" name="Text 34"/>
          <p:cNvSpPr/>
          <p:nvPr/>
        </p:nvSpPr>
        <p:spPr>
          <a:xfrm>
            <a:off x="4246778" y="3163824"/>
            <a:ext cx="5069738" cy="274320"/>
          </a:xfrm>
          <a:prstGeom prst="rect">
            <a:avLst/>
          </a:prstGeom>
          <a:noFill/>
          <a:ln/>
        </p:spPr>
        <p:txBody>
          <a:bodyPr wrap="square" rtlCol="0" anchor="ctr"/>
          <a:lstStyle/>
          <a:p>
            <a:pPr indent="0" marL="0">
              <a:buNone/>
            </a:pPr>
            <a:r>
              <a:rPr lang="en-US" sz="1100" i="1" dirty="0">
                <a:solidFill>
                  <a:srgbClr val="2E6FA7"/>
                </a:solidFill>
                <a:latin typeface="Calibri" pitchFamily="34" charset="0"/>
                <a:ea typeface="Calibri" pitchFamily="34" charset="-122"/>
                <a:cs typeface="Calibri" pitchFamily="34" charset="-120"/>
              </a:rPr>
              <a:t>SWS — outstanding (unacknowledged) frames allowed</a:t>
            </a:r>
            <a:endParaRPr lang="en-US" sz="1100" dirty="0"/>
          </a:p>
        </p:txBody>
      </p:sp>
      <p:sp>
        <p:nvSpPr>
          <p:cNvPr id="37" name="Text 35"/>
          <p:cNvSpPr/>
          <p:nvPr/>
        </p:nvSpPr>
        <p:spPr>
          <a:xfrm>
            <a:off x="548640" y="1947672"/>
            <a:ext cx="3698138" cy="256032"/>
          </a:xfrm>
          <a:prstGeom prst="rect">
            <a:avLst/>
          </a:prstGeom>
          <a:noFill/>
          <a:ln/>
        </p:spPr>
        <p:txBody>
          <a:bodyPr wrap="square" rtlCol="0" anchor="ctr"/>
          <a:lstStyle/>
          <a:p>
            <a:pPr algn="r" indent="0" marL="0">
              <a:buNone/>
            </a:pPr>
            <a:r>
              <a:rPr lang="en-US" sz="1050" dirty="0">
                <a:solidFill>
                  <a:srgbClr val="5B6B7F"/>
                </a:solidFill>
                <a:latin typeface="Calibri" pitchFamily="34" charset="0"/>
                <a:ea typeface="Calibri" pitchFamily="34" charset="-122"/>
                <a:cs typeface="Calibri" pitchFamily="34" charset="-120"/>
              </a:rPr>
              <a:t>LAR (last ACK received)</a:t>
            </a:r>
            <a:endParaRPr lang="en-US" sz="1050" dirty="0"/>
          </a:p>
        </p:txBody>
      </p:sp>
      <p:sp>
        <p:nvSpPr>
          <p:cNvPr id="38" name="Text 36"/>
          <p:cNvSpPr/>
          <p:nvPr/>
        </p:nvSpPr>
        <p:spPr>
          <a:xfrm>
            <a:off x="7020382" y="1947672"/>
            <a:ext cx="2218883" cy="256032"/>
          </a:xfrm>
          <a:prstGeom prst="rect">
            <a:avLst/>
          </a:prstGeom>
          <a:noFill/>
          <a:ln/>
        </p:spPr>
        <p:txBody>
          <a:bodyPr wrap="square" rtlCol="0" anchor="ctr"/>
          <a:lstStyle/>
          <a:p>
            <a:pPr indent="0" marL="0">
              <a:buNone/>
            </a:pPr>
            <a:r>
              <a:rPr lang="en-US" sz="1050" dirty="0">
                <a:solidFill>
                  <a:srgbClr val="16233F"/>
                </a:solidFill>
                <a:latin typeface="Calibri" pitchFamily="34" charset="0"/>
                <a:ea typeface="Calibri" pitchFamily="34" charset="-122"/>
                <a:cs typeface="Calibri" pitchFamily="34" charset="-120"/>
              </a:rPr>
              <a:t>LFS (last frame sent)</a:t>
            </a:r>
            <a:endParaRPr lang="en-US" sz="1050" dirty="0"/>
          </a:p>
        </p:txBody>
      </p:sp>
      <p:sp>
        <p:nvSpPr>
          <p:cNvPr id="39" name="Shape 37"/>
          <p:cNvSpPr/>
          <p:nvPr/>
        </p:nvSpPr>
        <p:spPr>
          <a:xfrm>
            <a:off x="548640" y="3749040"/>
            <a:ext cx="274320" cy="274320"/>
          </a:xfrm>
          <a:prstGeom prst="rect">
            <a:avLst/>
          </a:prstGeom>
          <a:solidFill>
            <a:srgbClr val="E3E9F2"/>
          </a:solidFill>
          <a:ln w="12700">
            <a:solidFill>
              <a:srgbClr val="E1E6EE"/>
            </a:solidFill>
            <a:prstDash val="solid"/>
          </a:ln>
        </p:spPr>
      </p:sp>
      <p:sp>
        <p:nvSpPr>
          <p:cNvPr id="40" name="Text 38"/>
          <p:cNvSpPr/>
          <p:nvPr/>
        </p:nvSpPr>
        <p:spPr>
          <a:xfrm>
            <a:off x="914400" y="3730752"/>
            <a:ext cx="2834640" cy="310896"/>
          </a:xfrm>
          <a:prstGeom prst="rect">
            <a:avLst/>
          </a:prstGeom>
          <a:noFill/>
          <a:ln/>
        </p:spPr>
        <p:txBody>
          <a:bodyPr wrap="square" rtlCol="0" anchor="ctr"/>
          <a:lstStyle/>
          <a:p>
            <a:pPr indent="0" marL="0">
              <a:buNone/>
            </a:pPr>
            <a:r>
              <a:rPr lang="en-US" sz="1150" dirty="0">
                <a:solidFill>
                  <a:srgbClr val="1B2430"/>
                </a:solidFill>
                <a:latin typeface="Calibri" pitchFamily="34" charset="0"/>
                <a:ea typeface="Calibri" pitchFamily="34" charset="-122"/>
                <a:cs typeface="Calibri" pitchFamily="34" charset="-120"/>
              </a:rPr>
              <a:t>Acknowledged</a:t>
            </a:r>
            <a:endParaRPr lang="en-US" sz="1150" dirty="0"/>
          </a:p>
        </p:txBody>
      </p:sp>
      <p:sp>
        <p:nvSpPr>
          <p:cNvPr id="41" name="Shape 39"/>
          <p:cNvSpPr/>
          <p:nvPr/>
        </p:nvSpPr>
        <p:spPr>
          <a:xfrm>
            <a:off x="3840480" y="3749040"/>
            <a:ext cx="274320" cy="274320"/>
          </a:xfrm>
          <a:prstGeom prst="rect">
            <a:avLst/>
          </a:prstGeom>
          <a:solidFill>
            <a:srgbClr val="DCE7F3"/>
          </a:solidFill>
          <a:ln w="12700">
            <a:solidFill>
              <a:srgbClr val="E1E6EE"/>
            </a:solidFill>
            <a:prstDash val="solid"/>
          </a:ln>
        </p:spPr>
      </p:sp>
      <p:sp>
        <p:nvSpPr>
          <p:cNvPr id="42" name="Text 40"/>
          <p:cNvSpPr/>
          <p:nvPr/>
        </p:nvSpPr>
        <p:spPr>
          <a:xfrm>
            <a:off x="4206240" y="3730752"/>
            <a:ext cx="2834640" cy="310896"/>
          </a:xfrm>
          <a:prstGeom prst="rect">
            <a:avLst/>
          </a:prstGeom>
          <a:noFill/>
          <a:ln/>
        </p:spPr>
        <p:txBody>
          <a:bodyPr wrap="square" rtlCol="0" anchor="ctr"/>
          <a:lstStyle/>
          <a:p>
            <a:pPr indent="0" marL="0">
              <a:buNone/>
            </a:pPr>
            <a:r>
              <a:rPr lang="en-US" sz="1150" dirty="0">
                <a:solidFill>
                  <a:srgbClr val="1B2430"/>
                </a:solidFill>
                <a:latin typeface="Calibri" pitchFamily="34" charset="0"/>
                <a:ea typeface="Calibri" pitchFamily="34" charset="-122"/>
                <a:cs typeface="Calibri" pitchFamily="34" charset="-120"/>
              </a:rPr>
              <a:t>Sent, awaiting ACK</a:t>
            </a:r>
            <a:endParaRPr lang="en-US" sz="1150" dirty="0"/>
          </a:p>
        </p:txBody>
      </p:sp>
      <p:sp>
        <p:nvSpPr>
          <p:cNvPr id="43" name="Shape 41"/>
          <p:cNvSpPr/>
          <p:nvPr/>
        </p:nvSpPr>
        <p:spPr>
          <a:xfrm>
            <a:off x="7132320" y="3749040"/>
            <a:ext cx="274320" cy="274320"/>
          </a:xfrm>
          <a:prstGeom prst="rect">
            <a:avLst/>
          </a:prstGeom>
          <a:solidFill>
            <a:srgbClr val="FFFFFF"/>
          </a:solidFill>
          <a:ln w="12700">
            <a:solidFill>
              <a:srgbClr val="E1E6EE"/>
            </a:solidFill>
            <a:prstDash val="solid"/>
          </a:ln>
        </p:spPr>
      </p:sp>
      <p:sp>
        <p:nvSpPr>
          <p:cNvPr id="44" name="Text 42"/>
          <p:cNvSpPr/>
          <p:nvPr/>
        </p:nvSpPr>
        <p:spPr>
          <a:xfrm>
            <a:off x="7498080" y="3730752"/>
            <a:ext cx="2834640" cy="310896"/>
          </a:xfrm>
          <a:prstGeom prst="rect">
            <a:avLst/>
          </a:prstGeom>
          <a:noFill/>
          <a:ln/>
        </p:spPr>
        <p:txBody>
          <a:bodyPr wrap="square" rtlCol="0" anchor="ctr"/>
          <a:lstStyle/>
          <a:p>
            <a:pPr indent="0" marL="0">
              <a:buNone/>
            </a:pPr>
            <a:r>
              <a:rPr lang="en-US" sz="1150" dirty="0">
                <a:solidFill>
                  <a:srgbClr val="1B2430"/>
                </a:solidFill>
                <a:latin typeface="Calibri" pitchFamily="34" charset="0"/>
                <a:ea typeface="Calibri" pitchFamily="34" charset="-122"/>
                <a:cs typeface="Calibri" pitchFamily="34" charset="-120"/>
              </a:rPr>
              <a:t>Not yet sent</a:t>
            </a:r>
            <a:endParaRPr lang="en-US" sz="1150" dirty="0"/>
          </a:p>
        </p:txBody>
      </p:sp>
      <p:sp>
        <p:nvSpPr>
          <p:cNvPr id="45" name="Text 43"/>
          <p:cNvSpPr/>
          <p:nvPr/>
        </p:nvSpPr>
        <p:spPr>
          <a:xfrm>
            <a:off x="548640" y="4206240"/>
            <a:ext cx="11094415" cy="640080"/>
          </a:xfrm>
          <a:prstGeom prst="rect">
            <a:avLst/>
          </a:prstGeom>
          <a:noFill/>
          <a:ln/>
        </p:spPr>
        <p:txBody>
          <a:bodyPr wrap="square" rtlCol="0" anchor="t"/>
          <a:lstStyle/>
          <a:p>
            <a:pPr marL="342900" indent="-342900">
              <a:lnSpc>
                <a:spcPct val="128000"/>
              </a:lnSpc>
              <a:spcAft>
                <a:spcPts val="800"/>
              </a:spcAft>
              <a:buSzPct val="100000"/>
              <a:buChar char="–"/>
            </a:pPr>
            <a:r>
              <a:rPr lang="en-US" sz="1350" b="1" dirty="0">
                <a:solidFill>
                  <a:srgbClr val="1B2430"/>
                </a:solidFill>
                <a:latin typeface="Calibri" pitchFamily="34" charset="0"/>
                <a:ea typeface="Calibri" pitchFamily="34" charset="-122"/>
                <a:cs typeface="Calibri" pitchFamily="34" charset="-120"/>
              </a:rPr>
              <a:t>Invariant kept by the sender:</a:t>
            </a:r>
            <a:endParaRPr lang="en-US" sz="1350" dirty="0"/>
          </a:p>
          <a:p>
            <a:pPr lvl="1" indent="0" marL="0">
              <a:lnSpc>
                <a:spcPct val="128000"/>
              </a:lnSpc>
              <a:spcAft>
                <a:spcPts val="800"/>
              </a:spcAft>
              <a:buNone/>
            </a:pPr>
            <a:r>
              <a:rPr lang="en-US" sz="1350" dirty="0">
                <a:solidFill>
                  <a:srgbClr val="16233F"/>
                </a:solidFill>
                <a:latin typeface="Calibri" pitchFamily="34" charset="0"/>
                <a:ea typeface="Calibri" pitchFamily="34" charset="-122"/>
                <a:cs typeface="Calibri" pitchFamily="34" charset="-120"/>
              </a:rPr>
              <a:t>LFS − LAR ≤ SWS</a:t>
            </a:r>
            <a:endParaRPr lang="en-US" sz="13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RELIABLE TRANSMISSION</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Sender and Receiver Invariants</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5 — Reliable Transmission: ARQ</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31</a:t>
            </a:r>
            <a:endParaRPr lang="en-US" sz="950" dirty="0"/>
          </a:p>
        </p:txBody>
      </p:sp>
      <p:sp>
        <p:nvSpPr>
          <p:cNvPr id="8" name="Shape 6"/>
          <p:cNvSpPr/>
          <p:nvPr/>
        </p:nvSpPr>
        <p:spPr>
          <a:xfrm>
            <a:off x="548640" y="1591056"/>
            <a:ext cx="5364328" cy="3246120"/>
          </a:xfrm>
          <a:prstGeom prst="roundRect">
            <a:avLst>
              <a:gd name="adj" fmla="val 1690"/>
            </a:avLst>
          </a:prstGeom>
          <a:solidFill>
            <a:srgbClr val="DCE7F3"/>
          </a:solidFill>
          <a:ln/>
        </p:spPr>
      </p:sp>
      <p:sp>
        <p:nvSpPr>
          <p:cNvPr id="9" name="Shape 7"/>
          <p:cNvSpPr/>
          <p:nvPr/>
        </p:nvSpPr>
        <p:spPr>
          <a:xfrm>
            <a:off x="804672" y="1828800"/>
            <a:ext cx="475488" cy="475488"/>
          </a:xfrm>
          <a:prstGeom prst="ellipse">
            <a:avLst/>
          </a:prstGeom>
          <a:solidFill>
            <a:srgbClr val="FFFFFF"/>
          </a:solidFill>
          <a:ln/>
        </p:spPr>
      </p:sp>
      <p:pic>
        <p:nvPicPr>
          <p:cNvPr id="10" name="Image 0" descr="/home/claude/netdeck2/lib/icons/arrowRight_blue.png">    </p:cNvPr>
          <p:cNvPicPr>
            <a:picLocks noChangeAspect="1"/>
          </p:cNvPicPr>
          <p:nvPr/>
        </p:nvPicPr>
        <p:blipFill>
          <a:blip r:embed="rId1"/>
          <a:stretch>
            <a:fillRect/>
          </a:stretch>
        </p:blipFill>
        <p:spPr>
          <a:xfrm>
            <a:off x="918789" y="1942917"/>
            <a:ext cx="247254" cy="247254"/>
          </a:xfrm>
          <a:prstGeom prst="rect">
            <a:avLst/>
          </a:prstGeom>
        </p:spPr>
      </p:pic>
      <p:sp>
        <p:nvSpPr>
          <p:cNvPr id="11" name="Text 8"/>
          <p:cNvSpPr/>
          <p:nvPr/>
        </p:nvSpPr>
        <p:spPr>
          <a:xfrm>
            <a:off x="1426464" y="1828800"/>
            <a:ext cx="4267048" cy="475488"/>
          </a:xfrm>
          <a:prstGeom prst="rect">
            <a:avLst/>
          </a:prstGeom>
          <a:noFill/>
          <a:ln/>
        </p:spPr>
        <p:txBody>
          <a:bodyPr wrap="square" rtlCol="0" anchor="ctr"/>
          <a:lstStyle/>
          <a:p>
            <a:pPr indent="0" marL="0">
              <a:buNone/>
            </a:pPr>
            <a:r>
              <a:rPr lang="en-US" sz="1800" b="1" dirty="0">
                <a:solidFill>
                  <a:srgbClr val="2E6FA7"/>
                </a:solidFill>
                <a:latin typeface="Cambria" pitchFamily="34" charset="0"/>
                <a:ea typeface="Cambria" pitchFamily="34" charset="-122"/>
                <a:cs typeface="Cambria" pitchFamily="34" charset="-120"/>
              </a:rPr>
              <a:t>Sender</a:t>
            </a:r>
            <a:endParaRPr lang="en-US" sz="1800" dirty="0"/>
          </a:p>
        </p:txBody>
      </p:sp>
      <p:sp>
        <p:nvSpPr>
          <p:cNvPr id="12" name="Text 9"/>
          <p:cNvSpPr/>
          <p:nvPr/>
        </p:nvSpPr>
        <p:spPr>
          <a:xfrm>
            <a:off x="859536" y="2487168"/>
            <a:ext cx="4742536" cy="1691640"/>
          </a:xfrm>
          <a:prstGeom prst="rect">
            <a:avLst/>
          </a:prstGeom>
          <a:noFill/>
          <a:ln/>
        </p:spPr>
        <p:txBody>
          <a:bodyPr wrap="square" rtlCol="0" anchor="t"/>
          <a:lstStyle/>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SWS — upper bound on outstanding frames</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LAR — sequence number of the last ACK received</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LFS — sequence number of the last frame sent</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Buffers up to SWS frames, each with its own timer, in case a retransmit is needed</a:t>
            </a:r>
            <a:endParaRPr lang="en-US" sz="1250" dirty="0"/>
          </a:p>
        </p:txBody>
      </p:sp>
      <p:sp>
        <p:nvSpPr>
          <p:cNvPr id="13" name="Shape 10"/>
          <p:cNvSpPr/>
          <p:nvPr/>
        </p:nvSpPr>
        <p:spPr>
          <a:xfrm>
            <a:off x="804672" y="4306824"/>
            <a:ext cx="4852264" cy="384048"/>
          </a:xfrm>
          <a:prstGeom prst="roundRect">
            <a:avLst>
              <a:gd name="adj" fmla="val 11905"/>
            </a:avLst>
          </a:prstGeom>
          <a:solidFill>
            <a:srgbClr val="FFFFFF"/>
          </a:solidFill>
          <a:ln/>
        </p:spPr>
      </p:sp>
      <p:sp>
        <p:nvSpPr>
          <p:cNvPr id="14" name="Text 11"/>
          <p:cNvSpPr/>
          <p:nvPr/>
        </p:nvSpPr>
        <p:spPr>
          <a:xfrm>
            <a:off x="950976" y="4306824"/>
            <a:ext cx="4559656" cy="384048"/>
          </a:xfrm>
          <a:prstGeom prst="rect">
            <a:avLst/>
          </a:prstGeom>
          <a:noFill/>
          <a:ln/>
        </p:spPr>
        <p:txBody>
          <a:bodyPr wrap="square" rtlCol="0" anchor="ctr"/>
          <a:lstStyle/>
          <a:p>
            <a:pPr indent="0" marL="0">
              <a:buNone/>
            </a:pPr>
            <a:r>
              <a:rPr lang="en-US" sz="1100" b="1" i="1" dirty="0">
                <a:solidFill>
                  <a:srgbClr val="16233F"/>
                </a:solidFill>
                <a:latin typeface="Calibri" pitchFamily="34" charset="0"/>
                <a:ea typeface="Calibri" pitchFamily="34" charset="-122"/>
                <a:cs typeface="Calibri" pitchFamily="34" charset="-120"/>
              </a:rPr>
              <a:t>Invariant: LFS − LAR ≤ SWS</a:t>
            </a:r>
            <a:endParaRPr lang="en-US" sz="1100" dirty="0"/>
          </a:p>
        </p:txBody>
      </p:sp>
      <p:sp>
        <p:nvSpPr>
          <p:cNvPr id="15" name="Shape 12"/>
          <p:cNvSpPr/>
          <p:nvPr/>
        </p:nvSpPr>
        <p:spPr>
          <a:xfrm>
            <a:off x="6278728" y="1591056"/>
            <a:ext cx="5364328" cy="3246120"/>
          </a:xfrm>
          <a:prstGeom prst="roundRect">
            <a:avLst>
              <a:gd name="adj" fmla="val 1690"/>
            </a:avLst>
          </a:prstGeom>
          <a:solidFill>
            <a:srgbClr val="FBE7D3"/>
          </a:solidFill>
          <a:ln/>
        </p:spPr>
      </p:sp>
      <p:sp>
        <p:nvSpPr>
          <p:cNvPr id="16" name="Shape 13"/>
          <p:cNvSpPr/>
          <p:nvPr/>
        </p:nvSpPr>
        <p:spPr>
          <a:xfrm>
            <a:off x="6534760" y="1828800"/>
            <a:ext cx="475488" cy="475488"/>
          </a:xfrm>
          <a:prstGeom prst="ellipse">
            <a:avLst/>
          </a:prstGeom>
          <a:solidFill>
            <a:srgbClr val="FFFFFF"/>
          </a:solidFill>
          <a:ln/>
        </p:spPr>
      </p:sp>
      <p:pic>
        <p:nvPicPr>
          <p:cNvPr id="17" name="Image 1" descr="/home/claude/netdeck2/lib/icons/arrowLeftRight_amber.png">    </p:cNvPr>
          <p:cNvPicPr>
            <a:picLocks noChangeAspect="1"/>
          </p:cNvPicPr>
          <p:nvPr/>
        </p:nvPicPr>
        <p:blipFill>
          <a:blip r:embed="rId2"/>
          <a:stretch>
            <a:fillRect/>
          </a:stretch>
        </p:blipFill>
        <p:spPr>
          <a:xfrm>
            <a:off x="6648877" y="1942917"/>
            <a:ext cx="247254" cy="247254"/>
          </a:xfrm>
          <a:prstGeom prst="rect">
            <a:avLst/>
          </a:prstGeom>
        </p:spPr>
      </p:pic>
      <p:sp>
        <p:nvSpPr>
          <p:cNvPr id="18" name="Text 14"/>
          <p:cNvSpPr/>
          <p:nvPr/>
        </p:nvSpPr>
        <p:spPr>
          <a:xfrm>
            <a:off x="7156552" y="1828800"/>
            <a:ext cx="4267048" cy="475488"/>
          </a:xfrm>
          <a:prstGeom prst="rect">
            <a:avLst/>
          </a:prstGeom>
          <a:noFill/>
          <a:ln/>
        </p:spPr>
        <p:txBody>
          <a:bodyPr wrap="square" rtlCol="0" anchor="ctr"/>
          <a:lstStyle/>
          <a:p>
            <a:pPr indent="0" marL="0">
              <a:buNone/>
            </a:pPr>
            <a:r>
              <a:rPr lang="en-US" sz="1800" b="1" dirty="0">
                <a:solidFill>
                  <a:srgbClr val="B5651D"/>
                </a:solidFill>
                <a:latin typeface="Cambria" pitchFamily="34" charset="0"/>
                <a:ea typeface="Cambria" pitchFamily="34" charset="-122"/>
                <a:cs typeface="Cambria" pitchFamily="34" charset="-120"/>
              </a:rPr>
              <a:t>Receiver</a:t>
            </a:r>
            <a:endParaRPr lang="en-US" sz="1800" dirty="0"/>
          </a:p>
        </p:txBody>
      </p:sp>
      <p:sp>
        <p:nvSpPr>
          <p:cNvPr id="19" name="Text 15"/>
          <p:cNvSpPr/>
          <p:nvPr/>
        </p:nvSpPr>
        <p:spPr>
          <a:xfrm>
            <a:off x="6589624" y="2487168"/>
            <a:ext cx="4742536" cy="1691640"/>
          </a:xfrm>
          <a:prstGeom prst="rect">
            <a:avLst/>
          </a:prstGeom>
          <a:noFill/>
          <a:ln/>
        </p:spPr>
        <p:txBody>
          <a:bodyPr wrap="square" rtlCol="0" anchor="t"/>
          <a:lstStyle/>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RWS — upper bound on out-of-order frames it will accept</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LFR — sequence number of the last frame received in order</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LAF — sequence number of the largest acceptable frame</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ACK is cumulative: it names the highest in-order frame seen, even if later frames already arrived</a:t>
            </a:r>
            <a:endParaRPr lang="en-US" sz="1250" dirty="0"/>
          </a:p>
        </p:txBody>
      </p:sp>
      <p:sp>
        <p:nvSpPr>
          <p:cNvPr id="20" name="Shape 16"/>
          <p:cNvSpPr/>
          <p:nvPr/>
        </p:nvSpPr>
        <p:spPr>
          <a:xfrm>
            <a:off x="6534760" y="4306824"/>
            <a:ext cx="4852264" cy="384048"/>
          </a:xfrm>
          <a:prstGeom prst="roundRect">
            <a:avLst>
              <a:gd name="adj" fmla="val 11905"/>
            </a:avLst>
          </a:prstGeom>
          <a:solidFill>
            <a:srgbClr val="FFFFFF"/>
          </a:solidFill>
          <a:ln/>
        </p:spPr>
      </p:sp>
      <p:sp>
        <p:nvSpPr>
          <p:cNvPr id="21" name="Text 17"/>
          <p:cNvSpPr/>
          <p:nvPr/>
        </p:nvSpPr>
        <p:spPr>
          <a:xfrm>
            <a:off x="6681064" y="4306824"/>
            <a:ext cx="4559656" cy="384048"/>
          </a:xfrm>
          <a:prstGeom prst="rect">
            <a:avLst/>
          </a:prstGeom>
          <a:noFill/>
          <a:ln/>
        </p:spPr>
        <p:txBody>
          <a:bodyPr wrap="square" rtlCol="0" anchor="ctr"/>
          <a:lstStyle/>
          <a:p>
            <a:pPr indent="0" marL="0">
              <a:buNone/>
            </a:pPr>
            <a:r>
              <a:rPr lang="en-US" sz="1100" b="1" i="1" dirty="0">
                <a:solidFill>
                  <a:srgbClr val="16233F"/>
                </a:solidFill>
                <a:latin typeface="Calibri" pitchFamily="34" charset="0"/>
                <a:ea typeface="Calibri" pitchFamily="34" charset="-122"/>
                <a:cs typeface="Calibri" pitchFamily="34" charset="-120"/>
              </a:rPr>
              <a:t>Invariant: LAF − LFR ≤ RWS</a:t>
            </a:r>
            <a:endParaRPr lang="en-US" sz="1100" dirty="0"/>
          </a:p>
        </p:txBody>
      </p:sp>
      <p:sp>
        <p:nvSpPr>
          <p:cNvPr id="22" name="Text 18"/>
          <p:cNvSpPr/>
          <p:nvPr/>
        </p:nvSpPr>
        <p:spPr>
          <a:xfrm>
            <a:off x="548640" y="4974336"/>
            <a:ext cx="11094415" cy="365760"/>
          </a:xfrm>
          <a:prstGeom prst="rect">
            <a:avLst/>
          </a:prstGeom>
          <a:noFill/>
          <a:ln/>
        </p:spPr>
        <p:txBody>
          <a:bodyPr wrap="square" rtlCol="0" anchor="ctr"/>
          <a:lstStyle/>
          <a:p>
            <a:pPr indent="0" marL="0">
              <a:buNone/>
            </a:pPr>
            <a:r>
              <a:rPr lang="en-US" sz="1250" i="1" dirty="0">
                <a:solidFill>
                  <a:srgbClr val="5B6B7F"/>
                </a:solidFill>
                <a:latin typeface="Calibri" pitchFamily="34" charset="0"/>
                <a:ea typeface="Calibri" pitchFamily="34" charset="-122"/>
                <a:cs typeface="Calibri" pitchFamily="34" charset="-120"/>
              </a:rPr>
              <a:t>An out-of-window frame (SeqNum ≤ LFR or SeqNum &gt; LAF) is simply discarded.</a:t>
            </a:r>
            <a:endParaRPr lang="en-US" sz="12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RELIABLE TRANSMISSION</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Sizing the Window, and Wrapping Around</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5 — Reliable Transmission: ARQ</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32</a:t>
            </a:r>
            <a:endParaRPr lang="en-US" sz="950" dirty="0"/>
          </a:p>
        </p:txBody>
      </p:sp>
      <p:sp>
        <p:nvSpPr>
          <p:cNvPr id="8" name="Text 6"/>
          <p:cNvSpPr/>
          <p:nvPr/>
        </p:nvSpPr>
        <p:spPr>
          <a:xfrm>
            <a:off x="548640" y="1453896"/>
            <a:ext cx="11094415" cy="1828800"/>
          </a:xfrm>
          <a:prstGeom prst="rect">
            <a:avLst/>
          </a:prstGeom>
          <a:noFill/>
          <a:ln/>
        </p:spPr>
        <p:txBody>
          <a:bodyPr wrap="square" rtlCol="0" anchor="t"/>
          <a:lstStyle/>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Choosing SWS is easy — set it to roughly the bandwidth×delay product, so the pipe never runs dry.</a:t>
            </a:r>
            <a:endParaRPr lang="en-US" sz="1400" dirty="0"/>
          </a:p>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RWS is a design choice: RWS = 1 needs no reorder buffer; RWS = SWS lets the receiver buffer out-of-order frames and keep the pipe fuller after a loss.</a:t>
            </a:r>
            <a:endParaRPr lang="en-US" sz="1400" dirty="0"/>
          </a:p>
          <a:p>
            <a:pPr marL="342900" indent="-342900">
              <a:lnSpc>
                <a:spcPct val="128000"/>
              </a:lnSpc>
              <a:spcAft>
                <a:spcPts val="800"/>
              </a:spcAft>
              <a:buSzPct val="100000"/>
              <a:buChar char="–"/>
            </a:pPr>
            <a:r>
              <a:rPr lang="en-US" sz="1400" b="1" dirty="0">
                <a:solidFill>
                  <a:srgbClr val="1B2430"/>
                </a:solidFill>
                <a:latin typeface="Calibri" pitchFamily="34" charset="0"/>
                <a:ea typeface="Calibri" pitchFamily="34" charset="-122"/>
                <a:cs typeface="Calibri" pitchFamily="34" charset="-120"/>
              </a:rPr>
              <a:t>Sequence numbers are finite (e.g., 3 bits → 0–7) and must wrap around — which raises a subtle question.</a:t>
            </a:r>
            <a:endParaRPr lang="en-US" sz="1400" dirty="0"/>
          </a:p>
        </p:txBody>
      </p:sp>
      <p:sp>
        <p:nvSpPr>
          <p:cNvPr id="9" name="Shape 7"/>
          <p:cNvSpPr/>
          <p:nvPr/>
        </p:nvSpPr>
        <p:spPr>
          <a:xfrm>
            <a:off x="548640" y="3419856"/>
            <a:ext cx="11094415" cy="1737360"/>
          </a:xfrm>
          <a:prstGeom prst="roundRect">
            <a:avLst>
              <a:gd name="adj" fmla="val 3158"/>
            </a:avLst>
          </a:prstGeom>
          <a:solidFill>
            <a:srgbClr val="0E1830"/>
          </a:solidFill>
          <a:ln/>
        </p:spPr>
      </p:sp>
      <p:sp>
        <p:nvSpPr>
          <p:cNvPr id="10" name="Shape 8"/>
          <p:cNvSpPr/>
          <p:nvPr/>
        </p:nvSpPr>
        <p:spPr>
          <a:xfrm>
            <a:off x="548640" y="3419856"/>
            <a:ext cx="11094415" cy="1737360"/>
          </a:xfrm>
          <a:prstGeom prst="roundRect">
            <a:avLst>
              <a:gd name="adj" fmla="val 3158"/>
            </a:avLst>
          </a:prstGeom>
          <a:solidFill>
            <a:srgbClr val="0E1830"/>
          </a:solidFill>
          <a:ln/>
        </p:spPr>
      </p:sp>
      <p:sp>
        <p:nvSpPr>
          <p:cNvPr id="11" name="Text 9"/>
          <p:cNvSpPr/>
          <p:nvPr/>
        </p:nvSpPr>
        <p:spPr>
          <a:xfrm>
            <a:off x="749808" y="3566160"/>
            <a:ext cx="10692079" cy="1444752"/>
          </a:xfrm>
          <a:prstGeom prst="rect">
            <a:avLst/>
          </a:prstGeom>
          <a:noFill/>
          <a:ln/>
        </p:spPr>
        <p:txBody>
          <a:bodyPr wrap="square" rtlCol="0" anchor="t"/>
          <a:lstStyle/>
          <a:p>
            <a:pPr indent="0" marL="0">
              <a:lnSpc>
                <a:spcPct val="135000"/>
              </a:lnSpc>
              <a:buNone/>
            </a:pPr>
            <a:r>
              <a:rPr lang="en-US" sz="1350" dirty="0">
                <a:solidFill>
                  <a:srgbClr val="DCE7F3"/>
                </a:solidFill>
                <a:latin typeface="Courier New" pitchFamily="34" charset="0"/>
                <a:ea typeface="Courier New" pitchFamily="34" charset="-122"/>
                <a:cs typeface="Courier New" pitchFamily="34" charset="-120"/>
              </a:rPr>
              <a:t>If RWS = 1:            SWS + 1 ≤ MaxSeqNum   is enough.</a:t>
            </a:r>
            <a:endParaRPr lang="en-US" sz="1350" dirty="0"/>
          </a:p>
          <a:p>
            <a:pPr indent="0" marL="0">
              <a:lnSpc>
                <a:spcPct val="135000"/>
              </a:lnSpc>
              <a:buNone/>
            </a:pPr>
            <a:r>
              <a:rPr lang="en-US" sz="1350" dirty="0">
                <a:solidFill>
                  <a:srgbClr val="DCE7F3"/>
                </a:solidFill>
                <a:latin typeface="Courier New" pitchFamily="34" charset="0"/>
                <a:ea typeface="Courier New" pitchFamily="34" charset="-122"/>
                <a:cs typeface="Courier New" pitchFamily="34" charset="-120"/>
              </a:rPr>
              <a:t>If RWS = SWS:      SWS + 1 is NOT enough — a lost ACK can make an old</a:t>
            </a:r>
            <a:endParaRPr lang="en-US" sz="1350" dirty="0"/>
          </a:p>
          <a:p>
            <a:pPr indent="0" marL="0">
              <a:lnSpc>
                <a:spcPct val="135000"/>
              </a:lnSpc>
              <a:buNone/>
            </a:pPr>
            <a:r>
              <a:rPr lang="en-US" sz="1350" dirty="0">
                <a:solidFill>
                  <a:srgbClr val="DCE7F3"/>
                </a:solidFill>
                <a:latin typeface="Courier New" pitchFamily="34" charset="0"/>
                <a:ea typeface="Courier New" pitchFamily="34" charset="-122"/>
                <a:cs typeface="Courier New" pitchFamily="34" charset="-120"/>
              </a:rPr>
              <a:t>                          frame’s retransmission look identical to a new one.</a:t>
            </a:r>
            <a:endParaRPr lang="en-US" sz="1350" dirty="0"/>
          </a:p>
          <a:p>
            <a:pPr indent="0" marL="0">
              <a:lnSpc>
                <a:spcPct val="135000"/>
              </a:lnSpc>
              <a:buNone/>
            </a:pPr>
            <a:endParaRPr lang="en-US" sz="1350" dirty="0"/>
          </a:p>
          <a:p>
            <a:pPr indent="0" marL="0">
              <a:lnSpc>
                <a:spcPct val="135000"/>
              </a:lnSpc>
              <a:buNone/>
            </a:pPr>
            <a:r>
              <a:rPr lang="en-US" sz="1350" b="1" dirty="0">
                <a:solidFill>
                  <a:srgbClr val="E2883A"/>
                </a:solidFill>
                <a:latin typeface="Courier New" pitchFamily="34" charset="0"/>
                <a:ea typeface="Courier New" pitchFamily="34" charset="-122"/>
                <a:cs typeface="Courier New" pitchFamily="34" charset="-120"/>
              </a:rPr>
              <a:t>Safe rule when RWS = SWS:    SWS  &lt;  (MaxSeqNum + 1) / 2</a:t>
            </a:r>
            <a:endParaRPr lang="en-US" sz="13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0E1830"/>
        </a:solidFill>
      </p:bgPr>
    </p:bg>
    <p:spTree>
      <p:nvGrpSpPr>
        <p:cNvPr id="1" name=""/>
        <p:cNvGrpSpPr/>
        <p:nvPr/>
      </p:nvGrpSpPr>
      <p:grpSpPr>
        <a:xfrm>
          <a:off x="0" y="0"/>
          <a:ext cx="0" cy="0"/>
          <a:chOff x="0" y="0"/>
          <a:chExt cx="0" cy="0"/>
        </a:xfrm>
      </p:grpSpPr>
      <p:sp>
        <p:nvSpPr>
          <p:cNvPr id="2" name="Shape 0"/>
          <p:cNvSpPr/>
          <p:nvPr/>
        </p:nvSpPr>
        <p:spPr>
          <a:xfrm>
            <a:off x="10607040" y="914400"/>
            <a:ext cx="82296" cy="82296"/>
          </a:xfrm>
          <a:prstGeom prst="ellipse">
            <a:avLst/>
          </a:prstGeom>
          <a:solidFill>
            <a:srgbClr val="E2883A"/>
          </a:solidFill>
          <a:ln/>
        </p:spPr>
      </p:sp>
      <p:sp>
        <p:nvSpPr>
          <p:cNvPr id="3" name="Shape 1"/>
          <p:cNvSpPr/>
          <p:nvPr/>
        </p:nvSpPr>
        <p:spPr>
          <a:xfrm>
            <a:off x="11247120" y="1371600"/>
            <a:ext cx="82296" cy="82296"/>
          </a:xfrm>
          <a:prstGeom prst="ellipse">
            <a:avLst/>
          </a:prstGeom>
          <a:solidFill>
            <a:srgbClr val="E2883A"/>
          </a:solidFill>
          <a:ln/>
        </p:spPr>
      </p:sp>
      <p:sp>
        <p:nvSpPr>
          <p:cNvPr id="4" name="Shape 2"/>
          <p:cNvSpPr/>
          <p:nvPr/>
        </p:nvSpPr>
        <p:spPr>
          <a:xfrm>
            <a:off x="10881360" y="1920240"/>
            <a:ext cx="82296" cy="82296"/>
          </a:xfrm>
          <a:prstGeom prst="ellipse">
            <a:avLst/>
          </a:prstGeom>
          <a:solidFill>
            <a:srgbClr val="E2883A"/>
          </a:solidFill>
          <a:ln/>
        </p:spPr>
      </p:sp>
      <p:sp>
        <p:nvSpPr>
          <p:cNvPr id="5" name="Shape 3"/>
          <p:cNvSpPr/>
          <p:nvPr/>
        </p:nvSpPr>
        <p:spPr>
          <a:xfrm>
            <a:off x="11612880" y="822960"/>
            <a:ext cx="82296" cy="82296"/>
          </a:xfrm>
          <a:prstGeom prst="ellipse">
            <a:avLst/>
          </a:prstGeom>
          <a:solidFill>
            <a:srgbClr val="E2883A"/>
          </a:solidFill>
          <a:ln/>
        </p:spPr>
      </p:sp>
      <p:sp>
        <p:nvSpPr>
          <p:cNvPr id="6" name="Shape 4"/>
          <p:cNvSpPr/>
          <p:nvPr/>
        </p:nvSpPr>
        <p:spPr>
          <a:xfrm>
            <a:off x="11155680" y="2377440"/>
            <a:ext cx="82296" cy="82296"/>
          </a:xfrm>
          <a:prstGeom prst="ellipse">
            <a:avLst/>
          </a:prstGeom>
          <a:solidFill>
            <a:srgbClr val="E2883A"/>
          </a:solidFill>
          <a:ln/>
        </p:spPr>
      </p:sp>
      <p:sp>
        <p:nvSpPr>
          <p:cNvPr id="7" name="Shape 5"/>
          <p:cNvSpPr/>
          <p:nvPr/>
        </p:nvSpPr>
        <p:spPr>
          <a:xfrm>
            <a:off x="10648188" y="955548"/>
            <a:ext cx="640080" cy="457200"/>
          </a:xfrm>
          <a:prstGeom prst="line">
            <a:avLst/>
          </a:prstGeom>
          <a:noFill/>
          <a:ln w="12700">
            <a:solidFill>
              <a:srgbClr val="3A4A6B"/>
            </a:solidFill>
            <a:prstDash val="solid"/>
          </a:ln>
        </p:spPr>
      </p:sp>
      <p:sp>
        <p:nvSpPr>
          <p:cNvPr id="8" name="Shape 6"/>
          <p:cNvSpPr/>
          <p:nvPr/>
        </p:nvSpPr>
        <p:spPr>
          <a:xfrm>
            <a:off x="10922508" y="1412748"/>
            <a:ext cx="365760" cy="548640"/>
          </a:xfrm>
          <a:prstGeom prst="line">
            <a:avLst/>
          </a:prstGeom>
          <a:noFill/>
          <a:ln w="12700">
            <a:solidFill>
              <a:srgbClr val="3A4A6B"/>
            </a:solidFill>
            <a:prstDash val="solid"/>
          </a:ln>
        </p:spPr>
      </p:sp>
      <p:sp>
        <p:nvSpPr>
          <p:cNvPr id="9" name="Shape 7"/>
          <p:cNvSpPr/>
          <p:nvPr/>
        </p:nvSpPr>
        <p:spPr>
          <a:xfrm>
            <a:off x="10922508" y="864108"/>
            <a:ext cx="731520" cy="1097280"/>
          </a:xfrm>
          <a:prstGeom prst="line">
            <a:avLst/>
          </a:prstGeom>
          <a:noFill/>
          <a:ln w="12700">
            <a:solidFill>
              <a:srgbClr val="3A4A6B"/>
            </a:solidFill>
            <a:prstDash val="solid"/>
          </a:ln>
        </p:spPr>
      </p:sp>
      <p:sp>
        <p:nvSpPr>
          <p:cNvPr id="10" name="Shape 8"/>
          <p:cNvSpPr/>
          <p:nvPr/>
        </p:nvSpPr>
        <p:spPr>
          <a:xfrm>
            <a:off x="11196828" y="864108"/>
            <a:ext cx="457200" cy="1554480"/>
          </a:xfrm>
          <a:prstGeom prst="line">
            <a:avLst/>
          </a:prstGeom>
          <a:noFill/>
          <a:ln w="12700">
            <a:solidFill>
              <a:srgbClr val="3A4A6B"/>
            </a:solidFill>
            <a:prstDash val="solid"/>
          </a:ln>
        </p:spPr>
      </p:sp>
      <p:sp>
        <p:nvSpPr>
          <p:cNvPr id="11" name="Text 9"/>
          <p:cNvSpPr/>
          <p:nvPr/>
        </p:nvSpPr>
        <p:spPr>
          <a:xfrm>
            <a:off x="548640" y="2148840"/>
            <a:ext cx="3657600" cy="1188720"/>
          </a:xfrm>
          <a:prstGeom prst="rect">
            <a:avLst/>
          </a:prstGeom>
          <a:noFill/>
          <a:ln/>
        </p:spPr>
        <p:txBody>
          <a:bodyPr wrap="square" rtlCol="0" anchor="ctr"/>
          <a:lstStyle/>
          <a:p>
            <a:pPr indent="0" marL="0">
              <a:buNone/>
            </a:pPr>
            <a:r>
              <a:rPr lang="en-US" sz="7200" b="1" dirty="0">
                <a:solidFill>
                  <a:srgbClr val="2A3B60"/>
                </a:solidFill>
                <a:latin typeface="Cambria" pitchFamily="34" charset="0"/>
                <a:ea typeface="Cambria" pitchFamily="34" charset="-122"/>
                <a:cs typeface="Cambria" pitchFamily="34" charset="-120"/>
              </a:rPr>
              <a:t>06</a:t>
            </a:r>
            <a:endParaRPr lang="en-US" sz="7200" dirty="0"/>
          </a:p>
        </p:txBody>
      </p:sp>
      <p:sp>
        <p:nvSpPr>
          <p:cNvPr id="12" name="Text 10"/>
          <p:cNvSpPr/>
          <p:nvPr/>
        </p:nvSpPr>
        <p:spPr>
          <a:xfrm>
            <a:off x="548640" y="3246120"/>
            <a:ext cx="9265615" cy="914400"/>
          </a:xfrm>
          <a:prstGeom prst="rect">
            <a:avLst/>
          </a:prstGeom>
          <a:noFill/>
          <a:ln/>
        </p:spPr>
        <p:txBody>
          <a:bodyPr wrap="square"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Ethernet</a:t>
            </a:r>
            <a:endParaRPr lang="en-US" sz="3400" dirty="0"/>
          </a:p>
        </p:txBody>
      </p:sp>
      <p:sp>
        <p:nvSpPr>
          <p:cNvPr id="13" name="Text 11"/>
          <p:cNvSpPr/>
          <p:nvPr/>
        </p:nvSpPr>
        <p:spPr>
          <a:xfrm>
            <a:off x="548640" y="4041648"/>
            <a:ext cx="8808415" cy="731520"/>
          </a:xfrm>
          <a:prstGeom prst="rect">
            <a:avLst/>
          </a:prstGeom>
          <a:noFill/>
          <a:ln/>
        </p:spPr>
        <p:txBody>
          <a:bodyPr wrap="square" rtlCol="0" anchor="ctr"/>
          <a:lstStyle/>
          <a:p>
            <a:pPr indent="0" marL="0">
              <a:buNone/>
            </a:pPr>
            <a:r>
              <a:rPr lang="en-US" sz="1500" i="1" dirty="0">
                <a:solidFill>
                  <a:srgbClr val="9FB2D4"/>
                </a:solidFill>
                <a:latin typeface="Calibri" pitchFamily="34" charset="0"/>
                <a:ea typeface="Calibri" pitchFamily="34" charset="-122"/>
                <a:cs typeface="Calibri" pitchFamily="34" charset="-120"/>
              </a:rPr>
              <a:t>Carrier Sense, Multiple Access, Collision Detection — the protocol that has run the world’s LANs for 40 years.</a:t>
            </a:r>
            <a:endParaRPr lang="en-US" sz="1500" dirty="0"/>
          </a:p>
        </p:txBody>
      </p:sp>
      <p:sp>
        <p:nvSpPr>
          <p:cNvPr id="14" name="Shape 12"/>
          <p:cNvSpPr/>
          <p:nvPr/>
        </p:nvSpPr>
        <p:spPr>
          <a:xfrm>
            <a:off x="548640" y="3108960"/>
            <a:ext cx="502920" cy="0"/>
          </a:xfrm>
          <a:prstGeom prst="line">
            <a:avLst/>
          </a:prstGeom>
          <a:noFill/>
          <a:ln w="31750">
            <a:solidFill>
              <a:srgbClr val="E2883A"/>
            </a:solidFill>
            <a:prstDash val="solid"/>
          </a:ln>
        </p:spPr>
      </p:sp>
      <p:sp>
        <p:nvSpPr>
          <p:cNvPr id="15" name="Shape 13"/>
          <p:cNvSpPr/>
          <p:nvPr/>
        </p:nvSpPr>
        <p:spPr>
          <a:xfrm>
            <a:off x="548640" y="6437376"/>
            <a:ext cx="11094415" cy="0"/>
          </a:xfrm>
          <a:prstGeom prst="line">
            <a:avLst/>
          </a:prstGeom>
          <a:noFill/>
          <a:ln w="9525">
            <a:solidFill>
              <a:srgbClr val="3A4A6B"/>
            </a:solidFill>
            <a:prstDash val="solid"/>
          </a:ln>
        </p:spPr>
      </p:sp>
      <p:sp>
        <p:nvSpPr>
          <p:cNvPr id="16" name="Text 14"/>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8FA3C4"/>
                </a:solidFill>
                <a:latin typeface="Calibri" pitchFamily="34" charset="0"/>
                <a:ea typeface="Calibri" pitchFamily="34" charset="-122"/>
                <a:cs typeface="Calibri" pitchFamily="34" charset="-120"/>
              </a:rPr>
              <a:t>Part 6 — Ethernet</a:t>
            </a:r>
            <a:endParaRPr lang="en-US" sz="950" dirty="0"/>
          </a:p>
        </p:txBody>
      </p:sp>
      <p:sp>
        <p:nvSpPr>
          <p:cNvPr id="17" name="Text 15"/>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Data Link Layer</a:t>
            </a:r>
            <a:endParaRPr lang="en-US" sz="950" dirty="0"/>
          </a:p>
        </p:txBody>
      </p:sp>
      <p:sp>
        <p:nvSpPr>
          <p:cNvPr id="18" name="Text 16"/>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33</a:t>
            </a:r>
            <a:endParaRPr lang="en-US" sz="9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ETHERNET</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Ethernet and CSMA/CD</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6 — Ethernet</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34</a:t>
            </a:r>
            <a:endParaRPr lang="en-US" sz="950" dirty="0"/>
          </a:p>
        </p:txBody>
      </p:sp>
      <p:sp>
        <p:nvSpPr>
          <p:cNvPr id="8" name="Text 6"/>
          <p:cNvSpPr/>
          <p:nvPr/>
        </p:nvSpPr>
        <p:spPr>
          <a:xfrm>
            <a:off x="548640" y="1453896"/>
            <a:ext cx="11094415" cy="1051560"/>
          </a:xfrm>
          <a:prstGeom prst="rect">
            <a:avLst/>
          </a:prstGeom>
          <a:noFill/>
          <a:ln/>
        </p:spPr>
        <p:txBody>
          <a:bodyPr wrap="square" rtlCol="0" anchor="t"/>
          <a:lstStyle/>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Developed at Xerox PARC in the mid-1970s, building on the ALOHA packet-radio protocol; standardized with DEC and Intel as 10-Mbps Ethernet (1978), then IEEE 802.3.</a:t>
            </a:r>
            <a:endParaRPr lang="en-US" sz="1400" dirty="0"/>
          </a:p>
          <a:p>
            <a:pPr marL="342900" indent="-342900">
              <a:lnSpc>
                <a:spcPct val="128000"/>
              </a:lnSpc>
              <a:spcAft>
                <a:spcPts val="800"/>
              </a:spcAft>
              <a:buSzPct val="100000"/>
              <a:buChar char="–"/>
            </a:pPr>
            <a:r>
              <a:rPr lang="en-US" sz="1400" b="1" dirty="0">
                <a:solidFill>
                  <a:srgbClr val="16233F"/>
                </a:solidFill>
                <a:latin typeface="Calibri" pitchFamily="34" charset="0"/>
                <a:ea typeface="Calibri" pitchFamily="34" charset="-122"/>
                <a:cs typeface="Calibri" pitchFamily="34" charset="-120"/>
              </a:rPr>
              <a:t>CSMA/CD — Carrier Sense Multiple Access with Collision Detection</a:t>
            </a:r>
            <a:endParaRPr lang="en-US" sz="1400" dirty="0"/>
          </a:p>
        </p:txBody>
      </p:sp>
      <p:sp>
        <p:nvSpPr>
          <p:cNvPr id="9" name="Shape 7"/>
          <p:cNvSpPr/>
          <p:nvPr/>
        </p:nvSpPr>
        <p:spPr>
          <a:xfrm>
            <a:off x="548640" y="2688336"/>
            <a:ext cx="3515258" cy="3108960"/>
          </a:xfrm>
          <a:prstGeom prst="roundRect">
            <a:avLst>
              <a:gd name="adj" fmla="val 1765"/>
            </a:avLst>
          </a:prstGeom>
          <a:solidFill>
            <a:srgbClr val="E3E9F2"/>
          </a:solidFill>
          <a:ln/>
        </p:spPr>
      </p:sp>
      <p:sp>
        <p:nvSpPr>
          <p:cNvPr id="10" name="Shape 8"/>
          <p:cNvSpPr/>
          <p:nvPr/>
        </p:nvSpPr>
        <p:spPr>
          <a:xfrm>
            <a:off x="1986229" y="2962656"/>
            <a:ext cx="640080" cy="640080"/>
          </a:xfrm>
          <a:prstGeom prst="ellipse">
            <a:avLst/>
          </a:prstGeom>
          <a:solidFill>
            <a:srgbClr val="FFFFFF"/>
          </a:solidFill>
          <a:ln/>
        </p:spPr>
      </p:sp>
      <p:pic>
        <p:nvPicPr>
          <p:cNvPr id="11" name="Image 0" descr="/home/claude/netdeck2/lib/icons/headphones_navy.png">    </p:cNvPr>
          <p:cNvPicPr>
            <a:picLocks noChangeAspect="1"/>
          </p:cNvPicPr>
          <p:nvPr/>
        </p:nvPicPr>
        <p:blipFill>
          <a:blip r:embed="rId1"/>
          <a:stretch>
            <a:fillRect/>
          </a:stretch>
        </p:blipFill>
        <p:spPr>
          <a:xfrm>
            <a:off x="2139848" y="3116275"/>
            <a:ext cx="332842" cy="332842"/>
          </a:xfrm>
          <a:prstGeom prst="rect">
            <a:avLst/>
          </a:prstGeom>
        </p:spPr>
      </p:pic>
      <p:sp>
        <p:nvSpPr>
          <p:cNvPr id="12" name="Text 9"/>
          <p:cNvSpPr/>
          <p:nvPr/>
        </p:nvSpPr>
        <p:spPr>
          <a:xfrm>
            <a:off x="548640" y="3739896"/>
            <a:ext cx="3515258" cy="365760"/>
          </a:xfrm>
          <a:prstGeom prst="rect">
            <a:avLst/>
          </a:prstGeom>
          <a:noFill/>
          <a:ln/>
        </p:spPr>
        <p:txBody>
          <a:bodyPr wrap="square" rtlCol="0" anchor="ctr"/>
          <a:lstStyle/>
          <a:p>
            <a:pPr algn="ctr" indent="0" marL="0">
              <a:buNone/>
            </a:pPr>
            <a:r>
              <a:rPr lang="en-US" sz="1550" b="1" dirty="0">
                <a:solidFill>
                  <a:srgbClr val="16233F"/>
                </a:solidFill>
                <a:latin typeface="Cambria" pitchFamily="34" charset="0"/>
                <a:ea typeface="Cambria" pitchFamily="34" charset="-122"/>
                <a:cs typeface="Cambria" pitchFamily="34" charset="-120"/>
              </a:rPr>
              <a:t>Carrier Sense</a:t>
            </a:r>
            <a:endParaRPr lang="en-US" sz="1550" dirty="0"/>
          </a:p>
        </p:txBody>
      </p:sp>
      <p:sp>
        <p:nvSpPr>
          <p:cNvPr id="13" name="Text 10"/>
          <p:cNvSpPr/>
          <p:nvPr/>
        </p:nvSpPr>
        <p:spPr>
          <a:xfrm>
            <a:off x="822960" y="4151376"/>
            <a:ext cx="2966618" cy="1371600"/>
          </a:xfrm>
          <a:prstGeom prst="rect">
            <a:avLst/>
          </a:prstGeom>
          <a:noFill/>
          <a:ln/>
        </p:spPr>
        <p:txBody>
          <a:bodyPr wrap="square" rtlCol="0" anchor="ctr"/>
          <a:lstStyle/>
          <a:p>
            <a:pPr algn="ctr" indent="0" marL="0">
              <a:lnSpc>
                <a:spcPct val="130000"/>
              </a:lnSpc>
              <a:buNone/>
            </a:pPr>
            <a:r>
              <a:rPr lang="en-US" sz="1200" dirty="0">
                <a:solidFill>
                  <a:srgbClr val="1B2430"/>
                </a:solidFill>
                <a:latin typeface="Calibri" pitchFamily="34" charset="0"/>
                <a:ea typeface="Calibri" pitchFamily="34" charset="-122"/>
                <a:cs typeface="Calibri" pitchFamily="34" charset="-120"/>
              </a:rPr>
              <a:t>Every node can tell whether the shared link is idle or busy before it starts.</a:t>
            </a:r>
            <a:endParaRPr lang="en-US" sz="1200" dirty="0"/>
          </a:p>
        </p:txBody>
      </p:sp>
      <p:sp>
        <p:nvSpPr>
          <p:cNvPr id="14" name="Shape 11"/>
          <p:cNvSpPr/>
          <p:nvPr/>
        </p:nvSpPr>
        <p:spPr>
          <a:xfrm>
            <a:off x="4338218" y="2688336"/>
            <a:ext cx="3515258" cy="3108960"/>
          </a:xfrm>
          <a:prstGeom prst="roundRect">
            <a:avLst>
              <a:gd name="adj" fmla="val 1765"/>
            </a:avLst>
          </a:prstGeom>
          <a:solidFill>
            <a:srgbClr val="E3E9F2"/>
          </a:solidFill>
          <a:ln/>
        </p:spPr>
      </p:sp>
      <p:sp>
        <p:nvSpPr>
          <p:cNvPr id="15" name="Shape 12"/>
          <p:cNvSpPr/>
          <p:nvPr/>
        </p:nvSpPr>
        <p:spPr>
          <a:xfrm>
            <a:off x="5775808" y="2962656"/>
            <a:ext cx="640080" cy="640080"/>
          </a:xfrm>
          <a:prstGeom prst="ellipse">
            <a:avLst/>
          </a:prstGeom>
          <a:solidFill>
            <a:srgbClr val="FFFFFF"/>
          </a:solidFill>
          <a:ln/>
        </p:spPr>
      </p:sp>
      <p:pic>
        <p:nvPicPr>
          <p:cNvPr id="16" name="Image 1" descr="/home/claude/netdeck2/lib/icons/users_navy.png">    </p:cNvPr>
          <p:cNvPicPr>
            <a:picLocks noChangeAspect="1"/>
          </p:cNvPicPr>
          <p:nvPr/>
        </p:nvPicPr>
        <p:blipFill>
          <a:blip r:embed="rId2"/>
          <a:stretch>
            <a:fillRect/>
          </a:stretch>
        </p:blipFill>
        <p:spPr>
          <a:xfrm>
            <a:off x="5929427" y="3116275"/>
            <a:ext cx="332842" cy="332842"/>
          </a:xfrm>
          <a:prstGeom prst="rect">
            <a:avLst/>
          </a:prstGeom>
        </p:spPr>
      </p:pic>
      <p:sp>
        <p:nvSpPr>
          <p:cNvPr id="17" name="Text 13"/>
          <p:cNvSpPr/>
          <p:nvPr/>
        </p:nvSpPr>
        <p:spPr>
          <a:xfrm>
            <a:off x="4338218" y="3739896"/>
            <a:ext cx="3515258" cy="365760"/>
          </a:xfrm>
          <a:prstGeom prst="rect">
            <a:avLst/>
          </a:prstGeom>
          <a:noFill/>
          <a:ln/>
        </p:spPr>
        <p:txBody>
          <a:bodyPr wrap="square" rtlCol="0" anchor="ctr"/>
          <a:lstStyle/>
          <a:p>
            <a:pPr algn="ctr" indent="0" marL="0">
              <a:buNone/>
            </a:pPr>
            <a:r>
              <a:rPr lang="en-US" sz="1550" b="1" dirty="0">
                <a:solidFill>
                  <a:srgbClr val="16233F"/>
                </a:solidFill>
                <a:latin typeface="Cambria" pitchFamily="34" charset="0"/>
                <a:ea typeface="Cambria" pitchFamily="34" charset="-122"/>
                <a:cs typeface="Cambria" pitchFamily="34" charset="-120"/>
              </a:rPr>
              <a:t>Multiple Access</a:t>
            </a:r>
            <a:endParaRPr lang="en-US" sz="1550" dirty="0"/>
          </a:p>
        </p:txBody>
      </p:sp>
      <p:sp>
        <p:nvSpPr>
          <p:cNvPr id="18" name="Text 14"/>
          <p:cNvSpPr/>
          <p:nvPr/>
        </p:nvSpPr>
        <p:spPr>
          <a:xfrm>
            <a:off x="4612538" y="4151376"/>
            <a:ext cx="2966618" cy="1371600"/>
          </a:xfrm>
          <a:prstGeom prst="rect">
            <a:avLst/>
          </a:prstGeom>
          <a:noFill/>
          <a:ln/>
        </p:spPr>
        <p:txBody>
          <a:bodyPr wrap="square" rtlCol="0" anchor="ctr"/>
          <a:lstStyle/>
          <a:p>
            <a:pPr algn="ctr" indent="0" marL="0">
              <a:lnSpc>
                <a:spcPct val="130000"/>
              </a:lnSpc>
              <a:buNone/>
            </a:pPr>
            <a:r>
              <a:rPr lang="en-US" sz="1200" dirty="0">
                <a:solidFill>
                  <a:srgbClr val="1B2430"/>
                </a:solidFill>
                <a:latin typeface="Calibri" pitchFamily="34" charset="0"/>
                <a:ea typeface="Calibri" pitchFamily="34" charset="-122"/>
                <a:cs typeface="Calibri" pitchFamily="34" charset="-120"/>
              </a:rPr>
              <a:t>One shared link; any node can send, and every node hears every transmission.</a:t>
            </a:r>
            <a:endParaRPr lang="en-US" sz="1200" dirty="0"/>
          </a:p>
        </p:txBody>
      </p:sp>
      <p:sp>
        <p:nvSpPr>
          <p:cNvPr id="19" name="Shape 15"/>
          <p:cNvSpPr/>
          <p:nvPr/>
        </p:nvSpPr>
        <p:spPr>
          <a:xfrm>
            <a:off x="8127797" y="2688336"/>
            <a:ext cx="3515258" cy="3108960"/>
          </a:xfrm>
          <a:prstGeom prst="roundRect">
            <a:avLst>
              <a:gd name="adj" fmla="val 1765"/>
            </a:avLst>
          </a:prstGeom>
          <a:solidFill>
            <a:srgbClr val="E3E9F2"/>
          </a:solidFill>
          <a:ln/>
        </p:spPr>
      </p:sp>
      <p:sp>
        <p:nvSpPr>
          <p:cNvPr id="20" name="Shape 16"/>
          <p:cNvSpPr/>
          <p:nvPr/>
        </p:nvSpPr>
        <p:spPr>
          <a:xfrm>
            <a:off x="9565386" y="2962656"/>
            <a:ext cx="640080" cy="640080"/>
          </a:xfrm>
          <a:prstGeom prst="ellipse">
            <a:avLst/>
          </a:prstGeom>
          <a:solidFill>
            <a:srgbClr val="FFFFFF"/>
          </a:solidFill>
          <a:ln/>
        </p:spPr>
      </p:sp>
      <p:pic>
        <p:nvPicPr>
          <p:cNvPr id="21" name="Image 2" descr="/home/claude/netdeck2/lib/icons/alert_navy.png">    </p:cNvPr>
          <p:cNvPicPr>
            <a:picLocks noChangeAspect="1"/>
          </p:cNvPicPr>
          <p:nvPr/>
        </p:nvPicPr>
        <p:blipFill>
          <a:blip r:embed="rId3"/>
          <a:stretch>
            <a:fillRect/>
          </a:stretch>
        </p:blipFill>
        <p:spPr>
          <a:xfrm>
            <a:off x="9719005" y="3116275"/>
            <a:ext cx="332842" cy="332842"/>
          </a:xfrm>
          <a:prstGeom prst="rect">
            <a:avLst/>
          </a:prstGeom>
        </p:spPr>
      </p:pic>
      <p:sp>
        <p:nvSpPr>
          <p:cNvPr id="22" name="Text 17"/>
          <p:cNvSpPr/>
          <p:nvPr/>
        </p:nvSpPr>
        <p:spPr>
          <a:xfrm>
            <a:off x="8127797" y="3739896"/>
            <a:ext cx="3515258" cy="365760"/>
          </a:xfrm>
          <a:prstGeom prst="rect">
            <a:avLst/>
          </a:prstGeom>
          <a:noFill/>
          <a:ln/>
        </p:spPr>
        <p:txBody>
          <a:bodyPr wrap="square" rtlCol="0" anchor="ctr"/>
          <a:lstStyle/>
          <a:p>
            <a:pPr algn="ctr" indent="0" marL="0">
              <a:buNone/>
            </a:pPr>
            <a:r>
              <a:rPr lang="en-US" sz="1550" b="1" dirty="0">
                <a:solidFill>
                  <a:srgbClr val="16233F"/>
                </a:solidFill>
                <a:latin typeface="Cambria" pitchFamily="34" charset="0"/>
                <a:ea typeface="Cambria" pitchFamily="34" charset="-122"/>
                <a:cs typeface="Cambria" pitchFamily="34" charset="-120"/>
              </a:rPr>
              <a:t>Collision Detection</a:t>
            </a:r>
            <a:endParaRPr lang="en-US" sz="1550" dirty="0"/>
          </a:p>
        </p:txBody>
      </p:sp>
      <p:sp>
        <p:nvSpPr>
          <p:cNvPr id="23" name="Text 18"/>
          <p:cNvSpPr/>
          <p:nvPr/>
        </p:nvSpPr>
        <p:spPr>
          <a:xfrm>
            <a:off x="8402117" y="4151376"/>
            <a:ext cx="2966618" cy="1371600"/>
          </a:xfrm>
          <a:prstGeom prst="rect">
            <a:avLst/>
          </a:prstGeom>
          <a:noFill/>
          <a:ln/>
        </p:spPr>
        <p:txBody>
          <a:bodyPr wrap="square" rtlCol="0" anchor="ctr"/>
          <a:lstStyle/>
          <a:p>
            <a:pPr algn="ctr" indent="0" marL="0">
              <a:lnSpc>
                <a:spcPct val="130000"/>
              </a:lnSpc>
              <a:buNone/>
            </a:pPr>
            <a:r>
              <a:rPr lang="en-US" sz="1200" dirty="0">
                <a:solidFill>
                  <a:srgbClr val="1B2430"/>
                </a:solidFill>
                <a:latin typeface="Calibri" pitchFamily="34" charset="0"/>
                <a:ea typeface="Calibri" pitchFamily="34" charset="-122"/>
                <a:cs typeface="Calibri" pitchFamily="34" charset="-120"/>
              </a:rPr>
              <a:t>A sender keeps listening while it transmits, so it can notice its frame colliding with another.</a:t>
            </a:r>
            <a:endParaRPr lang="en-US" sz="1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ETHERNET</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The Ethernet Frame Format</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6 — Ethernet</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35</a:t>
            </a:r>
            <a:endParaRPr lang="en-US" sz="950" dirty="0"/>
          </a:p>
        </p:txBody>
      </p:sp>
      <p:sp>
        <p:nvSpPr>
          <p:cNvPr id="8" name="Text 6"/>
          <p:cNvSpPr/>
          <p:nvPr/>
        </p:nvSpPr>
        <p:spPr>
          <a:xfrm>
            <a:off x="548640" y="1453896"/>
            <a:ext cx="11094415" cy="50292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Implemented directly in hardware on the network adaptor — this is the frame every host on the segment sees.</a:t>
            </a:r>
            <a:endParaRPr lang="en-US" sz="1450" dirty="0"/>
          </a:p>
        </p:txBody>
      </p:sp>
      <p:sp>
        <p:nvSpPr>
          <p:cNvPr id="9" name="Shape 7"/>
          <p:cNvSpPr/>
          <p:nvPr/>
        </p:nvSpPr>
        <p:spPr>
          <a:xfrm>
            <a:off x="548640" y="2139696"/>
            <a:ext cx="1472710" cy="658368"/>
          </a:xfrm>
          <a:prstGeom prst="rect">
            <a:avLst/>
          </a:prstGeom>
          <a:solidFill>
            <a:srgbClr val="16233F"/>
          </a:solidFill>
          <a:ln w="9525">
            <a:solidFill>
              <a:srgbClr val="E1E6EE"/>
            </a:solidFill>
            <a:prstDash val="solid"/>
          </a:ln>
        </p:spPr>
      </p:sp>
      <p:sp>
        <p:nvSpPr>
          <p:cNvPr id="10" name="Text 8"/>
          <p:cNvSpPr/>
          <p:nvPr/>
        </p:nvSpPr>
        <p:spPr>
          <a:xfrm>
            <a:off x="676656" y="2139696"/>
            <a:ext cx="1216678" cy="658368"/>
          </a:xfrm>
          <a:prstGeom prst="rect">
            <a:avLst/>
          </a:prstGeom>
          <a:noFill/>
          <a:ln/>
        </p:spPr>
        <p:txBody>
          <a:bodyPr wrap="square"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Preamble</a:t>
            </a:r>
            <a:endParaRPr lang="en-US" sz="1100" dirty="0"/>
          </a:p>
        </p:txBody>
      </p:sp>
      <p:sp>
        <p:nvSpPr>
          <p:cNvPr id="11" name="Shape 9"/>
          <p:cNvSpPr/>
          <p:nvPr/>
        </p:nvSpPr>
        <p:spPr>
          <a:xfrm>
            <a:off x="2021350" y="2139696"/>
            <a:ext cx="1669071" cy="658368"/>
          </a:xfrm>
          <a:prstGeom prst="rect">
            <a:avLst/>
          </a:prstGeom>
          <a:solidFill>
            <a:srgbClr val="16233F"/>
          </a:solidFill>
          <a:ln w="9525">
            <a:solidFill>
              <a:srgbClr val="E1E6EE"/>
            </a:solidFill>
            <a:prstDash val="solid"/>
          </a:ln>
        </p:spPr>
      </p:sp>
      <p:sp>
        <p:nvSpPr>
          <p:cNvPr id="12" name="Text 10"/>
          <p:cNvSpPr/>
          <p:nvPr/>
        </p:nvSpPr>
        <p:spPr>
          <a:xfrm>
            <a:off x="2149366" y="2139696"/>
            <a:ext cx="1413039" cy="658368"/>
          </a:xfrm>
          <a:prstGeom prst="rect">
            <a:avLst/>
          </a:prstGeom>
          <a:noFill/>
          <a:ln/>
        </p:spPr>
        <p:txBody>
          <a:bodyPr wrap="square"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Dest. Addr</a:t>
            </a:r>
            <a:endParaRPr lang="en-US" sz="1100" dirty="0"/>
          </a:p>
        </p:txBody>
      </p:sp>
      <p:sp>
        <p:nvSpPr>
          <p:cNvPr id="13" name="Shape 11"/>
          <p:cNvSpPr/>
          <p:nvPr/>
        </p:nvSpPr>
        <p:spPr>
          <a:xfrm>
            <a:off x="3690421" y="2139696"/>
            <a:ext cx="1669071" cy="658368"/>
          </a:xfrm>
          <a:prstGeom prst="rect">
            <a:avLst/>
          </a:prstGeom>
          <a:solidFill>
            <a:srgbClr val="16233F"/>
          </a:solidFill>
          <a:ln w="9525">
            <a:solidFill>
              <a:srgbClr val="E1E6EE"/>
            </a:solidFill>
            <a:prstDash val="solid"/>
          </a:ln>
        </p:spPr>
      </p:sp>
      <p:sp>
        <p:nvSpPr>
          <p:cNvPr id="14" name="Text 12"/>
          <p:cNvSpPr/>
          <p:nvPr/>
        </p:nvSpPr>
        <p:spPr>
          <a:xfrm>
            <a:off x="3818437" y="2139696"/>
            <a:ext cx="1413039" cy="658368"/>
          </a:xfrm>
          <a:prstGeom prst="rect">
            <a:avLst/>
          </a:prstGeom>
          <a:noFill/>
          <a:ln/>
        </p:spPr>
        <p:txBody>
          <a:bodyPr wrap="square"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Src. Addr</a:t>
            </a:r>
            <a:endParaRPr lang="en-US" sz="1100" dirty="0"/>
          </a:p>
        </p:txBody>
      </p:sp>
      <p:sp>
        <p:nvSpPr>
          <p:cNvPr id="15" name="Shape 13"/>
          <p:cNvSpPr/>
          <p:nvPr/>
        </p:nvSpPr>
        <p:spPr>
          <a:xfrm>
            <a:off x="5359493" y="2139696"/>
            <a:ext cx="1276349" cy="658368"/>
          </a:xfrm>
          <a:prstGeom prst="rect">
            <a:avLst/>
          </a:prstGeom>
          <a:solidFill>
            <a:srgbClr val="16233F"/>
          </a:solidFill>
          <a:ln w="9525">
            <a:solidFill>
              <a:srgbClr val="E1E6EE"/>
            </a:solidFill>
            <a:prstDash val="solid"/>
          </a:ln>
        </p:spPr>
      </p:sp>
      <p:sp>
        <p:nvSpPr>
          <p:cNvPr id="16" name="Text 14"/>
          <p:cNvSpPr/>
          <p:nvPr/>
        </p:nvSpPr>
        <p:spPr>
          <a:xfrm>
            <a:off x="5487509" y="2139696"/>
            <a:ext cx="1020317" cy="658368"/>
          </a:xfrm>
          <a:prstGeom prst="rect">
            <a:avLst/>
          </a:prstGeom>
          <a:noFill/>
          <a:ln/>
        </p:spPr>
        <p:txBody>
          <a:bodyPr wrap="square"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Type</a:t>
            </a:r>
            <a:endParaRPr lang="en-US" sz="1100" dirty="0"/>
          </a:p>
        </p:txBody>
      </p:sp>
      <p:sp>
        <p:nvSpPr>
          <p:cNvPr id="17" name="Shape 15"/>
          <p:cNvSpPr/>
          <p:nvPr/>
        </p:nvSpPr>
        <p:spPr>
          <a:xfrm>
            <a:off x="6635841" y="2139696"/>
            <a:ext cx="3632685" cy="658368"/>
          </a:xfrm>
          <a:prstGeom prst="rect">
            <a:avLst/>
          </a:prstGeom>
          <a:solidFill>
            <a:srgbClr val="16233F"/>
          </a:solidFill>
          <a:ln w="9525">
            <a:solidFill>
              <a:srgbClr val="E1E6EE"/>
            </a:solidFill>
            <a:prstDash val="solid"/>
          </a:ln>
        </p:spPr>
      </p:sp>
      <p:sp>
        <p:nvSpPr>
          <p:cNvPr id="18" name="Text 16"/>
          <p:cNvSpPr/>
          <p:nvPr/>
        </p:nvSpPr>
        <p:spPr>
          <a:xfrm>
            <a:off x="6763857" y="2139696"/>
            <a:ext cx="3376653" cy="658368"/>
          </a:xfrm>
          <a:prstGeom prst="rect">
            <a:avLst/>
          </a:prstGeom>
          <a:noFill/>
          <a:ln/>
        </p:spPr>
        <p:txBody>
          <a:bodyPr wrap="square"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Data (payload)</a:t>
            </a:r>
            <a:endParaRPr lang="en-US" sz="1100" dirty="0"/>
          </a:p>
        </p:txBody>
      </p:sp>
      <p:sp>
        <p:nvSpPr>
          <p:cNvPr id="19" name="Shape 17"/>
          <p:cNvSpPr/>
          <p:nvPr/>
        </p:nvSpPr>
        <p:spPr>
          <a:xfrm>
            <a:off x="10268526" y="2139696"/>
            <a:ext cx="1374529" cy="658368"/>
          </a:xfrm>
          <a:prstGeom prst="rect">
            <a:avLst/>
          </a:prstGeom>
          <a:solidFill>
            <a:srgbClr val="16233F"/>
          </a:solidFill>
          <a:ln w="9525">
            <a:solidFill>
              <a:srgbClr val="E1E6EE"/>
            </a:solidFill>
            <a:prstDash val="solid"/>
          </a:ln>
        </p:spPr>
      </p:sp>
      <p:sp>
        <p:nvSpPr>
          <p:cNvPr id="20" name="Text 18"/>
          <p:cNvSpPr/>
          <p:nvPr/>
        </p:nvSpPr>
        <p:spPr>
          <a:xfrm>
            <a:off x="10396542" y="2139696"/>
            <a:ext cx="1118497" cy="658368"/>
          </a:xfrm>
          <a:prstGeom prst="rect">
            <a:avLst/>
          </a:prstGeom>
          <a:noFill/>
          <a:ln/>
        </p:spPr>
        <p:txBody>
          <a:bodyPr wrap="square"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CRC</a:t>
            </a:r>
            <a:endParaRPr lang="en-US" sz="1100" dirty="0"/>
          </a:p>
        </p:txBody>
      </p:sp>
      <p:sp>
        <p:nvSpPr>
          <p:cNvPr id="21" name="Shape 19"/>
          <p:cNvSpPr/>
          <p:nvPr/>
        </p:nvSpPr>
        <p:spPr>
          <a:xfrm>
            <a:off x="548640" y="2798064"/>
            <a:ext cx="1472710" cy="658368"/>
          </a:xfrm>
          <a:prstGeom prst="rect">
            <a:avLst/>
          </a:prstGeom>
          <a:solidFill>
            <a:srgbClr val="FFFFFF"/>
          </a:solidFill>
          <a:ln w="9525">
            <a:solidFill>
              <a:srgbClr val="E1E6EE"/>
            </a:solidFill>
            <a:prstDash val="solid"/>
          </a:ln>
        </p:spPr>
      </p:sp>
      <p:sp>
        <p:nvSpPr>
          <p:cNvPr id="22" name="Text 20"/>
          <p:cNvSpPr/>
          <p:nvPr/>
        </p:nvSpPr>
        <p:spPr>
          <a:xfrm>
            <a:off x="676656" y="2798064"/>
            <a:ext cx="1216678" cy="658368"/>
          </a:xfrm>
          <a:prstGeom prst="rect">
            <a:avLst/>
          </a:prstGeom>
          <a:noFill/>
          <a:ln/>
        </p:spPr>
        <p:txBody>
          <a:bodyPr wrap="square" rtlCol="0" anchor="ctr"/>
          <a:lstStyle/>
          <a:p>
            <a:pPr indent="0" marL="0">
              <a:buNone/>
            </a:pPr>
            <a:r>
              <a:rPr lang="en-US" sz="1100" dirty="0">
                <a:solidFill>
                  <a:srgbClr val="1B2430"/>
                </a:solidFill>
                <a:latin typeface="Calibri" pitchFamily="34" charset="0"/>
                <a:ea typeface="Calibri" pitchFamily="34" charset="-122"/>
                <a:cs typeface="Calibri" pitchFamily="34" charset="-120"/>
              </a:rPr>
              <a:t>64 bits</a:t>
            </a:r>
            <a:endParaRPr lang="en-US" sz="1100" dirty="0"/>
          </a:p>
        </p:txBody>
      </p:sp>
      <p:sp>
        <p:nvSpPr>
          <p:cNvPr id="23" name="Shape 21"/>
          <p:cNvSpPr/>
          <p:nvPr/>
        </p:nvSpPr>
        <p:spPr>
          <a:xfrm>
            <a:off x="2021350" y="2798064"/>
            <a:ext cx="1669071" cy="658368"/>
          </a:xfrm>
          <a:prstGeom prst="rect">
            <a:avLst/>
          </a:prstGeom>
          <a:solidFill>
            <a:srgbClr val="FFFFFF"/>
          </a:solidFill>
          <a:ln w="9525">
            <a:solidFill>
              <a:srgbClr val="E1E6EE"/>
            </a:solidFill>
            <a:prstDash val="solid"/>
          </a:ln>
        </p:spPr>
      </p:sp>
      <p:sp>
        <p:nvSpPr>
          <p:cNvPr id="24" name="Text 22"/>
          <p:cNvSpPr/>
          <p:nvPr/>
        </p:nvSpPr>
        <p:spPr>
          <a:xfrm>
            <a:off x="2149366" y="2798064"/>
            <a:ext cx="1413039" cy="658368"/>
          </a:xfrm>
          <a:prstGeom prst="rect">
            <a:avLst/>
          </a:prstGeom>
          <a:noFill/>
          <a:ln/>
        </p:spPr>
        <p:txBody>
          <a:bodyPr wrap="square" rtlCol="0" anchor="ctr"/>
          <a:lstStyle/>
          <a:p>
            <a:pPr indent="0" marL="0">
              <a:buNone/>
            </a:pPr>
            <a:r>
              <a:rPr lang="en-US" sz="1100" dirty="0">
                <a:solidFill>
                  <a:srgbClr val="1B2430"/>
                </a:solidFill>
                <a:latin typeface="Calibri" pitchFamily="34" charset="0"/>
                <a:ea typeface="Calibri" pitchFamily="34" charset="-122"/>
                <a:cs typeface="Calibri" pitchFamily="34" charset="-120"/>
              </a:rPr>
              <a:t>48 bits</a:t>
            </a:r>
            <a:endParaRPr lang="en-US" sz="1100" dirty="0"/>
          </a:p>
        </p:txBody>
      </p:sp>
      <p:sp>
        <p:nvSpPr>
          <p:cNvPr id="25" name="Shape 23"/>
          <p:cNvSpPr/>
          <p:nvPr/>
        </p:nvSpPr>
        <p:spPr>
          <a:xfrm>
            <a:off x="3690421" y="2798064"/>
            <a:ext cx="1669071" cy="658368"/>
          </a:xfrm>
          <a:prstGeom prst="rect">
            <a:avLst/>
          </a:prstGeom>
          <a:solidFill>
            <a:srgbClr val="FFFFFF"/>
          </a:solidFill>
          <a:ln w="9525">
            <a:solidFill>
              <a:srgbClr val="E1E6EE"/>
            </a:solidFill>
            <a:prstDash val="solid"/>
          </a:ln>
        </p:spPr>
      </p:sp>
      <p:sp>
        <p:nvSpPr>
          <p:cNvPr id="26" name="Text 24"/>
          <p:cNvSpPr/>
          <p:nvPr/>
        </p:nvSpPr>
        <p:spPr>
          <a:xfrm>
            <a:off x="3818437" y="2798064"/>
            <a:ext cx="1413039" cy="658368"/>
          </a:xfrm>
          <a:prstGeom prst="rect">
            <a:avLst/>
          </a:prstGeom>
          <a:noFill/>
          <a:ln/>
        </p:spPr>
        <p:txBody>
          <a:bodyPr wrap="square" rtlCol="0" anchor="ctr"/>
          <a:lstStyle/>
          <a:p>
            <a:pPr indent="0" marL="0">
              <a:buNone/>
            </a:pPr>
            <a:r>
              <a:rPr lang="en-US" sz="1100" dirty="0">
                <a:solidFill>
                  <a:srgbClr val="1B2430"/>
                </a:solidFill>
                <a:latin typeface="Calibri" pitchFamily="34" charset="0"/>
                <a:ea typeface="Calibri" pitchFamily="34" charset="-122"/>
                <a:cs typeface="Calibri" pitchFamily="34" charset="-120"/>
              </a:rPr>
              <a:t>48 bits</a:t>
            </a:r>
            <a:endParaRPr lang="en-US" sz="1100" dirty="0"/>
          </a:p>
        </p:txBody>
      </p:sp>
      <p:sp>
        <p:nvSpPr>
          <p:cNvPr id="27" name="Shape 25"/>
          <p:cNvSpPr/>
          <p:nvPr/>
        </p:nvSpPr>
        <p:spPr>
          <a:xfrm>
            <a:off x="5359493" y="2798064"/>
            <a:ext cx="1276349" cy="658368"/>
          </a:xfrm>
          <a:prstGeom prst="rect">
            <a:avLst/>
          </a:prstGeom>
          <a:solidFill>
            <a:srgbClr val="FFFFFF"/>
          </a:solidFill>
          <a:ln w="9525">
            <a:solidFill>
              <a:srgbClr val="E1E6EE"/>
            </a:solidFill>
            <a:prstDash val="solid"/>
          </a:ln>
        </p:spPr>
      </p:sp>
      <p:sp>
        <p:nvSpPr>
          <p:cNvPr id="28" name="Text 26"/>
          <p:cNvSpPr/>
          <p:nvPr/>
        </p:nvSpPr>
        <p:spPr>
          <a:xfrm>
            <a:off x="5487509" y="2798064"/>
            <a:ext cx="1020317" cy="658368"/>
          </a:xfrm>
          <a:prstGeom prst="rect">
            <a:avLst/>
          </a:prstGeom>
          <a:noFill/>
          <a:ln/>
        </p:spPr>
        <p:txBody>
          <a:bodyPr wrap="square" rtlCol="0" anchor="ctr"/>
          <a:lstStyle/>
          <a:p>
            <a:pPr indent="0" marL="0">
              <a:buNone/>
            </a:pPr>
            <a:r>
              <a:rPr lang="en-US" sz="1100" dirty="0">
                <a:solidFill>
                  <a:srgbClr val="1B2430"/>
                </a:solidFill>
                <a:latin typeface="Calibri" pitchFamily="34" charset="0"/>
                <a:ea typeface="Calibri" pitchFamily="34" charset="-122"/>
                <a:cs typeface="Calibri" pitchFamily="34" charset="-120"/>
              </a:rPr>
              <a:t>16 bits</a:t>
            </a:r>
            <a:endParaRPr lang="en-US" sz="1100" dirty="0"/>
          </a:p>
        </p:txBody>
      </p:sp>
      <p:sp>
        <p:nvSpPr>
          <p:cNvPr id="29" name="Shape 27"/>
          <p:cNvSpPr/>
          <p:nvPr/>
        </p:nvSpPr>
        <p:spPr>
          <a:xfrm>
            <a:off x="6635841" y="2798064"/>
            <a:ext cx="3632685" cy="658368"/>
          </a:xfrm>
          <a:prstGeom prst="rect">
            <a:avLst/>
          </a:prstGeom>
          <a:solidFill>
            <a:srgbClr val="FFFFFF"/>
          </a:solidFill>
          <a:ln w="9525">
            <a:solidFill>
              <a:srgbClr val="E1E6EE"/>
            </a:solidFill>
            <a:prstDash val="solid"/>
          </a:ln>
        </p:spPr>
      </p:sp>
      <p:sp>
        <p:nvSpPr>
          <p:cNvPr id="30" name="Text 28"/>
          <p:cNvSpPr/>
          <p:nvPr/>
        </p:nvSpPr>
        <p:spPr>
          <a:xfrm>
            <a:off x="6763857" y="2798064"/>
            <a:ext cx="3376653" cy="658368"/>
          </a:xfrm>
          <a:prstGeom prst="rect">
            <a:avLst/>
          </a:prstGeom>
          <a:noFill/>
          <a:ln/>
        </p:spPr>
        <p:txBody>
          <a:bodyPr wrap="square" rtlCol="0" anchor="ctr"/>
          <a:lstStyle/>
          <a:p>
            <a:pPr indent="0" marL="0">
              <a:buNone/>
            </a:pPr>
            <a:r>
              <a:rPr lang="en-US" sz="1100" dirty="0">
                <a:solidFill>
                  <a:srgbClr val="1B2430"/>
                </a:solidFill>
                <a:latin typeface="Calibri" pitchFamily="34" charset="0"/>
                <a:ea typeface="Calibri" pitchFamily="34" charset="-122"/>
                <a:cs typeface="Calibri" pitchFamily="34" charset="-120"/>
              </a:rPr>
              <a:t>46 – 1500 bytes</a:t>
            </a:r>
            <a:endParaRPr lang="en-US" sz="1100" dirty="0"/>
          </a:p>
        </p:txBody>
      </p:sp>
      <p:sp>
        <p:nvSpPr>
          <p:cNvPr id="31" name="Shape 29"/>
          <p:cNvSpPr/>
          <p:nvPr/>
        </p:nvSpPr>
        <p:spPr>
          <a:xfrm>
            <a:off x="10268526" y="2798064"/>
            <a:ext cx="1374529" cy="658368"/>
          </a:xfrm>
          <a:prstGeom prst="rect">
            <a:avLst/>
          </a:prstGeom>
          <a:solidFill>
            <a:srgbClr val="FFFFFF"/>
          </a:solidFill>
          <a:ln w="9525">
            <a:solidFill>
              <a:srgbClr val="E1E6EE"/>
            </a:solidFill>
            <a:prstDash val="solid"/>
          </a:ln>
        </p:spPr>
      </p:sp>
      <p:sp>
        <p:nvSpPr>
          <p:cNvPr id="32" name="Text 30"/>
          <p:cNvSpPr/>
          <p:nvPr/>
        </p:nvSpPr>
        <p:spPr>
          <a:xfrm>
            <a:off x="10396542" y="2798064"/>
            <a:ext cx="1118497" cy="658368"/>
          </a:xfrm>
          <a:prstGeom prst="rect">
            <a:avLst/>
          </a:prstGeom>
          <a:noFill/>
          <a:ln/>
        </p:spPr>
        <p:txBody>
          <a:bodyPr wrap="square" rtlCol="0" anchor="ctr"/>
          <a:lstStyle/>
          <a:p>
            <a:pPr indent="0" marL="0">
              <a:buNone/>
            </a:pPr>
            <a:r>
              <a:rPr lang="en-US" sz="1100" dirty="0">
                <a:solidFill>
                  <a:srgbClr val="1B2430"/>
                </a:solidFill>
                <a:latin typeface="Calibri" pitchFamily="34" charset="0"/>
                <a:ea typeface="Calibri" pitchFamily="34" charset="-122"/>
                <a:cs typeface="Calibri" pitchFamily="34" charset="-120"/>
              </a:rPr>
              <a:t>32 bits</a:t>
            </a:r>
            <a:endParaRPr lang="en-US" sz="1100" dirty="0"/>
          </a:p>
        </p:txBody>
      </p:sp>
      <p:sp>
        <p:nvSpPr>
          <p:cNvPr id="33" name="Text 31"/>
          <p:cNvSpPr/>
          <p:nvPr/>
        </p:nvSpPr>
        <p:spPr>
          <a:xfrm>
            <a:off x="548640" y="3694176"/>
            <a:ext cx="11094415" cy="2103120"/>
          </a:xfrm>
          <a:prstGeom prst="rect">
            <a:avLst/>
          </a:prstGeom>
          <a:noFill/>
          <a:ln/>
        </p:spPr>
        <p:txBody>
          <a:bodyPr wrap="square" rtlCol="0" anchor="t"/>
          <a:lstStyle/>
          <a:p>
            <a:pPr marL="342900" indent="-342900">
              <a:lnSpc>
                <a:spcPct val="128000"/>
              </a:lnSpc>
              <a:spcAft>
                <a:spcPts val="800"/>
              </a:spcAft>
              <a:buSzPct val="100000"/>
              <a:buChar char="–"/>
            </a:pPr>
            <a:r>
              <a:rPr lang="en-US" sz="1350" dirty="0">
                <a:solidFill>
                  <a:srgbClr val="1B2430"/>
                </a:solidFill>
                <a:latin typeface="Calibri" pitchFamily="34" charset="0"/>
                <a:ea typeface="Calibri" pitchFamily="34" charset="-122"/>
                <a:cs typeface="Calibri" pitchFamily="34" charset="-120"/>
              </a:rPr>
              <a:t>Preamble — alternating 0s and 1s so the receiver can synchronize with the incoming signal.</a:t>
            </a:r>
            <a:endParaRPr lang="en-US" sz="1350" dirty="0"/>
          </a:p>
          <a:p>
            <a:pPr marL="342900" indent="-342900">
              <a:lnSpc>
                <a:spcPct val="128000"/>
              </a:lnSpc>
              <a:spcAft>
                <a:spcPts val="800"/>
              </a:spcAft>
              <a:buSzPct val="100000"/>
              <a:buChar char="–"/>
            </a:pPr>
            <a:r>
              <a:rPr lang="en-US" sz="1350" dirty="0">
                <a:solidFill>
                  <a:srgbClr val="1B2430"/>
                </a:solidFill>
                <a:latin typeface="Calibri" pitchFamily="34" charset="0"/>
                <a:ea typeface="Calibri" pitchFamily="34" charset="-122"/>
                <a:cs typeface="Calibri" pitchFamily="34" charset="-120"/>
              </a:rPr>
              <a:t>Type — a demultiplexing key naming the higher-level protocol (e.g. IP).</a:t>
            </a:r>
            <a:endParaRPr lang="en-US" sz="1350" dirty="0"/>
          </a:p>
          <a:p>
            <a:pPr marL="342900" indent="-342900">
              <a:lnSpc>
                <a:spcPct val="128000"/>
              </a:lnSpc>
              <a:spcAft>
                <a:spcPts val="800"/>
              </a:spcAft>
              <a:buSzPct val="100000"/>
              <a:buChar char="–"/>
            </a:pPr>
            <a:r>
              <a:rPr lang="en-US" sz="1350" b="1" dirty="0">
                <a:solidFill>
                  <a:srgbClr val="1B2430"/>
                </a:solidFill>
                <a:latin typeface="Calibri" pitchFamily="34" charset="0"/>
                <a:ea typeface="Calibri" pitchFamily="34" charset="-122"/>
                <a:cs typeface="Calibri" pitchFamily="34" charset="-120"/>
              </a:rPr>
              <a:t>Data must be at least 46 bytes — padded if the payload is shorter — so the frame is long enough to detect a collision (more on this shortly).</a:t>
            </a:r>
            <a:endParaRPr lang="en-US" sz="13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ETHERNET</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Ethernet Addressing</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6 — Ethernet</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36</a:t>
            </a:r>
            <a:endParaRPr lang="en-US" sz="950" dirty="0"/>
          </a:p>
        </p:txBody>
      </p:sp>
      <p:sp>
        <p:nvSpPr>
          <p:cNvPr id="8" name="Text 6"/>
          <p:cNvSpPr/>
          <p:nvPr/>
        </p:nvSpPr>
        <p:spPr>
          <a:xfrm>
            <a:off x="548640" y="1453896"/>
            <a:ext cx="11094415" cy="1280160"/>
          </a:xfrm>
          <a:prstGeom prst="rect">
            <a:avLst/>
          </a:prstGeom>
          <a:noFill/>
          <a:ln/>
        </p:spPr>
        <p:txBody>
          <a:bodyPr wrap="square" rtlCol="0" anchor="t"/>
          <a:lstStyle/>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Every adaptor in the world has a unique 48-bit Ethernet address, usually burned into ROM — the address belongs to the adaptor, not the host.</a:t>
            </a:r>
            <a:endParaRPr lang="en-US" sz="1400" dirty="0"/>
          </a:p>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Printed as six hex byte-pairs, e.g. 8:0:2b:e4:b1:2 — each manufacturer is assigned its own address prefix (AMD: 8:0:20…).</a:t>
            </a:r>
            <a:endParaRPr lang="en-US" sz="1400" dirty="0"/>
          </a:p>
        </p:txBody>
      </p:sp>
      <p:sp>
        <p:nvSpPr>
          <p:cNvPr id="9" name="Shape 7"/>
          <p:cNvSpPr/>
          <p:nvPr/>
        </p:nvSpPr>
        <p:spPr>
          <a:xfrm>
            <a:off x="548640" y="2916936"/>
            <a:ext cx="5364328" cy="2880360"/>
          </a:xfrm>
          <a:prstGeom prst="roundRect">
            <a:avLst>
              <a:gd name="adj" fmla="val 1905"/>
            </a:avLst>
          </a:prstGeom>
          <a:solidFill>
            <a:srgbClr val="DCE7F3"/>
          </a:solidFill>
          <a:ln/>
        </p:spPr>
      </p:sp>
      <p:sp>
        <p:nvSpPr>
          <p:cNvPr id="10" name="Shape 8"/>
          <p:cNvSpPr/>
          <p:nvPr/>
        </p:nvSpPr>
        <p:spPr>
          <a:xfrm>
            <a:off x="804672" y="3154680"/>
            <a:ext cx="475488" cy="475488"/>
          </a:xfrm>
          <a:prstGeom prst="ellipse">
            <a:avLst/>
          </a:prstGeom>
          <a:solidFill>
            <a:srgbClr val="FFFFFF"/>
          </a:solidFill>
          <a:ln/>
        </p:spPr>
      </p:sp>
      <p:pic>
        <p:nvPicPr>
          <p:cNvPr id="11" name="Image 0" descr="/home/claude/netdeck2/lib/icons/target_blue.png">    </p:cNvPr>
          <p:cNvPicPr>
            <a:picLocks noChangeAspect="1"/>
          </p:cNvPicPr>
          <p:nvPr/>
        </p:nvPicPr>
        <p:blipFill>
          <a:blip r:embed="rId1"/>
          <a:stretch>
            <a:fillRect/>
          </a:stretch>
        </p:blipFill>
        <p:spPr>
          <a:xfrm>
            <a:off x="918789" y="3268797"/>
            <a:ext cx="247254" cy="247254"/>
          </a:xfrm>
          <a:prstGeom prst="rect">
            <a:avLst/>
          </a:prstGeom>
        </p:spPr>
      </p:pic>
      <p:sp>
        <p:nvSpPr>
          <p:cNvPr id="12" name="Text 9"/>
          <p:cNvSpPr/>
          <p:nvPr/>
        </p:nvSpPr>
        <p:spPr>
          <a:xfrm>
            <a:off x="1426464" y="3154680"/>
            <a:ext cx="4267048" cy="475488"/>
          </a:xfrm>
          <a:prstGeom prst="rect">
            <a:avLst/>
          </a:prstGeom>
          <a:noFill/>
          <a:ln/>
        </p:spPr>
        <p:txBody>
          <a:bodyPr wrap="square" rtlCol="0" anchor="ctr"/>
          <a:lstStyle/>
          <a:p>
            <a:pPr indent="0" marL="0">
              <a:buNone/>
            </a:pPr>
            <a:r>
              <a:rPr lang="en-US" sz="1800" b="1" dirty="0">
                <a:solidFill>
                  <a:srgbClr val="2E6FA7"/>
                </a:solidFill>
                <a:latin typeface="Cambria" pitchFamily="34" charset="0"/>
                <a:ea typeface="Cambria" pitchFamily="34" charset="-122"/>
                <a:cs typeface="Cambria" pitchFamily="34" charset="-120"/>
              </a:rPr>
              <a:t>Unicast &amp; broadcast</a:t>
            </a:r>
            <a:endParaRPr lang="en-US" sz="1800" dirty="0"/>
          </a:p>
        </p:txBody>
      </p:sp>
      <p:sp>
        <p:nvSpPr>
          <p:cNvPr id="13" name="Text 10"/>
          <p:cNvSpPr/>
          <p:nvPr/>
        </p:nvSpPr>
        <p:spPr>
          <a:xfrm>
            <a:off x="859536" y="3813048"/>
            <a:ext cx="4742536" cy="1325880"/>
          </a:xfrm>
          <a:prstGeom prst="rect">
            <a:avLst/>
          </a:prstGeom>
          <a:noFill/>
          <a:ln/>
        </p:spPr>
        <p:txBody>
          <a:bodyPr wrap="square" rtlCol="0" anchor="t"/>
          <a:lstStyle/>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A unicast address names exactly one adaptor.</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An address of all 1s is the broadcast address — every adaptor delivers it to its host.</a:t>
            </a:r>
            <a:endParaRPr lang="en-US" sz="1250" dirty="0"/>
          </a:p>
        </p:txBody>
      </p:sp>
      <p:sp>
        <p:nvSpPr>
          <p:cNvPr id="14" name="Shape 11"/>
          <p:cNvSpPr/>
          <p:nvPr/>
        </p:nvSpPr>
        <p:spPr>
          <a:xfrm>
            <a:off x="804672" y="5266944"/>
            <a:ext cx="4852264" cy="384048"/>
          </a:xfrm>
          <a:prstGeom prst="roundRect">
            <a:avLst>
              <a:gd name="adj" fmla="val 11905"/>
            </a:avLst>
          </a:prstGeom>
          <a:solidFill>
            <a:srgbClr val="FFFFFF"/>
          </a:solidFill>
          <a:ln/>
        </p:spPr>
      </p:sp>
      <p:sp>
        <p:nvSpPr>
          <p:cNvPr id="15" name="Text 12"/>
          <p:cNvSpPr/>
          <p:nvPr/>
        </p:nvSpPr>
        <p:spPr>
          <a:xfrm>
            <a:off x="950976" y="5266944"/>
            <a:ext cx="4559656" cy="384048"/>
          </a:xfrm>
          <a:prstGeom prst="rect">
            <a:avLst/>
          </a:prstGeom>
          <a:noFill/>
          <a:ln/>
        </p:spPr>
        <p:txBody>
          <a:bodyPr wrap="square" rtlCol="0" anchor="ctr"/>
          <a:lstStyle/>
          <a:p>
            <a:pPr indent="0" marL="0">
              <a:buNone/>
            </a:pPr>
            <a:r>
              <a:rPr lang="en-US" sz="1100" b="1" i="1" dirty="0">
                <a:solidFill>
                  <a:srgbClr val="16233F"/>
                </a:solidFill>
                <a:latin typeface="Calibri" pitchFamily="34" charset="0"/>
                <a:ea typeface="Calibri" pitchFamily="34" charset="-122"/>
                <a:cs typeface="Calibri" pitchFamily="34" charset="-120"/>
              </a:rPr>
              <a:t>Sent once, received everywhere on the segment</a:t>
            </a:r>
            <a:endParaRPr lang="en-US" sz="1100" dirty="0"/>
          </a:p>
        </p:txBody>
      </p:sp>
      <p:sp>
        <p:nvSpPr>
          <p:cNvPr id="16" name="Shape 13"/>
          <p:cNvSpPr/>
          <p:nvPr/>
        </p:nvSpPr>
        <p:spPr>
          <a:xfrm>
            <a:off x="6278728" y="2916936"/>
            <a:ext cx="5364328" cy="2880360"/>
          </a:xfrm>
          <a:prstGeom prst="roundRect">
            <a:avLst>
              <a:gd name="adj" fmla="val 1905"/>
            </a:avLst>
          </a:prstGeom>
          <a:solidFill>
            <a:srgbClr val="FBE7D3"/>
          </a:solidFill>
          <a:ln/>
        </p:spPr>
      </p:sp>
      <p:sp>
        <p:nvSpPr>
          <p:cNvPr id="17" name="Shape 14"/>
          <p:cNvSpPr/>
          <p:nvPr/>
        </p:nvSpPr>
        <p:spPr>
          <a:xfrm>
            <a:off x="6534760" y="3154680"/>
            <a:ext cx="475488" cy="475488"/>
          </a:xfrm>
          <a:prstGeom prst="ellipse">
            <a:avLst/>
          </a:prstGeom>
          <a:solidFill>
            <a:srgbClr val="FFFFFF"/>
          </a:solidFill>
          <a:ln/>
        </p:spPr>
      </p:sp>
      <p:pic>
        <p:nvPicPr>
          <p:cNvPr id="18" name="Image 1" descr="/home/claude/netdeck2/lib/icons/users_amber.png">    </p:cNvPr>
          <p:cNvPicPr>
            <a:picLocks noChangeAspect="1"/>
          </p:cNvPicPr>
          <p:nvPr/>
        </p:nvPicPr>
        <p:blipFill>
          <a:blip r:embed="rId2"/>
          <a:stretch>
            <a:fillRect/>
          </a:stretch>
        </p:blipFill>
        <p:spPr>
          <a:xfrm>
            <a:off x="6648877" y="3268797"/>
            <a:ext cx="247254" cy="247254"/>
          </a:xfrm>
          <a:prstGeom prst="rect">
            <a:avLst/>
          </a:prstGeom>
        </p:spPr>
      </p:pic>
      <p:sp>
        <p:nvSpPr>
          <p:cNvPr id="19" name="Text 15"/>
          <p:cNvSpPr/>
          <p:nvPr/>
        </p:nvSpPr>
        <p:spPr>
          <a:xfrm>
            <a:off x="7156552" y="3154680"/>
            <a:ext cx="4267048" cy="475488"/>
          </a:xfrm>
          <a:prstGeom prst="rect">
            <a:avLst/>
          </a:prstGeom>
          <a:noFill/>
          <a:ln/>
        </p:spPr>
        <p:txBody>
          <a:bodyPr wrap="square" rtlCol="0" anchor="ctr"/>
          <a:lstStyle/>
          <a:p>
            <a:pPr indent="0" marL="0">
              <a:buNone/>
            </a:pPr>
            <a:r>
              <a:rPr lang="en-US" sz="1800" b="1" dirty="0">
                <a:solidFill>
                  <a:srgbClr val="B5651D"/>
                </a:solidFill>
                <a:latin typeface="Cambria" pitchFamily="34" charset="0"/>
                <a:ea typeface="Cambria" pitchFamily="34" charset="-122"/>
                <a:cs typeface="Cambria" pitchFamily="34" charset="-120"/>
              </a:rPr>
              <a:t>Multicast</a:t>
            </a:r>
            <a:endParaRPr lang="en-US" sz="1800" dirty="0"/>
          </a:p>
        </p:txBody>
      </p:sp>
      <p:sp>
        <p:nvSpPr>
          <p:cNvPr id="20" name="Text 16"/>
          <p:cNvSpPr/>
          <p:nvPr/>
        </p:nvSpPr>
        <p:spPr>
          <a:xfrm>
            <a:off x="6589624" y="3813048"/>
            <a:ext cx="4742536" cy="1325880"/>
          </a:xfrm>
          <a:prstGeom prst="rect">
            <a:avLst/>
          </a:prstGeom>
          <a:noFill/>
          <a:ln/>
        </p:spPr>
        <p:txBody>
          <a:bodyPr wrap="square" rtlCol="0" anchor="t"/>
          <a:lstStyle/>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First bit set to 1, but not the all-1s pattern.</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A host programs its adaptor to accept a chosen set of multicast addresses.</a:t>
            </a:r>
            <a:endParaRPr lang="en-US" sz="1250" dirty="0"/>
          </a:p>
        </p:txBody>
      </p:sp>
      <p:sp>
        <p:nvSpPr>
          <p:cNvPr id="21" name="Shape 17"/>
          <p:cNvSpPr/>
          <p:nvPr/>
        </p:nvSpPr>
        <p:spPr>
          <a:xfrm>
            <a:off x="6534760" y="5266944"/>
            <a:ext cx="4852264" cy="384048"/>
          </a:xfrm>
          <a:prstGeom prst="roundRect">
            <a:avLst>
              <a:gd name="adj" fmla="val 11905"/>
            </a:avLst>
          </a:prstGeom>
          <a:solidFill>
            <a:srgbClr val="FFFFFF"/>
          </a:solidFill>
          <a:ln/>
        </p:spPr>
      </p:sp>
      <p:sp>
        <p:nvSpPr>
          <p:cNvPr id="22" name="Text 18"/>
          <p:cNvSpPr/>
          <p:nvPr/>
        </p:nvSpPr>
        <p:spPr>
          <a:xfrm>
            <a:off x="6681064" y="5266944"/>
            <a:ext cx="4559656" cy="384048"/>
          </a:xfrm>
          <a:prstGeom prst="rect">
            <a:avLst/>
          </a:prstGeom>
          <a:noFill/>
          <a:ln/>
        </p:spPr>
        <p:txBody>
          <a:bodyPr wrap="square" rtlCol="0" anchor="ctr"/>
          <a:lstStyle/>
          <a:p>
            <a:pPr indent="0" marL="0">
              <a:buNone/>
            </a:pPr>
            <a:r>
              <a:rPr lang="en-US" sz="1100" b="1" i="1" dirty="0">
                <a:solidFill>
                  <a:srgbClr val="16233F"/>
                </a:solidFill>
                <a:latin typeface="Calibri" pitchFamily="34" charset="0"/>
                <a:ea typeface="Calibri" pitchFamily="34" charset="-122"/>
                <a:cs typeface="Calibri" pitchFamily="34" charset="-120"/>
              </a:rPr>
              <a:t>Accepted: own address, broadcast, subscribed multicast</a:t>
            </a:r>
            <a:endParaRPr lang="en-US" sz="11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ETHERNET</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Access: Listen, Then Send</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6 — Ethernet</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37</a:t>
            </a:r>
            <a:endParaRPr lang="en-US" sz="950" dirty="0"/>
          </a:p>
        </p:txBody>
      </p:sp>
      <p:sp>
        <p:nvSpPr>
          <p:cNvPr id="8" name="Text 6"/>
          <p:cNvSpPr/>
          <p:nvPr/>
        </p:nvSpPr>
        <p:spPr>
          <a:xfrm>
            <a:off x="548640" y="1453896"/>
            <a:ext cx="11094415" cy="3291840"/>
          </a:xfrm>
          <a:prstGeom prst="rect">
            <a:avLst/>
          </a:prstGeom>
          <a:noFill/>
          <a:ln/>
        </p:spPr>
        <p:txBody>
          <a:bodyPr wrap="square" rtlCol="0" anchor="t"/>
          <a:lstStyle/>
          <a:p>
            <a:pPr marL="342900" indent="-342900">
              <a:lnSpc>
                <a:spcPct val="140000"/>
              </a:lnSpc>
              <a:spcAft>
                <a:spcPts val="800"/>
              </a:spcAft>
              <a:buSzPct val="100000"/>
              <a:buChar char="–"/>
            </a:pPr>
            <a:r>
              <a:rPr lang="en-US" sz="1550" b="1" dirty="0">
                <a:solidFill>
                  <a:srgbClr val="1B2430"/>
                </a:solidFill>
                <a:latin typeface="Calibri" pitchFamily="34" charset="0"/>
                <a:ea typeface="Calibri" pitchFamily="34" charset="-122"/>
                <a:cs typeface="Calibri" pitchFamily="34" charset="-120"/>
              </a:rPr>
              <a:t>Line idle → transmit immediately.</a:t>
            </a:r>
            <a:endParaRPr lang="en-US" sz="1550" dirty="0"/>
          </a:p>
          <a:p>
            <a:pPr marL="342900" indent="-342900">
              <a:lnSpc>
                <a:spcPct val="140000"/>
              </a:lnSpc>
              <a:spcAft>
                <a:spcPts val="800"/>
              </a:spcAft>
              <a:buSzPct val="100000"/>
              <a:buChar char="–"/>
            </a:pPr>
            <a:r>
              <a:rPr lang="en-US" sz="1550" b="1" dirty="0">
                <a:solidFill>
                  <a:srgbClr val="1B2430"/>
                </a:solidFill>
                <a:latin typeface="Calibri" pitchFamily="34" charset="0"/>
                <a:ea typeface="Calibri" pitchFamily="34" charset="-122"/>
                <a:cs typeface="Calibri" pitchFamily="34" charset="-120"/>
              </a:rPr>
              <a:t>Line busy → wait for it to go idle, then transmit immediately.</a:t>
            </a:r>
            <a:endParaRPr lang="en-US" sz="1550" dirty="0"/>
          </a:p>
          <a:p>
            <a:pPr marL="342900" indent="-342900">
              <a:lnSpc>
                <a:spcPct val="140000"/>
              </a:lnSpc>
              <a:spcAft>
                <a:spcPts val="800"/>
              </a:spcAft>
              <a:buSzPct val="100000"/>
              <a:buChar char="–"/>
            </a:pPr>
            <a:r>
              <a:rPr lang="en-US" sz="1550" dirty="0">
                <a:solidFill>
                  <a:srgbClr val="1B2430"/>
                </a:solidFill>
                <a:latin typeface="Calibri" pitchFamily="34" charset="0"/>
                <a:ea typeface="Calibri" pitchFamily="34" charset="-122"/>
                <a:cs typeface="Calibri" pitchFamily="34" charset="-120"/>
              </a:rPr>
              <a:t>Ethernet is "1-persistent": whenever a busy line goes idle, a waiting adaptor transmits with probability 1.</a:t>
            </a:r>
            <a:endParaRPr lang="en-US" sz="1550" dirty="0"/>
          </a:p>
          <a:p>
            <a:pPr marL="342900" indent="-342900">
              <a:lnSpc>
                <a:spcPct val="140000"/>
              </a:lnSpc>
              <a:spcAft>
                <a:spcPts val="800"/>
              </a:spcAft>
              <a:buSzPct val="100000"/>
              <a:buChar char="–"/>
            </a:pPr>
            <a:r>
              <a:rPr lang="en-US" sz="1550" b="1" dirty="0">
                <a:solidFill>
                  <a:srgbClr val="C24B4B"/>
                </a:solidFill>
                <a:latin typeface="Calibri" pitchFamily="34" charset="0"/>
                <a:ea typeface="Calibri" pitchFamily="34" charset="-122"/>
                <a:cs typeface="Calibri" pitchFamily="34" charset="-120"/>
              </a:rPr>
              <a:t>No central control — so two (or more) adaptors can begin transmitting at the same instant. Their frames collide.</a:t>
            </a:r>
            <a:endParaRPr lang="en-US" sz="15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ETHERNET</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Collisions and Exponential Backoff</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6 — Ethernet</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38</a:t>
            </a:r>
            <a:endParaRPr lang="en-US" sz="950" dirty="0"/>
          </a:p>
        </p:txBody>
      </p:sp>
      <p:sp>
        <p:nvSpPr>
          <p:cNvPr id="8" name="Text 6"/>
          <p:cNvSpPr/>
          <p:nvPr/>
        </p:nvSpPr>
        <p:spPr>
          <a:xfrm>
            <a:off x="548640" y="1453896"/>
            <a:ext cx="11094415" cy="114300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On detecting a collision, the sender finishes a 32-bit jamming sequence (so everyone else notices too), then stops.</a:t>
            </a:r>
            <a:endParaRPr lang="en-US" sz="1450" dirty="0"/>
          </a:p>
          <a:p>
            <a:pPr marL="342900" indent="-342900">
              <a:lnSpc>
                <a:spcPct val="128000"/>
              </a:lnSpc>
              <a:spcAft>
                <a:spcPts val="800"/>
              </a:spcAft>
              <a:buSzPct val="100000"/>
              <a:buChar char="–"/>
            </a:pPr>
            <a:r>
              <a:rPr lang="en-US" sz="1450" b="1" dirty="0">
                <a:solidFill>
                  <a:srgbClr val="1B2430"/>
                </a:solidFill>
                <a:latin typeface="Calibri" pitchFamily="34" charset="0"/>
                <a:ea typeface="Calibri" pitchFamily="34" charset="-122"/>
                <a:cs typeface="Calibri" pitchFamily="34" charset="-120"/>
              </a:rPr>
              <a:t>It then waits a random amount of time before trying again — doubling the range of that random wait after each further collision.</a:t>
            </a:r>
            <a:endParaRPr lang="en-US" sz="1450" dirty="0"/>
          </a:p>
        </p:txBody>
      </p:sp>
      <p:sp>
        <p:nvSpPr>
          <p:cNvPr id="9" name="Shape 7"/>
          <p:cNvSpPr/>
          <p:nvPr/>
        </p:nvSpPr>
        <p:spPr>
          <a:xfrm>
            <a:off x="548640" y="2825496"/>
            <a:ext cx="2377440" cy="566928"/>
          </a:xfrm>
          <a:prstGeom prst="rect">
            <a:avLst/>
          </a:prstGeom>
          <a:solidFill>
            <a:srgbClr val="16233F"/>
          </a:solidFill>
          <a:ln w="9525">
            <a:solidFill>
              <a:srgbClr val="E1E6EE"/>
            </a:solidFill>
            <a:prstDash val="solid"/>
          </a:ln>
        </p:spPr>
      </p:sp>
      <p:sp>
        <p:nvSpPr>
          <p:cNvPr id="10" name="Text 8"/>
          <p:cNvSpPr/>
          <p:nvPr/>
        </p:nvSpPr>
        <p:spPr>
          <a:xfrm>
            <a:off x="676656" y="2825496"/>
            <a:ext cx="2121408" cy="56692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After n collisions</a:t>
            </a:r>
            <a:endParaRPr lang="en-US" sz="1250" dirty="0"/>
          </a:p>
        </p:txBody>
      </p:sp>
      <p:sp>
        <p:nvSpPr>
          <p:cNvPr id="11" name="Shape 9"/>
          <p:cNvSpPr/>
          <p:nvPr/>
        </p:nvSpPr>
        <p:spPr>
          <a:xfrm>
            <a:off x="2926080" y="2825496"/>
            <a:ext cx="3108960" cy="566928"/>
          </a:xfrm>
          <a:prstGeom prst="rect">
            <a:avLst/>
          </a:prstGeom>
          <a:solidFill>
            <a:srgbClr val="16233F"/>
          </a:solidFill>
          <a:ln w="9525">
            <a:solidFill>
              <a:srgbClr val="E1E6EE"/>
            </a:solidFill>
            <a:prstDash val="solid"/>
          </a:ln>
        </p:spPr>
      </p:sp>
      <p:sp>
        <p:nvSpPr>
          <p:cNvPr id="12" name="Text 10"/>
          <p:cNvSpPr/>
          <p:nvPr/>
        </p:nvSpPr>
        <p:spPr>
          <a:xfrm>
            <a:off x="3054096" y="2825496"/>
            <a:ext cx="2852928" cy="56692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Wait k × 51.2 µs, for random k in…</a:t>
            </a:r>
            <a:endParaRPr lang="en-US" sz="1250" dirty="0"/>
          </a:p>
        </p:txBody>
      </p:sp>
      <p:sp>
        <p:nvSpPr>
          <p:cNvPr id="13" name="Shape 11"/>
          <p:cNvSpPr/>
          <p:nvPr/>
        </p:nvSpPr>
        <p:spPr>
          <a:xfrm>
            <a:off x="6035040" y="2825496"/>
            <a:ext cx="5605272" cy="566928"/>
          </a:xfrm>
          <a:prstGeom prst="rect">
            <a:avLst/>
          </a:prstGeom>
          <a:solidFill>
            <a:srgbClr val="16233F"/>
          </a:solidFill>
          <a:ln w="9525">
            <a:solidFill>
              <a:srgbClr val="E1E6EE"/>
            </a:solidFill>
            <a:prstDash val="solid"/>
          </a:ln>
        </p:spPr>
      </p:sp>
      <p:sp>
        <p:nvSpPr>
          <p:cNvPr id="14" name="Text 12"/>
          <p:cNvSpPr/>
          <p:nvPr/>
        </p:nvSpPr>
        <p:spPr>
          <a:xfrm>
            <a:off x="6163056" y="2825496"/>
            <a:ext cx="5349240" cy="566928"/>
          </a:xfrm>
          <a:prstGeom prst="rect">
            <a:avLst/>
          </a:prstGeom>
          <a:noFill/>
          <a:ln/>
        </p:spPr>
        <p:txBody>
          <a:bodyPr wrap="square" rtlCol="0" anchor="ctr"/>
          <a:lstStyle/>
          <a:p>
            <a:pPr indent="0" marL="0">
              <a:buNone/>
            </a:pPr>
            <a:r>
              <a:rPr lang="en-US" sz="1250" b="1" dirty="0">
                <a:solidFill>
                  <a:srgbClr val="FFFFFF"/>
                </a:solidFill>
                <a:latin typeface="Calibri" pitchFamily="34" charset="0"/>
                <a:ea typeface="Calibri" pitchFamily="34" charset="-122"/>
                <a:cs typeface="Calibri" pitchFamily="34" charset="-120"/>
              </a:rPr>
              <a:t>Example</a:t>
            </a:r>
            <a:endParaRPr lang="en-US" sz="1250" dirty="0"/>
          </a:p>
        </p:txBody>
      </p:sp>
      <p:sp>
        <p:nvSpPr>
          <p:cNvPr id="15" name="Shape 13"/>
          <p:cNvSpPr/>
          <p:nvPr/>
        </p:nvSpPr>
        <p:spPr>
          <a:xfrm>
            <a:off x="548640" y="3392424"/>
            <a:ext cx="2377440" cy="566928"/>
          </a:xfrm>
          <a:prstGeom prst="rect">
            <a:avLst/>
          </a:prstGeom>
          <a:solidFill>
            <a:srgbClr val="FFFFFF"/>
          </a:solidFill>
          <a:ln w="9525">
            <a:solidFill>
              <a:srgbClr val="E1E6EE"/>
            </a:solidFill>
            <a:prstDash val="solid"/>
          </a:ln>
        </p:spPr>
      </p:sp>
      <p:sp>
        <p:nvSpPr>
          <p:cNvPr id="16" name="Text 14"/>
          <p:cNvSpPr/>
          <p:nvPr/>
        </p:nvSpPr>
        <p:spPr>
          <a:xfrm>
            <a:off x="676656" y="3392424"/>
            <a:ext cx="212140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1st collision</a:t>
            </a:r>
            <a:endParaRPr lang="en-US" sz="1250" dirty="0"/>
          </a:p>
        </p:txBody>
      </p:sp>
      <p:sp>
        <p:nvSpPr>
          <p:cNvPr id="17" name="Shape 15"/>
          <p:cNvSpPr/>
          <p:nvPr/>
        </p:nvSpPr>
        <p:spPr>
          <a:xfrm>
            <a:off x="2926080" y="3392424"/>
            <a:ext cx="3108960" cy="566928"/>
          </a:xfrm>
          <a:prstGeom prst="rect">
            <a:avLst/>
          </a:prstGeom>
          <a:solidFill>
            <a:srgbClr val="FFFFFF"/>
          </a:solidFill>
          <a:ln w="9525">
            <a:solidFill>
              <a:srgbClr val="E1E6EE"/>
            </a:solidFill>
            <a:prstDash val="solid"/>
          </a:ln>
        </p:spPr>
      </p:sp>
      <p:sp>
        <p:nvSpPr>
          <p:cNvPr id="18" name="Text 16"/>
          <p:cNvSpPr/>
          <p:nvPr/>
        </p:nvSpPr>
        <p:spPr>
          <a:xfrm>
            <a:off x="3054096" y="3392424"/>
            <a:ext cx="285292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0 or 1</a:t>
            </a:r>
            <a:endParaRPr lang="en-US" sz="1250" dirty="0"/>
          </a:p>
        </p:txBody>
      </p:sp>
      <p:sp>
        <p:nvSpPr>
          <p:cNvPr id="19" name="Shape 17"/>
          <p:cNvSpPr/>
          <p:nvPr/>
        </p:nvSpPr>
        <p:spPr>
          <a:xfrm>
            <a:off x="6035040" y="3392424"/>
            <a:ext cx="5605272" cy="566928"/>
          </a:xfrm>
          <a:prstGeom prst="rect">
            <a:avLst/>
          </a:prstGeom>
          <a:solidFill>
            <a:srgbClr val="FFFFFF"/>
          </a:solidFill>
          <a:ln w="9525">
            <a:solidFill>
              <a:srgbClr val="E1E6EE"/>
            </a:solidFill>
            <a:prstDash val="solid"/>
          </a:ln>
        </p:spPr>
      </p:sp>
      <p:sp>
        <p:nvSpPr>
          <p:cNvPr id="20" name="Text 18"/>
          <p:cNvSpPr/>
          <p:nvPr/>
        </p:nvSpPr>
        <p:spPr>
          <a:xfrm>
            <a:off x="6163056" y="3392424"/>
            <a:ext cx="5349240"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k ∈ {0, 1}</a:t>
            </a:r>
            <a:endParaRPr lang="en-US" sz="1250" dirty="0"/>
          </a:p>
        </p:txBody>
      </p:sp>
      <p:sp>
        <p:nvSpPr>
          <p:cNvPr id="21" name="Shape 19"/>
          <p:cNvSpPr/>
          <p:nvPr/>
        </p:nvSpPr>
        <p:spPr>
          <a:xfrm>
            <a:off x="548640" y="3959352"/>
            <a:ext cx="2377440" cy="566928"/>
          </a:xfrm>
          <a:prstGeom prst="rect">
            <a:avLst/>
          </a:prstGeom>
          <a:solidFill>
            <a:srgbClr val="F1F4F9"/>
          </a:solidFill>
          <a:ln w="9525">
            <a:solidFill>
              <a:srgbClr val="E1E6EE"/>
            </a:solidFill>
            <a:prstDash val="solid"/>
          </a:ln>
        </p:spPr>
      </p:sp>
      <p:sp>
        <p:nvSpPr>
          <p:cNvPr id="22" name="Text 20"/>
          <p:cNvSpPr/>
          <p:nvPr/>
        </p:nvSpPr>
        <p:spPr>
          <a:xfrm>
            <a:off x="676656" y="3959352"/>
            <a:ext cx="212140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2nd collision</a:t>
            </a:r>
            <a:endParaRPr lang="en-US" sz="1250" dirty="0"/>
          </a:p>
        </p:txBody>
      </p:sp>
      <p:sp>
        <p:nvSpPr>
          <p:cNvPr id="23" name="Shape 21"/>
          <p:cNvSpPr/>
          <p:nvPr/>
        </p:nvSpPr>
        <p:spPr>
          <a:xfrm>
            <a:off x="2926080" y="3959352"/>
            <a:ext cx="3108960" cy="566928"/>
          </a:xfrm>
          <a:prstGeom prst="rect">
            <a:avLst/>
          </a:prstGeom>
          <a:solidFill>
            <a:srgbClr val="F1F4F9"/>
          </a:solidFill>
          <a:ln w="9525">
            <a:solidFill>
              <a:srgbClr val="E1E6EE"/>
            </a:solidFill>
            <a:prstDash val="solid"/>
          </a:ln>
        </p:spPr>
      </p:sp>
      <p:sp>
        <p:nvSpPr>
          <p:cNvPr id="24" name="Text 22"/>
          <p:cNvSpPr/>
          <p:nvPr/>
        </p:nvSpPr>
        <p:spPr>
          <a:xfrm>
            <a:off x="3054096" y="3959352"/>
            <a:ext cx="285292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0 – 3</a:t>
            </a:r>
            <a:endParaRPr lang="en-US" sz="1250" dirty="0"/>
          </a:p>
        </p:txBody>
      </p:sp>
      <p:sp>
        <p:nvSpPr>
          <p:cNvPr id="25" name="Shape 23"/>
          <p:cNvSpPr/>
          <p:nvPr/>
        </p:nvSpPr>
        <p:spPr>
          <a:xfrm>
            <a:off x="6035040" y="3959352"/>
            <a:ext cx="5605272" cy="566928"/>
          </a:xfrm>
          <a:prstGeom prst="rect">
            <a:avLst/>
          </a:prstGeom>
          <a:solidFill>
            <a:srgbClr val="F1F4F9"/>
          </a:solidFill>
          <a:ln w="9525">
            <a:solidFill>
              <a:srgbClr val="E1E6EE"/>
            </a:solidFill>
            <a:prstDash val="solid"/>
          </a:ln>
        </p:spPr>
      </p:sp>
      <p:sp>
        <p:nvSpPr>
          <p:cNvPr id="26" name="Text 24"/>
          <p:cNvSpPr/>
          <p:nvPr/>
        </p:nvSpPr>
        <p:spPr>
          <a:xfrm>
            <a:off x="6163056" y="3959352"/>
            <a:ext cx="5349240"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k ∈ {0, 1, 2, 3}</a:t>
            </a:r>
            <a:endParaRPr lang="en-US" sz="1250" dirty="0"/>
          </a:p>
        </p:txBody>
      </p:sp>
      <p:sp>
        <p:nvSpPr>
          <p:cNvPr id="27" name="Shape 25"/>
          <p:cNvSpPr/>
          <p:nvPr/>
        </p:nvSpPr>
        <p:spPr>
          <a:xfrm>
            <a:off x="548640" y="4526280"/>
            <a:ext cx="2377440" cy="566928"/>
          </a:xfrm>
          <a:prstGeom prst="rect">
            <a:avLst/>
          </a:prstGeom>
          <a:solidFill>
            <a:srgbClr val="FFFFFF"/>
          </a:solidFill>
          <a:ln w="9525">
            <a:solidFill>
              <a:srgbClr val="E1E6EE"/>
            </a:solidFill>
            <a:prstDash val="solid"/>
          </a:ln>
        </p:spPr>
      </p:sp>
      <p:sp>
        <p:nvSpPr>
          <p:cNvPr id="28" name="Text 26"/>
          <p:cNvSpPr/>
          <p:nvPr/>
        </p:nvSpPr>
        <p:spPr>
          <a:xfrm>
            <a:off x="676656" y="4526280"/>
            <a:ext cx="212140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3rd collision</a:t>
            </a:r>
            <a:endParaRPr lang="en-US" sz="1250" dirty="0"/>
          </a:p>
        </p:txBody>
      </p:sp>
      <p:sp>
        <p:nvSpPr>
          <p:cNvPr id="29" name="Shape 27"/>
          <p:cNvSpPr/>
          <p:nvPr/>
        </p:nvSpPr>
        <p:spPr>
          <a:xfrm>
            <a:off x="2926080" y="4526280"/>
            <a:ext cx="3108960" cy="566928"/>
          </a:xfrm>
          <a:prstGeom prst="rect">
            <a:avLst/>
          </a:prstGeom>
          <a:solidFill>
            <a:srgbClr val="FFFFFF"/>
          </a:solidFill>
          <a:ln w="9525">
            <a:solidFill>
              <a:srgbClr val="E1E6EE"/>
            </a:solidFill>
            <a:prstDash val="solid"/>
          </a:ln>
        </p:spPr>
      </p:sp>
      <p:sp>
        <p:nvSpPr>
          <p:cNvPr id="30" name="Text 28"/>
          <p:cNvSpPr/>
          <p:nvPr/>
        </p:nvSpPr>
        <p:spPr>
          <a:xfrm>
            <a:off x="3054096" y="4526280"/>
            <a:ext cx="285292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0 – 7</a:t>
            </a:r>
            <a:endParaRPr lang="en-US" sz="1250" dirty="0"/>
          </a:p>
        </p:txBody>
      </p:sp>
      <p:sp>
        <p:nvSpPr>
          <p:cNvPr id="31" name="Shape 29"/>
          <p:cNvSpPr/>
          <p:nvPr/>
        </p:nvSpPr>
        <p:spPr>
          <a:xfrm>
            <a:off x="6035040" y="4526280"/>
            <a:ext cx="5605272" cy="566928"/>
          </a:xfrm>
          <a:prstGeom prst="rect">
            <a:avLst/>
          </a:prstGeom>
          <a:solidFill>
            <a:srgbClr val="FFFFFF"/>
          </a:solidFill>
          <a:ln w="9525">
            <a:solidFill>
              <a:srgbClr val="E1E6EE"/>
            </a:solidFill>
            <a:prstDash val="solid"/>
          </a:ln>
        </p:spPr>
      </p:sp>
      <p:sp>
        <p:nvSpPr>
          <p:cNvPr id="32" name="Text 30"/>
          <p:cNvSpPr/>
          <p:nvPr/>
        </p:nvSpPr>
        <p:spPr>
          <a:xfrm>
            <a:off x="6163056" y="4526280"/>
            <a:ext cx="5349240"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k ∈ {0, …, 7}</a:t>
            </a:r>
            <a:endParaRPr lang="en-US" sz="1250" dirty="0"/>
          </a:p>
        </p:txBody>
      </p:sp>
      <p:sp>
        <p:nvSpPr>
          <p:cNvPr id="33" name="Shape 31"/>
          <p:cNvSpPr/>
          <p:nvPr/>
        </p:nvSpPr>
        <p:spPr>
          <a:xfrm>
            <a:off x="548640" y="5093208"/>
            <a:ext cx="2377440" cy="566928"/>
          </a:xfrm>
          <a:prstGeom prst="rect">
            <a:avLst/>
          </a:prstGeom>
          <a:solidFill>
            <a:srgbClr val="F1F4F9"/>
          </a:solidFill>
          <a:ln w="9525">
            <a:solidFill>
              <a:srgbClr val="E1E6EE"/>
            </a:solidFill>
            <a:prstDash val="solid"/>
          </a:ln>
        </p:spPr>
      </p:sp>
      <p:sp>
        <p:nvSpPr>
          <p:cNvPr id="34" name="Text 32"/>
          <p:cNvSpPr/>
          <p:nvPr/>
        </p:nvSpPr>
        <p:spPr>
          <a:xfrm>
            <a:off x="676656" y="5093208"/>
            <a:ext cx="212140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n-th collision</a:t>
            </a:r>
            <a:endParaRPr lang="en-US" sz="1250" dirty="0"/>
          </a:p>
        </p:txBody>
      </p:sp>
      <p:sp>
        <p:nvSpPr>
          <p:cNvPr id="35" name="Shape 33"/>
          <p:cNvSpPr/>
          <p:nvPr/>
        </p:nvSpPr>
        <p:spPr>
          <a:xfrm>
            <a:off x="2926080" y="5093208"/>
            <a:ext cx="3108960" cy="566928"/>
          </a:xfrm>
          <a:prstGeom prst="rect">
            <a:avLst/>
          </a:prstGeom>
          <a:solidFill>
            <a:srgbClr val="F1F4F9"/>
          </a:solidFill>
          <a:ln w="9525">
            <a:solidFill>
              <a:srgbClr val="E1E6EE"/>
            </a:solidFill>
            <a:prstDash val="solid"/>
          </a:ln>
        </p:spPr>
      </p:sp>
      <p:sp>
        <p:nvSpPr>
          <p:cNvPr id="36" name="Text 34"/>
          <p:cNvSpPr/>
          <p:nvPr/>
        </p:nvSpPr>
        <p:spPr>
          <a:xfrm>
            <a:off x="3054096" y="5093208"/>
            <a:ext cx="2852928"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0 to 2ⁿ − 1</a:t>
            </a:r>
            <a:endParaRPr lang="en-US" sz="1250" dirty="0"/>
          </a:p>
        </p:txBody>
      </p:sp>
      <p:sp>
        <p:nvSpPr>
          <p:cNvPr id="37" name="Shape 35"/>
          <p:cNvSpPr/>
          <p:nvPr/>
        </p:nvSpPr>
        <p:spPr>
          <a:xfrm>
            <a:off x="6035040" y="5093208"/>
            <a:ext cx="5605272" cy="566928"/>
          </a:xfrm>
          <a:prstGeom prst="rect">
            <a:avLst/>
          </a:prstGeom>
          <a:solidFill>
            <a:srgbClr val="F1F4F9"/>
          </a:solidFill>
          <a:ln w="9525">
            <a:solidFill>
              <a:srgbClr val="E1E6EE"/>
            </a:solidFill>
            <a:prstDash val="solid"/>
          </a:ln>
        </p:spPr>
      </p:sp>
      <p:sp>
        <p:nvSpPr>
          <p:cNvPr id="38" name="Text 36"/>
          <p:cNvSpPr/>
          <p:nvPr/>
        </p:nvSpPr>
        <p:spPr>
          <a:xfrm>
            <a:off x="6163056" y="5093208"/>
            <a:ext cx="5349240" cy="566928"/>
          </a:xfrm>
          <a:prstGeom prst="rect">
            <a:avLst/>
          </a:prstGeom>
          <a:noFill/>
          <a:ln/>
        </p:spPr>
        <p:txBody>
          <a:bodyPr wrap="square" rtlCol="0" anchor="ctr"/>
          <a:lstStyle/>
          <a:p>
            <a:pPr indent="0" marL="0">
              <a:buNone/>
            </a:pPr>
            <a:r>
              <a:rPr lang="en-US" sz="1250" dirty="0">
                <a:solidFill>
                  <a:srgbClr val="1B2430"/>
                </a:solidFill>
                <a:latin typeface="Calibri" pitchFamily="34" charset="0"/>
                <a:ea typeface="Calibri" pitchFamily="34" charset="-122"/>
                <a:cs typeface="Calibri" pitchFamily="34" charset="-120"/>
              </a:rPr>
              <a:t>range doubles each time</a:t>
            </a:r>
            <a:endParaRPr lang="en-US" sz="1250" dirty="0"/>
          </a:p>
        </p:txBody>
      </p:sp>
      <p:sp>
        <p:nvSpPr>
          <p:cNvPr id="39" name="Text 37"/>
          <p:cNvSpPr/>
          <p:nvPr/>
        </p:nvSpPr>
        <p:spPr>
          <a:xfrm>
            <a:off x="548640" y="6117336"/>
            <a:ext cx="11094415" cy="365760"/>
          </a:xfrm>
          <a:prstGeom prst="rect">
            <a:avLst/>
          </a:prstGeom>
          <a:noFill/>
          <a:ln/>
        </p:spPr>
        <p:txBody>
          <a:bodyPr wrap="square" rtlCol="0" anchor="ctr"/>
          <a:lstStyle/>
          <a:p>
            <a:pPr indent="0" marL="0">
              <a:buNone/>
            </a:pPr>
            <a:r>
              <a:rPr lang="en-US" sz="1250" i="1" dirty="0">
                <a:solidFill>
                  <a:srgbClr val="5B6B7F"/>
                </a:solidFill>
                <a:latin typeface="Calibri" pitchFamily="34" charset="0"/>
                <a:ea typeface="Calibri" pitchFamily="34" charset="-122"/>
                <a:cs typeface="Calibri" pitchFamily="34" charset="-120"/>
              </a:rPr>
              <a:t>This doubling strategy is exactly what gives the algorithm its name.</a:t>
            </a:r>
            <a:endParaRPr lang="en-US" sz="12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ETHERNET</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Why a Minimum Frame Size?</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6 — Ethernet</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39</a:t>
            </a:r>
            <a:endParaRPr lang="en-US" sz="950" dirty="0"/>
          </a:p>
        </p:txBody>
      </p:sp>
      <p:sp>
        <p:nvSpPr>
          <p:cNvPr id="8" name="Text 6"/>
          <p:cNvSpPr/>
          <p:nvPr/>
        </p:nvSpPr>
        <p:spPr>
          <a:xfrm>
            <a:off x="548640" y="1453896"/>
            <a:ext cx="11094415" cy="50292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A sender must still be transmitting when word of a collision could get back to it — otherwise it will never know to retransmit.</a:t>
            </a:r>
            <a:endParaRPr lang="en-US" sz="1450" dirty="0"/>
          </a:p>
        </p:txBody>
      </p:sp>
      <p:sp>
        <p:nvSpPr>
          <p:cNvPr id="9" name="Shape 7"/>
          <p:cNvSpPr/>
          <p:nvPr/>
        </p:nvSpPr>
        <p:spPr>
          <a:xfrm>
            <a:off x="1828800" y="2139696"/>
            <a:ext cx="914" cy="2651760"/>
          </a:xfrm>
          <a:prstGeom prst="line">
            <a:avLst/>
          </a:prstGeom>
          <a:noFill/>
          <a:ln w="19050">
            <a:solidFill>
              <a:srgbClr val="5B7FA6"/>
            </a:solidFill>
            <a:prstDash val="solid"/>
          </a:ln>
        </p:spPr>
      </p:sp>
      <p:sp>
        <p:nvSpPr>
          <p:cNvPr id="10" name="Shape 8"/>
          <p:cNvSpPr/>
          <p:nvPr/>
        </p:nvSpPr>
        <p:spPr>
          <a:xfrm>
            <a:off x="10362895" y="2139696"/>
            <a:ext cx="914" cy="2651760"/>
          </a:xfrm>
          <a:prstGeom prst="line">
            <a:avLst/>
          </a:prstGeom>
          <a:noFill/>
          <a:ln w="19050">
            <a:solidFill>
              <a:srgbClr val="5B7FA6"/>
            </a:solidFill>
            <a:prstDash val="solid"/>
          </a:ln>
        </p:spPr>
      </p:sp>
      <p:sp>
        <p:nvSpPr>
          <p:cNvPr id="11" name="Text 9"/>
          <p:cNvSpPr/>
          <p:nvPr/>
        </p:nvSpPr>
        <p:spPr>
          <a:xfrm>
            <a:off x="1188720" y="1819656"/>
            <a:ext cx="1280160" cy="256032"/>
          </a:xfrm>
          <a:prstGeom prst="rect">
            <a:avLst/>
          </a:prstGeom>
          <a:noFill/>
          <a:ln/>
        </p:spPr>
        <p:txBody>
          <a:bodyPr wrap="square" rtlCol="0" anchor="ctr"/>
          <a:lstStyle/>
          <a:p>
            <a:pPr algn="ctr" indent="0" marL="0">
              <a:buNone/>
            </a:pPr>
            <a:r>
              <a:rPr lang="en-US" sz="1200" b="1" dirty="0">
                <a:solidFill>
                  <a:srgbClr val="16233F"/>
                </a:solidFill>
                <a:latin typeface="Calibri" pitchFamily="34" charset="0"/>
                <a:ea typeface="Calibri" pitchFamily="34" charset="-122"/>
                <a:cs typeface="Calibri" pitchFamily="34" charset="-120"/>
              </a:rPr>
              <a:t>Host A</a:t>
            </a:r>
            <a:endParaRPr lang="en-US" sz="1200" dirty="0"/>
          </a:p>
        </p:txBody>
      </p:sp>
      <p:sp>
        <p:nvSpPr>
          <p:cNvPr id="12" name="Text 10"/>
          <p:cNvSpPr/>
          <p:nvPr/>
        </p:nvSpPr>
        <p:spPr>
          <a:xfrm>
            <a:off x="9722815" y="1819656"/>
            <a:ext cx="1280160" cy="256032"/>
          </a:xfrm>
          <a:prstGeom prst="rect">
            <a:avLst/>
          </a:prstGeom>
          <a:noFill/>
          <a:ln/>
        </p:spPr>
        <p:txBody>
          <a:bodyPr wrap="square" rtlCol="0" anchor="ctr"/>
          <a:lstStyle/>
          <a:p>
            <a:pPr algn="ctr" indent="0" marL="0">
              <a:buNone/>
            </a:pPr>
            <a:r>
              <a:rPr lang="en-US" sz="1200" b="1" dirty="0">
                <a:solidFill>
                  <a:srgbClr val="16233F"/>
                </a:solidFill>
                <a:latin typeface="Calibri" pitchFamily="34" charset="0"/>
                <a:ea typeface="Calibri" pitchFamily="34" charset="-122"/>
                <a:cs typeface="Calibri" pitchFamily="34" charset="-120"/>
              </a:rPr>
              <a:t>Host B</a:t>
            </a:r>
            <a:endParaRPr lang="en-US" sz="1200" dirty="0"/>
          </a:p>
        </p:txBody>
      </p:sp>
      <p:sp>
        <p:nvSpPr>
          <p:cNvPr id="13" name="Shape 11"/>
          <p:cNvSpPr/>
          <p:nvPr/>
        </p:nvSpPr>
        <p:spPr>
          <a:xfrm>
            <a:off x="1691640" y="2322576"/>
            <a:ext cx="137160" cy="914"/>
          </a:xfrm>
          <a:prstGeom prst="line">
            <a:avLst/>
          </a:prstGeom>
          <a:noFill/>
          <a:ln w="12700">
            <a:solidFill>
              <a:srgbClr val="5B6B7F"/>
            </a:solidFill>
            <a:prstDash val="solid"/>
          </a:ln>
        </p:spPr>
      </p:sp>
      <p:sp>
        <p:nvSpPr>
          <p:cNvPr id="14" name="Text 12"/>
          <p:cNvSpPr/>
          <p:nvPr/>
        </p:nvSpPr>
        <p:spPr>
          <a:xfrm>
            <a:off x="548640" y="2203704"/>
            <a:ext cx="1051560" cy="237744"/>
          </a:xfrm>
          <a:prstGeom prst="rect">
            <a:avLst/>
          </a:prstGeom>
          <a:noFill/>
          <a:ln/>
        </p:spPr>
        <p:txBody>
          <a:bodyPr wrap="square" rtlCol="0" anchor="ctr"/>
          <a:lstStyle/>
          <a:p>
            <a:pPr algn="r" indent="0" marL="0">
              <a:buNone/>
            </a:pPr>
            <a:r>
              <a:rPr lang="en-US" sz="1100" dirty="0">
                <a:solidFill>
                  <a:srgbClr val="5B6B7F"/>
                </a:solidFill>
                <a:latin typeface="Courier New" pitchFamily="34" charset="0"/>
                <a:ea typeface="Courier New" pitchFamily="34" charset="-122"/>
                <a:cs typeface="Courier New" pitchFamily="34" charset="-120"/>
              </a:rPr>
              <a:t>t</a:t>
            </a:r>
            <a:endParaRPr lang="en-US" sz="1100" dirty="0"/>
          </a:p>
        </p:txBody>
      </p:sp>
      <p:sp>
        <p:nvSpPr>
          <p:cNvPr id="15" name="Shape 13"/>
          <p:cNvSpPr/>
          <p:nvPr/>
        </p:nvSpPr>
        <p:spPr>
          <a:xfrm>
            <a:off x="1691640" y="3374136"/>
            <a:ext cx="137160" cy="914"/>
          </a:xfrm>
          <a:prstGeom prst="line">
            <a:avLst/>
          </a:prstGeom>
          <a:noFill/>
          <a:ln w="12700">
            <a:solidFill>
              <a:srgbClr val="5B6B7F"/>
            </a:solidFill>
            <a:prstDash val="solid"/>
          </a:ln>
        </p:spPr>
      </p:sp>
      <p:sp>
        <p:nvSpPr>
          <p:cNvPr id="16" name="Text 14"/>
          <p:cNvSpPr/>
          <p:nvPr/>
        </p:nvSpPr>
        <p:spPr>
          <a:xfrm>
            <a:off x="548640" y="3255264"/>
            <a:ext cx="1051560" cy="237744"/>
          </a:xfrm>
          <a:prstGeom prst="rect">
            <a:avLst/>
          </a:prstGeom>
          <a:noFill/>
          <a:ln/>
        </p:spPr>
        <p:txBody>
          <a:bodyPr wrap="square" rtlCol="0" anchor="ctr"/>
          <a:lstStyle/>
          <a:p>
            <a:pPr algn="r" indent="0" marL="0">
              <a:buNone/>
            </a:pPr>
            <a:r>
              <a:rPr lang="en-US" sz="1100" dirty="0">
                <a:solidFill>
                  <a:srgbClr val="5B6B7F"/>
                </a:solidFill>
                <a:latin typeface="Courier New" pitchFamily="34" charset="0"/>
                <a:ea typeface="Courier New" pitchFamily="34" charset="-122"/>
                <a:cs typeface="Courier New" pitchFamily="34" charset="-120"/>
              </a:rPr>
              <a:t>t + d</a:t>
            </a:r>
            <a:endParaRPr lang="en-US" sz="1100" dirty="0"/>
          </a:p>
        </p:txBody>
      </p:sp>
      <p:sp>
        <p:nvSpPr>
          <p:cNvPr id="17" name="Shape 15"/>
          <p:cNvSpPr/>
          <p:nvPr/>
        </p:nvSpPr>
        <p:spPr>
          <a:xfrm>
            <a:off x="1691640" y="4425696"/>
            <a:ext cx="137160" cy="914"/>
          </a:xfrm>
          <a:prstGeom prst="line">
            <a:avLst/>
          </a:prstGeom>
          <a:noFill/>
          <a:ln w="12700">
            <a:solidFill>
              <a:srgbClr val="5B6B7F"/>
            </a:solidFill>
            <a:prstDash val="solid"/>
          </a:ln>
        </p:spPr>
      </p:sp>
      <p:sp>
        <p:nvSpPr>
          <p:cNvPr id="18" name="Text 16"/>
          <p:cNvSpPr/>
          <p:nvPr/>
        </p:nvSpPr>
        <p:spPr>
          <a:xfrm>
            <a:off x="548640" y="4306824"/>
            <a:ext cx="1051560" cy="237744"/>
          </a:xfrm>
          <a:prstGeom prst="rect">
            <a:avLst/>
          </a:prstGeom>
          <a:noFill/>
          <a:ln/>
        </p:spPr>
        <p:txBody>
          <a:bodyPr wrap="square" rtlCol="0" anchor="ctr"/>
          <a:lstStyle/>
          <a:p>
            <a:pPr algn="r" indent="0" marL="0">
              <a:buNone/>
            </a:pPr>
            <a:r>
              <a:rPr lang="en-US" sz="1100" dirty="0">
                <a:solidFill>
                  <a:srgbClr val="5B6B7F"/>
                </a:solidFill>
                <a:latin typeface="Courier New" pitchFamily="34" charset="0"/>
                <a:ea typeface="Courier New" pitchFamily="34" charset="-122"/>
                <a:cs typeface="Courier New" pitchFamily="34" charset="-120"/>
              </a:rPr>
              <a:t>t + 2d</a:t>
            </a:r>
            <a:endParaRPr lang="en-US" sz="1100" dirty="0"/>
          </a:p>
        </p:txBody>
      </p:sp>
      <p:sp>
        <p:nvSpPr>
          <p:cNvPr id="19" name="Shape 17"/>
          <p:cNvSpPr/>
          <p:nvPr/>
        </p:nvSpPr>
        <p:spPr>
          <a:xfrm>
            <a:off x="1828800" y="2322576"/>
            <a:ext cx="8534095" cy="1051560"/>
          </a:xfrm>
          <a:prstGeom prst="line">
            <a:avLst/>
          </a:prstGeom>
          <a:noFill/>
          <a:ln w="25400">
            <a:solidFill>
              <a:srgbClr val="2E6FA7"/>
            </a:solidFill>
            <a:prstDash val="solid"/>
            <a:headEnd type="none"/>
            <a:tailEnd type="triangle"/>
          </a:ln>
        </p:spPr>
      </p:sp>
      <p:sp>
        <p:nvSpPr>
          <p:cNvPr id="20" name="Text 18"/>
          <p:cNvSpPr/>
          <p:nvPr/>
        </p:nvSpPr>
        <p:spPr>
          <a:xfrm>
            <a:off x="5272888" y="2555748"/>
            <a:ext cx="1645920" cy="237744"/>
          </a:xfrm>
          <a:prstGeom prst="rect">
            <a:avLst/>
          </a:prstGeom>
          <a:noFill/>
          <a:ln/>
        </p:spPr>
        <p:txBody>
          <a:bodyPr wrap="square" rtlCol="0" anchor="ctr"/>
          <a:lstStyle/>
          <a:p>
            <a:pPr algn="ctr" indent="0" marL="0">
              <a:buNone/>
            </a:pPr>
            <a:r>
              <a:rPr lang="en-US" sz="1050" i="1" dirty="0">
                <a:solidFill>
                  <a:srgbClr val="2E6FA7"/>
                </a:solidFill>
                <a:latin typeface="Calibri" pitchFamily="34" charset="0"/>
                <a:ea typeface="Calibri" pitchFamily="34" charset="-122"/>
                <a:cs typeface="Calibri" pitchFamily="34" charset="-120"/>
              </a:rPr>
              <a:t>A’s frame</a:t>
            </a:r>
            <a:endParaRPr lang="en-US" sz="1050" dirty="0"/>
          </a:p>
        </p:txBody>
      </p:sp>
      <p:sp>
        <p:nvSpPr>
          <p:cNvPr id="21" name="Shape 19"/>
          <p:cNvSpPr/>
          <p:nvPr/>
        </p:nvSpPr>
        <p:spPr>
          <a:xfrm flipH="1">
            <a:off x="1828800" y="3374136"/>
            <a:ext cx="8534095" cy="1051560"/>
          </a:xfrm>
          <a:prstGeom prst="line">
            <a:avLst/>
          </a:prstGeom>
          <a:noFill/>
          <a:ln w="25400">
            <a:solidFill>
              <a:srgbClr val="C24B4B"/>
            </a:solidFill>
            <a:prstDash val="solid"/>
            <a:headEnd type="none"/>
            <a:tailEnd type="triangle"/>
          </a:ln>
        </p:spPr>
      </p:sp>
      <p:sp>
        <p:nvSpPr>
          <p:cNvPr id="22" name="Shape 20"/>
          <p:cNvSpPr/>
          <p:nvPr/>
        </p:nvSpPr>
        <p:spPr>
          <a:xfrm>
            <a:off x="10216591" y="3227832"/>
            <a:ext cx="292608" cy="292608"/>
          </a:xfrm>
          <a:prstGeom prst="ellipse">
            <a:avLst/>
          </a:prstGeom>
          <a:solidFill>
            <a:srgbClr val="C24B4B"/>
          </a:solidFill>
          <a:ln/>
        </p:spPr>
      </p:sp>
      <p:pic>
        <p:nvPicPr>
          <p:cNvPr id="23" name="Image 0" descr="/home/claude/netdeck2/lib/icons/zap_white.png">    </p:cNvPr>
          <p:cNvPicPr>
            <a:picLocks noChangeAspect="1"/>
          </p:cNvPicPr>
          <p:nvPr/>
        </p:nvPicPr>
        <p:blipFill>
          <a:blip r:embed="rId1"/>
          <a:stretch>
            <a:fillRect/>
          </a:stretch>
        </p:blipFill>
        <p:spPr>
          <a:xfrm>
            <a:off x="10286817" y="3298058"/>
            <a:ext cx="152156" cy="152156"/>
          </a:xfrm>
          <a:prstGeom prst="rect">
            <a:avLst/>
          </a:prstGeom>
        </p:spPr>
      </p:pic>
      <p:sp>
        <p:nvSpPr>
          <p:cNvPr id="24" name="Text 21"/>
          <p:cNvSpPr/>
          <p:nvPr/>
        </p:nvSpPr>
        <p:spPr>
          <a:xfrm>
            <a:off x="10637215" y="2962656"/>
            <a:ext cx="1234440" cy="822960"/>
          </a:xfrm>
          <a:prstGeom prst="rect">
            <a:avLst/>
          </a:prstGeom>
          <a:noFill/>
          <a:ln/>
        </p:spPr>
        <p:txBody>
          <a:bodyPr wrap="square" rtlCol="0" anchor="ctr"/>
          <a:lstStyle/>
          <a:p>
            <a:pPr algn="l" indent="0" marL="0">
              <a:lnSpc>
                <a:spcPct val="120000"/>
              </a:lnSpc>
              <a:buNone/>
            </a:pPr>
            <a:r>
              <a:rPr lang="en-US" sz="1050" i="1" dirty="0">
                <a:solidFill>
                  <a:srgbClr val="C24B4B"/>
                </a:solidFill>
                <a:latin typeface="Calibri" pitchFamily="34" charset="0"/>
                <a:ea typeface="Calibri" pitchFamily="34" charset="-122"/>
                <a:cs typeface="Calibri" pitchFamily="34" charset="-120"/>
              </a:rPr>
              <a:t>B starts just before A arrives — collision at B</a:t>
            </a:r>
            <a:endParaRPr lang="en-US" sz="1050" dirty="0"/>
          </a:p>
        </p:txBody>
      </p:sp>
      <p:sp>
        <p:nvSpPr>
          <p:cNvPr id="25" name="Text 22"/>
          <p:cNvSpPr/>
          <p:nvPr/>
        </p:nvSpPr>
        <p:spPr>
          <a:xfrm>
            <a:off x="5272888" y="3881628"/>
            <a:ext cx="1645920" cy="237744"/>
          </a:xfrm>
          <a:prstGeom prst="rect">
            <a:avLst/>
          </a:prstGeom>
          <a:noFill/>
          <a:ln/>
        </p:spPr>
        <p:txBody>
          <a:bodyPr wrap="square" rtlCol="0" anchor="ctr"/>
          <a:lstStyle/>
          <a:p>
            <a:pPr algn="ctr" indent="0" marL="0">
              <a:buNone/>
            </a:pPr>
            <a:r>
              <a:rPr lang="en-US" sz="1050" i="1" dirty="0">
                <a:solidFill>
                  <a:srgbClr val="C24B4B"/>
                </a:solidFill>
                <a:latin typeface="Calibri" pitchFamily="34" charset="0"/>
                <a:ea typeface="Calibri" pitchFamily="34" charset="-122"/>
                <a:cs typeface="Calibri" pitchFamily="34" charset="-120"/>
              </a:rPr>
              <a:t>jam reaches A</a:t>
            </a:r>
            <a:endParaRPr lang="en-US" sz="1050" dirty="0"/>
          </a:p>
        </p:txBody>
      </p:sp>
      <p:sp>
        <p:nvSpPr>
          <p:cNvPr id="26" name="Text 23"/>
          <p:cNvSpPr/>
          <p:nvPr/>
        </p:nvSpPr>
        <p:spPr>
          <a:xfrm>
            <a:off x="548640" y="4928616"/>
            <a:ext cx="11094415" cy="457200"/>
          </a:xfrm>
          <a:prstGeom prst="rect">
            <a:avLst/>
          </a:prstGeom>
          <a:noFill/>
          <a:ln/>
        </p:spPr>
        <p:txBody>
          <a:bodyPr wrap="square" rtlCol="0" anchor="ctr"/>
          <a:lstStyle/>
          <a:p>
            <a:pPr indent="0" marL="0">
              <a:buNone/>
            </a:pPr>
            <a:r>
              <a:rPr lang="en-US" sz="1300" b="1" dirty="0">
                <a:solidFill>
                  <a:srgbClr val="16233F"/>
                </a:solidFill>
                <a:latin typeface="Calibri" pitchFamily="34" charset="0"/>
                <a:ea typeface="Calibri" pitchFamily="34" charset="-122"/>
                <a:cs typeface="Calibri" pitchFamily="34" charset="-120"/>
              </a:rPr>
              <a:t>A must keep transmitting until t + 2d to be guaranteed to see any possible collision — that sets a floor on frame size.</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CONNECTING NODES</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Frequency, Wavelength, and Encoding</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1 — Connecting Nodes</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4</a:t>
            </a:r>
            <a:endParaRPr lang="en-US" sz="950" dirty="0"/>
          </a:p>
        </p:txBody>
      </p:sp>
      <p:sp>
        <p:nvSpPr>
          <p:cNvPr id="8" name="Text 6"/>
          <p:cNvSpPr/>
          <p:nvPr/>
        </p:nvSpPr>
        <p:spPr>
          <a:xfrm>
            <a:off x="548640" y="1453896"/>
            <a:ext cx="11094415" cy="2377440"/>
          </a:xfrm>
          <a:prstGeom prst="rect">
            <a:avLst/>
          </a:prstGeom>
          <a:noFill/>
          <a:ln/>
        </p:spPr>
        <p:txBody>
          <a:bodyPr wrap="square" rtlCol="0" anchor="t"/>
          <a:lstStyle/>
          <a:p>
            <a:pPr marL="342900" indent="-342900">
              <a:lnSpc>
                <a:spcPct val="128000"/>
              </a:lnSpc>
              <a:spcAft>
                <a:spcPts val="800"/>
              </a:spcAft>
              <a:buSzPct val="100000"/>
              <a:buChar char="–"/>
            </a:pPr>
            <a:r>
              <a:rPr lang="en-US" sz="1500" dirty="0">
                <a:solidFill>
                  <a:srgbClr val="1B2430"/>
                </a:solidFill>
                <a:latin typeface="Calibri" pitchFamily="34" charset="0"/>
                <a:ea typeface="Calibri" pitchFamily="34" charset="-122"/>
                <a:cs typeface="Calibri" pitchFamily="34" charset="-120"/>
              </a:rPr>
              <a:t>Frequency — how fast the electromagnetic wave oscillates, measured in hertz (Hz).</a:t>
            </a:r>
            <a:endParaRPr lang="en-US" sz="1500" dirty="0"/>
          </a:p>
          <a:p>
            <a:pPr marL="342900" indent="-342900">
              <a:lnSpc>
                <a:spcPct val="128000"/>
              </a:lnSpc>
              <a:spcAft>
                <a:spcPts val="800"/>
              </a:spcAft>
              <a:buSzPct val="100000"/>
              <a:buChar char="–"/>
            </a:pPr>
            <a:r>
              <a:rPr lang="en-US" sz="1500" dirty="0">
                <a:solidFill>
                  <a:srgbClr val="1B2430"/>
                </a:solidFill>
                <a:latin typeface="Calibri" pitchFamily="34" charset="0"/>
                <a:ea typeface="Calibri" pitchFamily="34" charset="-122"/>
                <a:cs typeface="Calibri" pitchFamily="34" charset="-120"/>
              </a:rPr>
              <a:t>Wavelength — the distance between successive peaks: wavelength = (speed of light) / frequency.</a:t>
            </a:r>
            <a:endParaRPr lang="en-US" sz="1500" dirty="0"/>
          </a:p>
          <a:p>
            <a:pPr marL="342900" indent="-342900">
              <a:lnSpc>
                <a:spcPct val="128000"/>
              </a:lnSpc>
              <a:spcAft>
                <a:spcPts val="800"/>
              </a:spcAft>
              <a:buSzPct val="100000"/>
              <a:buChar char="–"/>
            </a:pPr>
            <a:r>
              <a:rPr lang="en-US" sz="1500" dirty="0">
                <a:solidFill>
                  <a:srgbClr val="1B2430"/>
                </a:solidFill>
                <a:latin typeface="Calibri" pitchFamily="34" charset="0"/>
                <a:ea typeface="Calibri" pitchFamily="34" charset="-122"/>
                <a:cs typeface="Calibri" pitchFamily="34" charset="-120"/>
              </a:rPr>
              <a:t>Modulation — varying a signal’s frequency, amplitude, or phase to carry information.</a:t>
            </a:r>
            <a:endParaRPr lang="en-US" sz="1500" dirty="0"/>
          </a:p>
          <a:p>
            <a:pPr marL="342900" indent="-342900">
              <a:lnSpc>
                <a:spcPct val="128000"/>
              </a:lnSpc>
              <a:spcAft>
                <a:spcPts val="800"/>
              </a:spcAft>
              <a:buSzPct val="100000"/>
              <a:buChar char="–"/>
            </a:pPr>
            <a:r>
              <a:rPr lang="en-US" sz="1500" b="1" dirty="0">
                <a:solidFill>
                  <a:srgbClr val="1B2430"/>
                </a:solidFill>
                <a:latin typeface="Calibri" pitchFamily="34" charset="0"/>
                <a:ea typeface="Calibri" pitchFamily="34" charset="-122"/>
                <a:cs typeface="Calibri" pitchFamily="34" charset="-120"/>
              </a:rPr>
              <a:t>Encoding — the specific job of placing binary data onto a signal so the receiver can recover it.</a:t>
            </a:r>
            <a:endParaRPr lang="en-US" sz="1500" dirty="0"/>
          </a:p>
        </p:txBody>
      </p:sp>
      <p:sp>
        <p:nvSpPr>
          <p:cNvPr id="9" name="Shape 7"/>
          <p:cNvSpPr/>
          <p:nvPr/>
        </p:nvSpPr>
        <p:spPr>
          <a:xfrm>
            <a:off x="548640" y="4059936"/>
            <a:ext cx="5120640" cy="548640"/>
          </a:xfrm>
          <a:prstGeom prst="roundRect">
            <a:avLst>
              <a:gd name="adj" fmla="val 50000"/>
            </a:avLst>
          </a:prstGeom>
          <a:solidFill>
            <a:srgbClr val="E3E9F2"/>
          </a:solidFill>
          <a:ln w="12700">
            <a:solidFill>
              <a:srgbClr val="E1E6EE"/>
            </a:solidFill>
            <a:prstDash val="solid"/>
          </a:ln>
        </p:spPr>
      </p:sp>
      <p:sp>
        <p:nvSpPr>
          <p:cNvPr id="10" name="Text 8"/>
          <p:cNvSpPr/>
          <p:nvPr/>
        </p:nvSpPr>
        <p:spPr>
          <a:xfrm>
            <a:off x="548640" y="4059936"/>
            <a:ext cx="5120640" cy="548640"/>
          </a:xfrm>
          <a:prstGeom prst="rect">
            <a:avLst/>
          </a:prstGeom>
          <a:noFill/>
          <a:ln/>
        </p:spPr>
        <p:txBody>
          <a:bodyPr wrap="square" rtlCol="0" anchor="ctr"/>
          <a:lstStyle/>
          <a:p>
            <a:pPr algn="ctr" indent="0" marL="0">
              <a:buNone/>
            </a:pPr>
            <a:r>
              <a:rPr lang="en-US" sz="1300" b="1" dirty="0">
                <a:solidFill>
                  <a:srgbClr val="16233F"/>
                </a:solidFill>
                <a:latin typeface="Calibri" pitchFamily="34" charset="0"/>
                <a:ea typeface="Calibri" pitchFamily="34" charset="-122"/>
                <a:cs typeface="Calibri" pitchFamily="34" charset="-120"/>
              </a:rPr>
              <a:t>wavelength = speed of light ÷ frequency</a:t>
            </a:r>
            <a:endParaRPr lang="en-US" sz="1300" dirty="0"/>
          </a:p>
        </p:txBody>
      </p:sp>
      <p:sp>
        <p:nvSpPr>
          <p:cNvPr id="11" name="Text 9"/>
          <p:cNvSpPr/>
          <p:nvPr/>
        </p:nvSpPr>
        <p:spPr>
          <a:xfrm>
            <a:off x="548640" y="4791456"/>
            <a:ext cx="11094415" cy="640080"/>
          </a:xfrm>
          <a:prstGeom prst="rect">
            <a:avLst/>
          </a:prstGeom>
          <a:noFill/>
          <a:ln/>
        </p:spPr>
        <p:txBody>
          <a:bodyPr wrap="square" rtlCol="0" anchor="ctr"/>
          <a:lstStyle/>
          <a:p>
            <a:pPr indent="0" marL="0">
              <a:buNone/>
            </a:pPr>
            <a:r>
              <a:rPr lang="en-US" sz="1300" i="1" dirty="0">
                <a:solidFill>
                  <a:srgbClr val="5B6B7F"/>
                </a:solidFill>
                <a:latin typeface="Calibri" pitchFamily="34" charset="0"/>
                <a:ea typeface="Calibri" pitchFamily="34" charset="-122"/>
                <a:cs typeface="Calibri" pitchFamily="34" charset="-120"/>
              </a:rPr>
              <a:t>Every encoding scheme in the next section is really just a way of answering: how do we modulate a signal so 1s and 0s survive the trip?</a:t>
            </a:r>
            <a:endParaRPr lang="en-US" sz="13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ETHERNET</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Frame Size and Cable Length Are Linked</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6 — Ethernet</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40</a:t>
            </a:r>
            <a:endParaRPr lang="en-US" sz="950" dirty="0"/>
          </a:p>
        </p:txBody>
      </p:sp>
      <p:sp>
        <p:nvSpPr>
          <p:cNvPr id="8" name="Text 6"/>
          <p:cNvSpPr/>
          <p:nvPr/>
        </p:nvSpPr>
        <p:spPr>
          <a:xfrm>
            <a:off x="548640" y="1453896"/>
            <a:ext cx="11094415" cy="82296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For the worst case (the two most distant hosts on the segment) to always be caught, the round trip must fit inside the time it takes to send the smallest allowed frame.</a:t>
            </a:r>
            <a:endParaRPr lang="en-US" sz="1450" dirty="0"/>
          </a:p>
        </p:txBody>
      </p:sp>
      <p:sp>
        <p:nvSpPr>
          <p:cNvPr id="9" name="Shape 7"/>
          <p:cNvSpPr/>
          <p:nvPr/>
        </p:nvSpPr>
        <p:spPr>
          <a:xfrm>
            <a:off x="548640" y="2505456"/>
            <a:ext cx="3515258" cy="1554480"/>
          </a:xfrm>
          <a:prstGeom prst="roundRect">
            <a:avLst>
              <a:gd name="adj" fmla="val 3529"/>
            </a:avLst>
          </a:prstGeom>
          <a:solidFill>
            <a:srgbClr val="E3E9F2"/>
          </a:solidFill>
          <a:ln w="12700">
            <a:solidFill>
              <a:srgbClr val="E1E6EE"/>
            </a:solidFill>
            <a:prstDash val="solid"/>
          </a:ln>
        </p:spPr>
      </p:sp>
      <p:sp>
        <p:nvSpPr>
          <p:cNvPr id="10" name="Text 8"/>
          <p:cNvSpPr/>
          <p:nvPr/>
        </p:nvSpPr>
        <p:spPr>
          <a:xfrm>
            <a:off x="713232" y="2670048"/>
            <a:ext cx="3186074" cy="746150"/>
          </a:xfrm>
          <a:prstGeom prst="rect">
            <a:avLst/>
          </a:prstGeom>
          <a:noFill/>
          <a:ln/>
        </p:spPr>
        <p:txBody>
          <a:bodyPr wrap="square" rtlCol="0" anchor="t"/>
          <a:lstStyle/>
          <a:p>
            <a:pPr indent="0" marL="0">
              <a:buNone/>
            </a:pPr>
            <a:r>
              <a:rPr lang="en-US" sz="2400" b="1" dirty="0">
                <a:solidFill>
                  <a:srgbClr val="16233F"/>
                </a:solidFill>
                <a:latin typeface="Cambria" pitchFamily="34" charset="0"/>
                <a:ea typeface="Cambria" pitchFamily="34" charset="-122"/>
                <a:cs typeface="Cambria" pitchFamily="34" charset="-120"/>
              </a:rPr>
              <a:t>51.2 µs</a:t>
            </a:r>
            <a:endParaRPr lang="en-US" sz="2400" dirty="0"/>
          </a:p>
        </p:txBody>
      </p:sp>
      <p:sp>
        <p:nvSpPr>
          <p:cNvPr id="11" name="Text 9"/>
          <p:cNvSpPr/>
          <p:nvPr/>
        </p:nvSpPr>
        <p:spPr>
          <a:xfrm>
            <a:off x="713232" y="3438144"/>
            <a:ext cx="3186074" cy="590702"/>
          </a:xfrm>
          <a:prstGeom prst="rect">
            <a:avLst/>
          </a:prstGeom>
          <a:noFill/>
          <a:ln/>
        </p:spPr>
        <p:txBody>
          <a:bodyPr wrap="square" rtlCol="0" anchor="t"/>
          <a:lstStyle/>
          <a:p>
            <a:pPr indent="0" marL="0">
              <a:lnSpc>
                <a:spcPct val="115000"/>
              </a:lnSpc>
              <a:buNone/>
            </a:pPr>
            <a:r>
              <a:rPr lang="en-US" sz="1150" dirty="0">
                <a:solidFill>
                  <a:srgbClr val="5B6B7F"/>
                </a:solidFill>
                <a:latin typeface="Calibri" pitchFamily="34" charset="0"/>
                <a:ea typeface="Calibri" pitchFamily="34" charset="-122"/>
                <a:cs typeface="Calibri" pitchFamily="34" charset="-120"/>
              </a:rPr>
              <a:t>worst-case round-trip delay on a maximally sized Ethernet</a:t>
            </a:r>
            <a:endParaRPr lang="en-US" sz="1150" dirty="0"/>
          </a:p>
        </p:txBody>
      </p:sp>
      <p:sp>
        <p:nvSpPr>
          <p:cNvPr id="12" name="Shape 10"/>
          <p:cNvSpPr/>
          <p:nvPr/>
        </p:nvSpPr>
        <p:spPr>
          <a:xfrm>
            <a:off x="4338218" y="2505456"/>
            <a:ext cx="3515258" cy="1554480"/>
          </a:xfrm>
          <a:prstGeom prst="roundRect">
            <a:avLst>
              <a:gd name="adj" fmla="val 3529"/>
            </a:avLst>
          </a:prstGeom>
          <a:solidFill>
            <a:srgbClr val="FBE7D3"/>
          </a:solidFill>
          <a:ln w="12700">
            <a:solidFill>
              <a:srgbClr val="E1E6EE"/>
            </a:solidFill>
            <a:prstDash val="solid"/>
          </a:ln>
        </p:spPr>
      </p:sp>
      <p:sp>
        <p:nvSpPr>
          <p:cNvPr id="13" name="Text 11"/>
          <p:cNvSpPr/>
          <p:nvPr/>
        </p:nvSpPr>
        <p:spPr>
          <a:xfrm>
            <a:off x="4502810" y="2670048"/>
            <a:ext cx="3186074" cy="746150"/>
          </a:xfrm>
          <a:prstGeom prst="rect">
            <a:avLst/>
          </a:prstGeom>
          <a:noFill/>
          <a:ln/>
        </p:spPr>
        <p:txBody>
          <a:bodyPr wrap="square" rtlCol="0" anchor="t"/>
          <a:lstStyle/>
          <a:p>
            <a:pPr indent="0" marL="0">
              <a:buNone/>
            </a:pPr>
            <a:r>
              <a:rPr lang="en-US" sz="2400" b="1" dirty="0">
                <a:solidFill>
                  <a:srgbClr val="B5651D"/>
                </a:solidFill>
                <a:latin typeface="Cambria" pitchFamily="34" charset="0"/>
                <a:ea typeface="Cambria" pitchFamily="34" charset="-122"/>
                <a:cs typeface="Cambria" pitchFamily="34" charset="-120"/>
              </a:rPr>
              <a:t>512 bits</a:t>
            </a:r>
            <a:endParaRPr lang="en-US" sz="2400" dirty="0"/>
          </a:p>
        </p:txBody>
      </p:sp>
      <p:sp>
        <p:nvSpPr>
          <p:cNvPr id="14" name="Text 12"/>
          <p:cNvSpPr/>
          <p:nvPr/>
        </p:nvSpPr>
        <p:spPr>
          <a:xfrm>
            <a:off x="4502810" y="3438144"/>
            <a:ext cx="3186074" cy="590702"/>
          </a:xfrm>
          <a:prstGeom prst="rect">
            <a:avLst/>
          </a:prstGeom>
          <a:noFill/>
          <a:ln/>
        </p:spPr>
        <p:txBody>
          <a:bodyPr wrap="square" rtlCol="0" anchor="t"/>
          <a:lstStyle/>
          <a:p>
            <a:pPr indent="0" marL="0">
              <a:lnSpc>
                <a:spcPct val="115000"/>
              </a:lnSpc>
              <a:buNone/>
            </a:pPr>
            <a:r>
              <a:rPr lang="en-US" sz="1150" dirty="0">
                <a:solidFill>
                  <a:srgbClr val="5B6B7F"/>
                </a:solidFill>
                <a:latin typeface="Calibri" pitchFamily="34" charset="0"/>
                <a:ea typeface="Calibri" pitchFamily="34" charset="-122"/>
                <a:cs typeface="Calibri" pitchFamily="34" charset="-120"/>
              </a:rPr>
              <a:t>= 64 bytes: the minimum legal Ethernet frame</a:t>
            </a:r>
            <a:endParaRPr lang="en-US" sz="1150" dirty="0"/>
          </a:p>
        </p:txBody>
      </p:sp>
      <p:sp>
        <p:nvSpPr>
          <p:cNvPr id="15" name="Shape 13"/>
          <p:cNvSpPr/>
          <p:nvPr/>
        </p:nvSpPr>
        <p:spPr>
          <a:xfrm>
            <a:off x="8127797" y="2505456"/>
            <a:ext cx="3515258" cy="1554480"/>
          </a:xfrm>
          <a:prstGeom prst="roundRect">
            <a:avLst>
              <a:gd name="adj" fmla="val 3529"/>
            </a:avLst>
          </a:prstGeom>
          <a:solidFill>
            <a:srgbClr val="E3E9F2"/>
          </a:solidFill>
          <a:ln w="12700">
            <a:solidFill>
              <a:srgbClr val="E1E6EE"/>
            </a:solidFill>
            <a:prstDash val="solid"/>
          </a:ln>
        </p:spPr>
      </p:sp>
      <p:sp>
        <p:nvSpPr>
          <p:cNvPr id="16" name="Text 14"/>
          <p:cNvSpPr/>
          <p:nvPr/>
        </p:nvSpPr>
        <p:spPr>
          <a:xfrm>
            <a:off x="8292389" y="2670048"/>
            <a:ext cx="3186074" cy="746150"/>
          </a:xfrm>
          <a:prstGeom prst="rect">
            <a:avLst/>
          </a:prstGeom>
          <a:noFill/>
          <a:ln/>
        </p:spPr>
        <p:txBody>
          <a:bodyPr wrap="square" rtlCol="0" anchor="t"/>
          <a:lstStyle/>
          <a:p>
            <a:pPr indent="0" marL="0">
              <a:buNone/>
            </a:pPr>
            <a:r>
              <a:rPr lang="en-US" sz="2400" b="1" dirty="0">
                <a:solidFill>
                  <a:srgbClr val="16233F"/>
                </a:solidFill>
                <a:latin typeface="Cambria" pitchFamily="34" charset="0"/>
                <a:ea typeface="Cambria" pitchFamily="34" charset="-122"/>
                <a:cs typeface="Cambria" pitchFamily="34" charset="-120"/>
              </a:rPr>
              <a:t>2500 m</a:t>
            </a:r>
            <a:endParaRPr lang="en-US" sz="2400" dirty="0"/>
          </a:p>
        </p:txBody>
      </p:sp>
      <p:sp>
        <p:nvSpPr>
          <p:cNvPr id="17" name="Text 15"/>
          <p:cNvSpPr/>
          <p:nvPr/>
        </p:nvSpPr>
        <p:spPr>
          <a:xfrm>
            <a:off x="8292389" y="3438144"/>
            <a:ext cx="3186074" cy="590702"/>
          </a:xfrm>
          <a:prstGeom prst="rect">
            <a:avLst/>
          </a:prstGeom>
          <a:noFill/>
          <a:ln/>
        </p:spPr>
        <p:txBody>
          <a:bodyPr wrap="square" rtlCol="0" anchor="t"/>
          <a:lstStyle/>
          <a:p>
            <a:pPr indent="0" marL="0">
              <a:lnSpc>
                <a:spcPct val="115000"/>
              </a:lnSpc>
              <a:buNone/>
            </a:pPr>
            <a:r>
              <a:rPr lang="en-US" sz="1150" dirty="0">
                <a:solidFill>
                  <a:srgbClr val="5B6B7F"/>
                </a:solidFill>
                <a:latin typeface="Calibri" pitchFamily="34" charset="0"/>
                <a:ea typeface="Calibri" pitchFamily="34" charset="-122"/>
                <a:cs typeface="Calibri" pitchFamily="34" charset="-120"/>
              </a:rPr>
              <a:t>maximum reach, with up to 4 repeaters between hosts</a:t>
            </a:r>
            <a:endParaRPr lang="en-US" sz="1150" dirty="0"/>
          </a:p>
        </p:txBody>
      </p:sp>
      <p:sp>
        <p:nvSpPr>
          <p:cNvPr id="18" name="Text 16"/>
          <p:cNvSpPr/>
          <p:nvPr/>
        </p:nvSpPr>
        <p:spPr>
          <a:xfrm>
            <a:off x="548640" y="4288536"/>
            <a:ext cx="11094415" cy="1463040"/>
          </a:xfrm>
          <a:prstGeom prst="rect">
            <a:avLst/>
          </a:prstGeom>
          <a:noFill/>
          <a:ln/>
        </p:spPr>
        <p:txBody>
          <a:bodyPr wrap="square" rtlCol="0" anchor="t"/>
          <a:lstStyle/>
          <a:p>
            <a:pPr marL="342900" indent="-342900">
              <a:lnSpc>
                <a:spcPct val="128000"/>
              </a:lnSpc>
              <a:spcAft>
                <a:spcPts val="800"/>
              </a:spcAft>
              <a:buSzPct val="100000"/>
              <a:buChar char="–"/>
            </a:pPr>
            <a:r>
              <a:rPr lang="en-US" sz="1400" b="1" dirty="0">
                <a:solidFill>
                  <a:srgbClr val="1B2430"/>
                </a:solidFill>
                <a:latin typeface="Calibri" pitchFamily="34" charset="0"/>
                <a:ea typeface="Calibri" pitchFamily="34" charset="-122"/>
                <a:cs typeface="Calibri" pitchFamily="34" charset="-120"/>
              </a:rPr>
              <a:t>Shrink the minimum frame and you must shrink the maximum cable length to match — the two numbers are two sides of the same constraint.</a:t>
            </a:r>
            <a:endParaRPr lang="en-US" sz="1400" dirty="0"/>
          </a:p>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In practice, most Ethernets are far shorter than 2500 m and run well under heavy load — this bound is rarely the limiting factor day to day.</a:t>
            </a:r>
            <a:endParaRPr lang="en-US" sz="1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0E1830"/>
        </a:solidFill>
      </p:bgPr>
    </p:bg>
    <p:spTree>
      <p:nvGrpSpPr>
        <p:cNvPr id="1" name=""/>
        <p:cNvGrpSpPr/>
        <p:nvPr/>
      </p:nvGrpSpPr>
      <p:grpSpPr>
        <a:xfrm>
          <a:off x="0" y="0"/>
          <a:ext cx="0" cy="0"/>
          <a:chOff x="0" y="0"/>
          <a:chExt cx="0" cy="0"/>
        </a:xfrm>
      </p:grpSpPr>
      <p:sp>
        <p:nvSpPr>
          <p:cNvPr id="2" name="Shape 0"/>
          <p:cNvSpPr/>
          <p:nvPr/>
        </p:nvSpPr>
        <p:spPr>
          <a:xfrm>
            <a:off x="10607040" y="914400"/>
            <a:ext cx="82296" cy="82296"/>
          </a:xfrm>
          <a:prstGeom prst="ellipse">
            <a:avLst/>
          </a:prstGeom>
          <a:solidFill>
            <a:srgbClr val="E2883A"/>
          </a:solidFill>
          <a:ln/>
        </p:spPr>
      </p:sp>
      <p:sp>
        <p:nvSpPr>
          <p:cNvPr id="3" name="Shape 1"/>
          <p:cNvSpPr/>
          <p:nvPr/>
        </p:nvSpPr>
        <p:spPr>
          <a:xfrm>
            <a:off x="11247120" y="1371600"/>
            <a:ext cx="82296" cy="82296"/>
          </a:xfrm>
          <a:prstGeom prst="ellipse">
            <a:avLst/>
          </a:prstGeom>
          <a:solidFill>
            <a:srgbClr val="E2883A"/>
          </a:solidFill>
          <a:ln/>
        </p:spPr>
      </p:sp>
      <p:sp>
        <p:nvSpPr>
          <p:cNvPr id="4" name="Shape 2"/>
          <p:cNvSpPr/>
          <p:nvPr/>
        </p:nvSpPr>
        <p:spPr>
          <a:xfrm>
            <a:off x="10881360" y="1920240"/>
            <a:ext cx="82296" cy="82296"/>
          </a:xfrm>
          <a:prstGeom prst="ellipse">
            <a:avLst/>
          </a:prstGeom>
          <a:solidFill>
            <a:srgbClr val="E2883A"/>
          </a:solidFill>
          <a:ln/>
        </p:spPr>
      </p:sp>
      <p:sp>
        <p:nvSpPr>
          <p:cNvPr id="5" name="Shape 3"/>
          <p:cNvSpPr/>
          <p:nvPr/>
        </p:nvSpPr>
        <p:spPr>
          <a:xfrm>
            <a:off x="11612880" y="822960"/>
            <a:ext cx="82296" cy="82296"/>
          </a:xfrm>
          <a:prstGeom prst="ellipse">
            <a:avLst/>
          </a:prstGeom>
          <a:solidFill>
            <a:srgbClr val="E2883A"/>
          </a:solidFill>
          <a:ln/>
        </p:spPr>
      </p:sp>
      <p:sp>
        <p:nvSpPr>
          <p:cNvPr id="6" name="Shape 4"/>
          <p:cNvSpPr/>
          <p:nvPr/>
        </p:nvSpPr>
        <p:spPr>
          <a:xfrm>
            <a:off x="11155680" y="2377440"/>
            <a:ext cx="82296" cy="82296"/>
          </a:xfrm>
          <a:prstGeom prst="ellipse">
            <a:avLst/>
          </a:prstGeom>
          <a:solidFill>
            <a:srgbClr val="E2883A"/>
          </a:solidFill>
          <a:ln/>
        </p:spPr>
      </p:sp>
      <p:sp>
        <p:nvSpPr>
          <p:cNvPr id="7" name="Shape 5"/>
          <p:cNvSpPr/>
          <p:nvPr/>
        </p:nvSpPr>
        <p:spPr>
          <a:xfrm>
            <a:off x="10648188" y="955548"/>
            <a:ext cx="640080" cy="457200"/>
          </a:xfrm>
          <a:prstGeom prst="line">
            <a:avLst/>
          </a:prstGeom>
          <a:noFill/>
          <a:ln w="12700">
            <a:solidFill>
              <a:srgbClr val="3A4A6B"/>
            </a:solidFill>
            <a:prstDash val="solid"/>
          </a:ln>
        </p:spPr>
      </p:sp>
      <p:sp>
        <p:nvSpPr>
          <p:cNvPr id="8" name="Shape 6"/>
          <p:cNvSpPr/>
          <p:nvPr/>
        </p:nvSpPr>
        <p:spPr>
          <a:xfrm>
            <a:off x="10922508" y="1412748"/>
            <a:ext cx="365760" cy="548640"/>
          </a:xfrm>
          <a:prstGeom prst="line">
            <a:avLst/>
          </a:prstGeom>
          <a:noFill/>
          <a:ln w="12700">
            <a:solidFill>
              <a:srgbClr val="3A4A6B"/>
            </a:solidFill>
            <a:prstDash val="solid"/>
          </a:ln>
        </p:spPr>
      </p:sp>
      <p:sp>
        <p:nvSpPr>
          <p:cNvPr id="9" name="Shape 7"/>
          <p:cNvSpPr/>
          <p:nvPr/>
        </p:nvSpPr>
        <p:spPr>
          <a:xfrm>
            <a:off x="10922508" y="864108"/>
            <a:ext cx="731520" cy="1097280"/>
          </a:xfrm>
          <a:prstGeom prst="line">
            <a:avLst/>
          </a:prstGeom>
          <a:noFill/>
          <a:ln w="12700">
            <a:solidFill>
              <a:srgbClr val="3A4A6B"/>
            </a:solidFill>
            <a:prstDash val="solid"/>
          </a:ln>
        </p:spPr>
      </p:sp>
      <p:sp>
        <p:nvSpPr>
          <p:cNvPr id="10" name="Shape 8"/>
          <p:cNvSpPr/>
          <p:nvPr/>
        </p:nvSpPr>
        <p:spPr>
          <a:xfrm>
            <a:off x="11196828" y="864108"/>
            <a:ext cx="457200" cy="1554480"/>
          </a:xfrm>
          <a:prstGeom prst="line">
            <a:avLst/>
          </a:prstGeom>
          <a:noFill/>
          <a:ln w="12700">
            <a:solidFill>
              <a:srgbClr val="3A4A6B"/>
            </a:solidFill>
            <a:prstDash val="solid"/>
          </a:ln>
        </p:spPr>
      </p:sp>
      <p:sp>
        <p:nvSpPr>
          <p:cNvPr id="11" name="Text 9"/>
          <p:cNvSpPr/>
          <p:nvPr/>
        </p:nvSpPr>
        <p:spPr>
          <a:xfrm>
            <a:off x="548640" y="2148840"/>
            <a:ext cx="3657600" cy="1188720"/>
          </a:xfrm>
          <a:prstGeom prst="rect">
            <a:avLst/>
          </a:prstGeom>
          <a:noFill/>
          <a:ln/>
        </p:spPr>
        <p:txBody>
          <a:bodyPr wrap="square" rtlCol="0" anchor="ctr"/>
          <a:lstStyle/>
          <a:p>
            <a:pPr indent="0" marL="0">
              <a:buNone/>
            </a:pPr>
            <a:r>
              <a:rPr lang="en-US" sz="7200" b="1" dirty="0">
                <a:solidFill>
                  <a:srgbClr val="2A3B60"/>
                </a:solidFill>
                <a:latin typeface="Cambria" pitchFamily="34" charset="0"/>
                <a:ea typeface="Cambria" pitchFamily="34" charset="-122"/>
                <a:cs typeface="Cambria" pitchFamily="34" charset="-120"/>
              </a:rPr>
              <a:t>07</a:t>
            </a:r>
            <a:endParaRPr lang="en-US" sz="7200" dirty="0"/>
          </a:p>
        </p:txBody>
      </p:sp>
      <p:sp>
        <p:nvSpPr>
          <p:cNvPr id="12" name="Text 10"/>
          <p:cNvSpPr/>
          <p:nvPr/>
        </p:nvSpPr>
        <p:spPr>
          <a:xfrm>
            <a:off x="548640" y="3246120"/>
            <a:ext cx="9265615" cy="914400"/>
          </a:xfrm>
          <a:prstGeom prst="rect">
            <a:avLst/>
          </a:prstGeom>
          <a:noFill/>
          <a:ln/>
        </p:spPr>
        <p:txBody>
          <a:bodyPr wrap="square"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Wireless Networks: 802.11</a:t>
            </a:r>
            <a:endParaRPr lang="en-US" sz="3400" dirty="0"/>
          </a:p>
        </p:txBody>
      </p:sp>
      <p:sp>
        <p:nvSpPr>
          <p:cNvPr id="13" name="Text 11"/>
          <p:cNvSpPr/>
          <p:nvPr/>
        </p:nvSpPr>
        <p:spPr>
          <a:xfrm>
            <a:off x="548640" y="4041648"/>
            <a:ext cx="8808415" cy="731520"/>
          </a:xfrm>
          <a:prstGeom prst="rect">
            <a:avLst/>
          </a:prstGeom>
          <a:noFill/>
          <a:ln/>
        </p:spPr>
        <p:txBody>
          <a:bodyPr wrap="square" rtlCol="0" anchor="ctr"/>
          <a:lstStyle/>
          <a:p>
            <a:pPr indent="0" marL="0">
              <a:buNone/>
            </a:pPr>
            <a:r>
              <a:rPr lang="en-US" sz="1500" i="1" dirty="0">
                <a:solidFill>
                  <a:srgbClr val="9FB2D4"/>
                </a:solidFill>
                <a:latin typeface="Calibri" pitchFamily="34" charset="0"/>
                <a:ea typeface="Calibri" pitchFamily="34" charset="-122"/>
                <a:cs typeface="Calibri" pitchFamily="34" charset="-120"/>
              </a:rPr>
              <a:t>A shared medium you can’t fully sense — collision avoidance takes the place of collision detection.</a:t>
            </a:r>
            <a:endParaRPr lang="en-US" sz="1500" dirty="0"/>
          </a:p>
        </p:txBody>
      </p:sp>
      <p:sp>
        <p:nvSpPr>
          <p:cNvPr id="14" name="Shape 12"/>
          <p:cNvSpPr/>
          <p:nvPr/>
        </p:nvSpPr>
        <p:spPr>
          <a:xfrm>
            <a:off x="548640" y="3108960"/>
            <a:ext cx="502920" cy="0"/>
          </a:xfrm>
          <a:prstGeom prst="line">
            <a:avLst/>
          </a:prstGeom>
          <a:noFill/>
          <a:ln w="31750">
            <a:solidFill>
              <a:srgbClr val="E2883A"/>
            </a:solidFill>
            <a:prstDash val="solid"/>
          </a:ln>
        </p:spPr>
      </p:sp>
      <p:sp>
        <p:nvSpPr>
          <p:cNvPr id="15" name="Shape 13"/>
          <p:cNvSpPr/>
          <p:nvPr/>
        </p:nvSpPr>
        <p:spPr>
          <a:xfrm>
            <a:off x="548640" y="6437376"/>
            <a:ext cx="11094415" cy="0"/>
          </a:xfrm>
          <a:prstGeom prst="line">
            <a:avLst/>
          </a:prstGeom>
          <a:noFill/>
          <a:ln w="9525">
            <a:solidFill>
              <a:srgbClr val="3A4A6B"/>
            </a:solidFill>
            <a:prstDash val="solid"/>
          </a:ln>
        </p:spPr>
      </p:sp>
      <p:sp>
        <p:nvSpPr>
          <p:cNvPr id="16" name="Text 14"/>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8FA3C4"/>
                </a:solidFill>
                <a:latin typeface="Calibri" pitchFamily="34" charset="0"/>
                <a:ea typeface="Calibri" pitchFamily="34" charset="-122"/>
                <a:cs typeface="Calibri" pitchFamily="34" charset="-120"/>
              </a:rPr>
              <a:t>Part 7 — Wireless Networks: 802.11</a:t>
            </a:r>
            <a:endParaRPr lang="en-US" sz="950" dirty="0"/>
          </a:p>
        </p:txBody>
      </p:sp>
      <p:sp>
        <p:nvSpPr>
          <p:cNvPr id="17" name="Text 15"/>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Data Link Layer</a:t>
            </a:r>
            <a:endParaRPr lang="en-US" sz="950" dirty="0"/>
          </a:p>
        </p:txBody>
      </p:sp>
      <p:sp>
        <p:nvSpPr>
          <p:cNvPr id="18" name="Text 16"/>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41</a:t>
            </a:r>
            <a:endParaRPr lang="en-US" sz="9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WIRELESS NETWORKS</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Wireless Links Share the Air</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7 — Wireless Networks: 802.11</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42</a:t>
            </a:r>
            <a:endParaRPr lang="en-US" sz="950" dirty="0"/>
          </a:p>
        </p:txBody>
      </p:sp>
      <p:sp>
        <p:nvSpPr>
          <p:cNvPr id="8" name="Text 6"/>
          <p:cNvSpPr/>
          <p:nvPr/>
        </p:nvSpPr>
        <p:spPr>
          <a:xfrm>
            <a:off x="548640" y="1453896"/>
            <a:ext cx="11094415" cy="1005840"/>
          </a:xfrm>
          <a:prstGeom prst="rect">
            <a:avLst/>
          </a:prstGeom>
          <a:noFill/>
          <a:ln/>
        </p:spPr>
        <p:txBody>
          <a:bodyPr wrap="square" rtlCol="0" anchor="t"/>
          <a:lstStyle/>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License-exempt bands need no license, but come with limits: capped transmit power (shorter range) and a requirement to use spread spectrum — spreading the signal over a wider band to reduce interference.</a:t>
            </a:r>
            <a:endParaRPr lang="en-US" sz="1400" dirty="0"/>
          </a:p>
        </p:txBody>
      </p:sp>
      <p:sp>
        <p:nvSpPr>
          <p:cNvPr id="9" name="Shape 7"/>
          <p:cNvSpPr/>
          <p:nvPr/>
        </p:nvSpPr>
        <p:spPr>
          <a:xfrm>
            <a:off x="548640" y="2642616"/>
            <a:ext cx="5364328" cy="3017520"/>
          </a:xfrm>
          <a:prstGeom prst="roundRect">
            <a:avLst>
              <a:gd name="adj" fmla="val 1818"/>
            </a:avLst>
          </a:prstGeom>
          <a:solidFill>
            <a:srgbClr val="DCE7F3"/>
          </a:solidFill>
          <a:ln/>
        </p:spPr>
      </p:sp>
      <p:sp>
        <p:nvSpPr>
          <p:cNvPr id="10" name="Shape 8"/>
          <p:cNvSpPr/>
          <p:nvPr/>
        </p:nvSpPr>
        <p:spPr>
          <a:xfrm>
            <a:off x="804672" y="2880360"/>
            <a:ext cx="475488" cy="475488"/>
          </a:xfrm>
          <a:prstGeom prst="ellipse">
            <a:avLst/>
          </a:prstGeom>
          <a:solidFill>
            <a:srgbClr val="FFFFFF"/>
          </a:solidFill>
          <a:ln/>
        </p:spPr>
      </p:sp>
      <p:pic>
        <p:nvPicPr>
          <p:cNvPr id="11" name="Image 0" descr="/home/claude/netdeck2/lib/icons/server_blue.png">    </p:cNvPr>
          <p:cNvPicPr>
            <a:picLocks noChangeAspect="1"/>
          </p:cNvPicPr>
          <p:nvPr/>
        </p:nvPicPr>
        <p:blipFill>
          <a:blip r:embed="rId1"/>
          <a:stretch>
            <a:fillRect/>
          </a:stretch>
        </p:blipFill>
        <p:spPr>
          <a:xfrm>
            <a:off x="918789" y="2994477"/>
            <a:ext cx="247254" cy="247254"/>
          </a:xfrm>
          <a:prstGeom prst="rect">
            <a:avLst/>
          </a:prstGeom>
        </p:spPr>
      </p:pic>
      <p:sp>
        <p:nvSpPr>
          <p:cNvPr id="12" name="Text 9"/>
          <p:cNvSpPr/>
          <p:nvPr/>
        </p:nvSpPr>
        <p:spPr>
          <a:xfrm>
            <a:off x="1426464" y="2880360"/>
            <a:ext cx="4267048" cy="475488"/>
          </a:xfrm>
          <a:prstGeom prst="rect">
            <a:avLst/>
          </a:prstGeom>
          <a:noFill/>
          <a:ln/>
        </p:spPr>
        <p:txBody>
          <a:bodyPr wrap="square" rtlCol="0" anchor="ctr"/>
          <a:lstStyle/>
          <a:p>
            <a:pPr indent="0" marL="0">
              <a:buNone/>
            </a:pPr>
            <a:r>
              <a:rPr lang="en-US" sz="1800" b="1" dirty="0">
                <a:solidFill>
                  <a:srgbClr val="2E6FA7"/>
                </a:solidFill>
                <a:latin typeface="Cambria" pitchFamily="34" charset="0"/>
                <a:ea typeface="Cambria" pitchFamily="34" charset="-122"/>
                <a:cs typeface="Cambria" pitchFamily="34" charset="-120"/>
              </a:rPr>
              <a:t>Base-station model</a:t>
            </a:r>
            <a:endParaRPr lang="en-US" sz="1800" dirty="0"/>
          </a:p>
        </p:txBody>
      </p:sp>
      <p:sp>
        <p:nvSpPr>
          <p:cNvPr id="13" name="Text 10"/>
          <p:cNvSpPr/>
          <p:nvPr/>
        </p:nvSpPr>
        <p:spPr>
          <a:xfrm>
            <a:off x="859536" y="3538728"/>
            <a:ext cx="4742536" cy="1463040"/>
          </a:xfrm>
          <a:prstGeom prst="rect">
            <a:avLst/>
          </a:prstGeom>
          <a:noFill/>
          <a:ln/>
        </p:spPr>
        <p:txBody>
          <a:bodyPr wrap="square" rtlCol="0" anchor="t"/>
          <a:lstStyle/>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One fixed endpoint, wired to the Internet (the base station / access point).</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The other endpoint is typically mobile.</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Client-to-client traffic is routed through the base station.</a:t>
            </a:r>
            <a:endParaRPr lang="en-US" sz="1250" dirty="0"/>
          </a:p>
        </p:txBody>
      </p:sp>
      <p:sp>
        <p:nvSpPr>
          <p:cNvPr id="14" name="Shape 11"/>
          <p:cNvSpPr/>
          <p:nvPr/>
        </p:nvSpPr>
        <p:spPr>
          <a:xfrm>
            <a:off x="804672" y="5129784"/>
            <a:ext cx="4852264" cy="384048"/>
          </a:xfrm>
          <a:prstGeom prst="roundRect">
            <a:avLst>
              <a:gd name="adj" fmla="val 11905"/>
            </a:avLst>
          </a:prstGeom>
          <a:solidFill>
            <a:srgbClr val="FFFFFF"/>
          </a:solidFill>
          <a:ln/>
        </p:spPr>
      </p:sp>
      <p:sp>
        <p:nvSpPr>
          <p:cNvPr id="15" name="Text 12"/>
          <p:cNvSpPr/>
          <p:nvPr/>
        </p:nvSpPr>
        <p:spPr>
          <a:xfrm>
            <a:off x="950976" y="5129784"/>
            <a:ext cx="4559656" cy="384048"/>
          </a:xfrm>
          <a:prstGeom prst="rect">
            <a:avLst/>
          </a:prstGeom>
          <a:noFill/>
          <a:ln/>
        </p:spPr>
        <p:txBody>
          <a:bodyPr wrap="square" rtlCol="0" anchor="ctr"/>
          <a:lstStyle/>
          <a:p>
            <a:pPr indent="0" marL="0">
              <a:buNone/>
            </a:pPr>
            <a:r>
              <a:rPr lang="en-US" sz="1100" b="1" i="1" dirty="0">
                <a:solidFill>
                  <a:srgbClr val="16233F"/>
                </a:solidFill>
                <a:latin typeface="Calibri" pitchFamily="34" charset="0"/>
                <a:ea typeface="Calibri" pitchFamily="34" charset="-122"/>
                <a:cs typeface="Calibri" pitchFamily="34" charset="-120"/>
              </a:rPr>
              <a:t>Used by Wi-Fi, cellular networks</a:t>
            </a:r>
            <a:endParaRPr lang="en-US" sz="1100" dirty="0"/>
          </a:p>
        </p:txBody>
      </p:sp>
      <p:sp>
        <p:nvSpPr>
          <p:cNvPr id="16" name="Shape 13"/>
          <p:cNvSpPr/>
          <p:nvPr/>
        </p:nvSpPr>
        <p:spPr>
          <a:xfrm>
            <a:off x="6278728" y="2642616"/>
            <a:ext cx="5364328" cy="3017520"/>
          </a:xfrm>
          <a:prstGeom prst="roundRect">
            <a:avLst>
              <a:gd name="adj" fmla="val 1818"/>
            </a:avLst>
          </a:prstGeom>
          <a:solidFill>
            <a:srgbClr val="FBE7D3"/>
          </a:solidFill>
          <a:ln/>
        </p:spPr>
      </p:sp>
      <p:sp>
        <p:nvSpPr>
          <p:cNvPr id="17" name="Shape 14"/>
          <p:cNvSpPr/>
          <p:nvPr/>
        </p:nvSpPr>
        <p:spPr>
          <a:xfrm>
            <a:off x="6534760" y="2880360"/>
            <a:ext cx="475488" cy="475488"/>
          </a:xfrm>
          <a:prstGeom prst="ellipse">
            <a:avLst/>
          </a:prstGeom>
          <a:solidFill>
            <a:srgbClr val="FFFFFF"/>
          </a:solidFill>
          <a:ln/>
        </p:spPr>
      </p:sp>
      <p:pic>
        <p:nvPicPr>
          <p:cNvPr id="18" name="Image 1" descr="/home/claude/netdeck2/lib/icons/share_amber.png">    </p:cNvPr>
          <p:cNvPicPr>
            <a:picLocks noChangeAspect="1"/>
          </p:cNvPicPr>
          <p:nvPr/>
        </p:nvPicPr>
        <p:blipFill>
          <a:blip r:embed="rId2"/>
          <a:stretch>
            <a:fillRect/>
          </a:stretch>
        </p:blipFill>
        <p:spPr>
          <a:xfrm>
            <a:off x="6648877" y="2994477"/>
            <a:ext cx="247254" cy="247254"/>
          </a:xfrm>
          <a:prstGeom prst="rect">
            <a:avLst/>
          </a:prstGeom>
        </p:spPr>
      </p:pic>
      <p:sp>
        <p:nvSpPr>
          <p:cNvPr id="19" name="Text 15"/>
          <p:cNvSpPr/>
          <p:nvPr/>
        </p:nvSpPr>
        <p:spPr>
          <a:xfrm>
            <a:off x="7156552" y="2880360"/>
            <a:ext cx="4267048" cy="475488"/>
          </a:xfrm>
          <a:prstGeom prst="rect">
            <a:avLst/>
          </a:prstGeom>
          <a:noFill/>
          <a:ln/>
        </p:spPr>
        <p:txBody>
          <a:bodyPr wrap="square" rtlCol="0" anchor="ctr"/>
          <a:lstStyle/>
          <a:p>
            <a:pPr indent="0" marL="0">
              <a:buNone/>
            </a:pPr>
            <a:r>
              <a:rPr lang="en-US" sz="1800" b="1" dirty="0">
                <a:solidFill>
                  <a:srgbClr val="B5651D"/>
                </a:solidFill>
                <a:latin typeface="Cambria" pitchFamily="34" charset="0"/>
                <a:ea typeface="Cambria" pitchFamily="34" charset="-122"/>
                <a:cs typeface="Cambria" pitchFamily="34" charset="-120"/>
              </a:rPr>
              <a:t>Ad-hoc / mesh model</a:t>
            </a:r>
            <a:endParaRPr lang="en-US" sz="1800" dirty="0"/>
          </a:p>
        </p:txBody>
      </p:sp>
      <p:sp>
        <p:nvSpPr>
          <p:cNvPr id="20" name="Text 16"/>
          <p:cNvSpPr/>
          <p:nvPr/>
        </p:nvSpPr>
        <p:spPr>
          <a:xfrm>
            <a:off x="6589624" y="3538728"/>
            <a:ext cx="4742536" cy="1463040"/>
          </a:xfrm>
          <a:prstGeom prst="rect">
            <a:avLst/>
          </a:prstGeom>
          <a:noFill/>
          <a:ln/>
        </p:spPr>
        <p:txBody>
          <a:bodyPr wrap="square" rtlCol="0" anchor="t"/>
          <a:lstStyle/>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No base station — nodes are peers.</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A message may be relayed through a chain of intermediate peer nodes.</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Topology can change as nodes move.</a:t>
            </a:r>
            <a:endParaRPr lang="en-US" sz="1250" dirty="0"/>
          </a:p>
        </p:txBody>
      </p:sp>
      <p:sp>
        <p:nvSpPr>
          <p:cNvPr id="21" name="Shape 17"/>
          <p:cNvSpPr/>
          <p:nvPr/>
        </p:nvSpPr>
        <p:spPr>
          <a:xfrm>
            <a:off x="6534760" y="5129784"/>
            <a:ext cx="4852264" cy="384048"/>
          </a:xfrm>
          <a:prstGeom prst="roundRect">
            <a:avLst>
              <a:gd name="adj" fmla="val 11905"/>
            </a:avLst>
          </a:prstGeom>
          <a:solidFill>
            <a:srgbClr val="FFFFFF"/>
          </a:solidFill>
          <a:ln/>
        </p:spPr>
      </p:sp>
      <p:sp>
        <p:nvSpPr>
          <p:cNvPr id="22" name="Text 18"/>
          <p:cNvSpPr/>
          <p:nvPr/>
        </p:nvSpPr>
        <p:spPr>
          <a:xfrm>
            <a:off x="6681064" y="5129784"/>
            <a:ext cx="4559656" cy="384048"/>
          </a:xfrm>
          <a:prstGeom prst="rect">
            <a:avLst/>
          </a:prstGeom>
          <a:noFill/>
          <a:ln/>
        </p:spPr>
        <p:txBody>
          <a:bodyPr wrap="square" rtlCol="0" anchor="ctr"/>
          <a:lstStyle/>
          <a:p>
            <a:pPr indent="0" marL="0">
              <a:buNone/>
            </a:pPr>
            <a:r>
              <a:rPr lang="en-US" sz="1100" b="1" i="1" dirty="0">
                <a:solidFill>
                  <a:srgbClr val="16233F"/>
                </a:solidFill>
                <a:latin typeface="Calibri" pitchFamily="34" charset="0"/>
                <a:ea typeface="Calibri" pitchFamily="34" charset="-122"/>
                <a:cs typeface="Calibri" pitchFamily="34" charset="-120"/>
              </a:rPr>
              <a:t>Self-organizing, no fixed infrastructure</a:t>
            </a:r>
            <a:endParaRPr lang="en-US" sz="11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802.11 · COLLISION AVOIDANCE</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The Hidden Node Problem</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7 — Wireless Networks: 802.11</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43</a:t>
            </a:r>
            <a:endParaRPr lang="en-US" sz="950" dirty="0"/>
          </a:p>
        </p:txBody>
      </p:sp>
      <p:sp>
        <p:nvSpPr>
          <p:cNvPr id="8" name="Text 6"/>
          <p:cNvSpPr/>
          <p:nvPr/>
        </p:nvSpPr>
        <p:spPr>
          <a:xfrm>
            <a:off x="548640" y="1453896"/>
            <a:ext cx="11094415" cy="77724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A and C can each reach B, but not each other. If both send to B at once, their signals collide there — and neither sender can tell.</a:t>
            </a:r>
            <a:endParaRPr lang="en-US" sz="1450" dirty="0"/>
          </a:p>
        </p:txBody>
      </p:sp>
      <p:sp>
        <p:nvSpPr>
          <p:cNvPr id="9" name="Shape 7"/>
          <p:cNvSpPr/>
          <p:nvPr/>
        </p:nvSpPr>
        <p:spPr>
          <a:xfrm>
            <a:off x="640080" y="2459736"/>
            <a:ext cx="2743200" cy="2743200"/>
          </a:xfrm>
          <a:prstGeom prst="ellipse">
            <a:avLst/>
          </a:prstGeom>
          <a:ln w="15875">
            <a:solidFill>
              <a:srgbClr val="2E6FA7"/>
            </a:solidFill>
            <a:prstDash val="dash"/>
          </a:ln>
        </p:spPr>
      </p:sp>
      <p:sp>
        <p:nvSpPr>
          <p:cNvPr id="10" name="Shape 8"/>
          <p:cNvSpPr/>
          <p:nvPr/>
        </p:nvSpPr>
        <p:spPr>
          <a:xfrm>
            <a:off x="8808415" y="2459736"/>
            <a:ext cx="2743200" cy="2743200"/>
          </a:xfrm>
          <a:prstGeom prst="ellipse">
            <a:avLst/>
          </a:prstGeom>
          <a:ln w="15875">
            <a:solidFill>
              <a:srgbClr val="2E6FA7"/>
            </a:solidFill>
            <a:prstDash val="dash"/>
          </a:ln>
        </p:spPr>
      </p:sp>
      <p:sp>
        <p:nvSpPr>
          <p:cNvPr id="11" name="Shape 9"/>
          <p:cNvSpPr/>
          <p:nvPr/>
        </p:nvSpPr>
        <p:spPr>
          <a:xfrm>
            <a:off x="1668780" y="3488436"/>
            <a:ext cx="685800" cy="685800"/>
          </a:xfrm>
          <a:prstGeom prst="ellipse">
            <a:avLst/>
          </a:prstGeom>
          <a:solidFill>
            <a:srgbClr val="DCE7F3"/>
          </a:solidFill>
          <a:ln w="19050">
            <a:solidFill>
              <a:srgbClr val="2E6FA7"/>
            </a:solidFill>
            <a:prstDash val="solid"/>
          </a:ln>
        </p:spPr>
      </p:sp>
      <p:sp>
        <p:nvSpPr>
          <p:cNvPr id="12" name="Text 10"/>
          <p:cNvSpPr/>
          <p:nvPr/>
        </p:nvSpPr>
        <p:spPr>
          <a:xfrm>
            <a:off x="1668780" y="3488436"/>
            <a:ext cx="685800" cy="685800"/>
          </a:xfrm>
          <a:prstGeom prst="rect">
            <a:avLst/>
          </a:prstGeom>
          <a:noFill/>
          <a:ln/>
        </p:spPr>
        <p:txBody>
          <a:bodyPr wrap="square" rtlCol="0" anchor="ctr"/>
          <a:lstStyle/>
          <a:p>
            <a:pPr algn="ctr" indent="0" marL="0">
              <a:buNone/>
            </a:pPr>
            <a:r>
              <a:rPr lang="en-US" sz="1200" b="1" dirty="0">
                <a:solidFill>
                  <a:srgbClr val="16233F"/>
                </a:solidFill>
                <a:latin typeface="Calibri" pitchFamily="34" charset="0"/>
                <a:ea typeface="Calibri" pitchFamily="34" charset="-122"/>
                <a:cs typeface="Calibri" pitchFamily="34" charset="-120"/>
              </a:rPr>
              <a:t>A</a:t>
            </a:r>
            <a:endParaRPr lang="en-US" sz="1200" dirty="0"/>
          </a:p>
        </p:txBody>
      </p:sp>
      <p:sp>
        <p:nvSpPr>
          <p:cNvPr id="13" name="Shape 11"/>
          <p:cNvSpPr/>
          <p:nvPr/>
        </p:nvSpPr>
        <p:spPr>
          <a:xfrm>
            <a:off x="5752948" y="3488436"/>
            <a:ext cx="685800" cy="685800"/>
          </a:xfrm>
          <a:prstGeom prst="ellipse">
            <a:avLst/>
          </a:prstGeom>
          <a:solidFill>
            <a:srgbClr val="FBE7D3"/>
          </a:solidFill>
          <a:ln w="19050">
            <a:solidFill>
              <a:srgbClr val="B5651D"/>
            </a:solidFill>
            <a:prstDash val="solid"/>
          </a:ln>
        </p:spPr>
      </p:sp>
      <p:sp>
        <p:nvSpPr>
          <p:cNvPr id="14" name="Text 12"/>
          <p:cNvSpPr/>
          <p:nvPr/>
        </p:nvSpPr>
        <p:spPr>
          <a:xfrm>
            <a:off x="5752948" y="3488436"/>
            <a:ext cx="685800" cy="685800"/>
          </a:xfrm>
          <a:prstGeom prst="rect">
            <a:avLst/>
          </a:prstGeom>
          <a:noFill/>
          <a:ln/>
        </p:spPr>
        <p:txBody>
          <a:bodyPr wrap="square" rtlCol="0" anchor="ctr"/>
          <a:lstStyle/>
          <a:p>
            <a:pPr algn="ctr" indent="0" marL="0">
              <a:buNone/>
            </a:pPr>
            <a:r>
              <a:rPr lang="en-US" sz="1200" b="1" dirty="0">
                <a:solidFill>
                  <a:srgbClr val="16233F"/>
                </a:solidFill>
                <a:latin typeface="Calibri" pitchFamily="34" charset="0"/>
                <a:ea typeface="Calibri" pitchFamily="34" charset="-122"/>
                <a:cs typeface="Calibri" pitchFamily="34" charset="-120"/>
              </a:rPr>
              <a:t>B</a:t>
            </a:r>
            <a:endParaRPr lang="en-US" sz="1200" dirty="0"/>
          </a:p>
        </p:txBody>
      </p:sp>
      <p:sp>
        <p:nvSpPr>
          <p:cNvPr id="15" name="Shape 13"/>
          <p:cNvSpPr/>
          <p:nvPr/>
        </p:nvSpPr>
        <p:spPr>
          <a:xfrm>
            <a:off x="9837115" y="3488436"/>
            <a:ext cx="685800" cy="685800"/>
          </a:xfrm>
          <a:prstGeom prst="ellipse">
            <a:avLst/>
          </a:prstGeom>
          <a:solidFill>
            <a:srgbClr val="DCE7F3"/>
          </a:solidFill>
          <a:ln w="19050">
            <a:solidFill>
              <a:srgbClr val="2E6FA7"/>
            </a:solidFill>
            <a:prstDash val="solid"/>
          </a:ln>
        </p:spPr>
      </p:sp>
      <p:sp>
        <p:nvSpPr>
          <p:cNvPr id="16" name="Text 14"/>
          <p:cNvSpPr/>
          <p:nvPr/>
        </p:nvSpPr>
        <p:spPr>
          <a:xfrm>
            <a:off x="9837115" y="3488436"/>
            <a:ext cx="685800" cy="685800"/>
          </a:xfrm>
          <a:prstGeom prst="rect">
            <a:avLst/>
          </a:prstGeom>
          <a:noFill/>
          <a:ln/>
        </p:spPr>
        <p:txBody>
          <a:bodyPr wrap="square" rtlCol="0" anchor="ctr"/>
          <a:lstStyle/>
          <a:p>
            <a:pPr algn="ctr" indent="0" marL="0">
              <a:buNone/>
            </a:pPr>
            <a:r>
              <a:rPr lang="en-US" sz="1200" b="1" dirty="0">
                <a:solidFill>
                  <a:srgbClr val="16233F"/>
                </a:solidFill>
                <a:latin typeface="Calibri" pitchFamily="34" charset="0"/>
                <a:ea typeface="Calibri" pitchFamily="34" charset="-122"/>
                <a:cs typeface="Calibri" pitchFamily="34" charset="-120"/>
              </a:rPr>
              <a:t>C</a:t>
            </a:r>
            <a:endParaRPr lang="en-US" sz="1200" dirty="0"/>
          </a:p>
        </p:txBody>
      </p:sp>
      <p:sp>
        <p:nvSpPr>
          <p:cNvPr id="17" name="Shape 15"/>
          <p:cNvSpPr/>
          <p:nvPr/>
        </p:nvSpPr>
        <p:spPr>
          <a:xfrm>
            <a:off x="2377440" y="3694176"/>
            <a:ext cx="3352648" cy="914"/>
          </a:xfrm>
          <a:prstGeom prst="line">
            <a:avLst/>
          </a:prstGeom>
          <a:noFill/>
          <a:ln w="25400">
            <a:solidFill>
              <a:srgbClr val="2E6FA7"/>
            </a:solidFill>
            <a:prstDash val="solid"/>
            <a:headEnd type="none"/>
            <a:tailEnd type="triangle"/>
          </a:ln>
        </p:spPr>
      </p:sp>
      <p:sp>
        <p:nvSpPr>
          <p:cNvPr id="18" name="Shape 16"/>
          <p:cNvSpPr/>
          <p:nvPr/>
        </p:nvSpPr>
        <p:spPr>
          <a:xfrm flipH="1">
            <a:off x="6461608" y="3694176"/>
            <a:ext cx="3352648" cy="914"/>
          </a:xfrm>
          <a:prstGeom prst="line">
            <a:avLst/>
          </a:prstGeom>
          <a:noFill/>
          <a:ln w="25400">
            <a:solidFill>
              <a:srgbClr val="2E6FA7"/>
            </a:solidFill>
            <a:prstDash val="solid"/>
            <a:headEnd type="none"/>
            <a:tailEnd type="triangle"/>
          </a:ln>
        </p:spPr>
      </p:sp>
      <p:sp>
        <p:nvSpPr>
          <p:cNvPr id="19" name="Shape 17"/>
          <p:cNvSpPr/>
          <p:nvPr/>
        </p:nvSpPr>
        <p:spPr>
          <a:xfrm>
            <a:off x="5949544" y="3145536"/>
            <a:ext cx="292608" cy="292608"/>
          </a:xfrm>
          <a:prstGeom prst="ellipse">
            <a:avLst/>
          </a:prstGeom>
          <a:solidFill>
            <a:srgbClr val="C24B4B"/>
          </a:solidFill>
          <a:ln/>
        </p:spPr>
      </p:sp>
      <p:pic>
        <p:nvPicPr>
          <p:cNvPr id="20" name="Image 0" descr="/home/claude/netdeck2/lib/icons/zap_white.png">    </p:cNvPr>
          <p:cNvPicPr>
            <a:picLocks noChangeAspect="1"/>
          </p:cNvPicPr>
          <p:nvPr/>
        </p:nvPicPr>
        <p:blipFill>
          <a:blip r:embed="rId1"/>
          <a:stretch>
            <a:fillRect/>
          </a:stretch>
        </p:blipFill>
        <p:spPr>
          <a:xfrm>
            <a:off x="6019770" y="3215762"/>
            <a:ext cx="152156" cy="152156"/>
          </a:xfrm>
          <a:prstGeom prst="rect">
            <a:avLst/>
          </a:prstGeom>
        </p:spPr>
      </p:pic>
      <p:sp>
        <p:nvSpPr>
          <p:cNvPr id="21" name="Text 18"/>
          <p:cNvSpPr/>
          <p:nvPr/>
        </p:nvSpPr>
        <p:spPr>
          <a:xfrm>
            <a:off x="5272888" y="2779776"/>
            <a:ext cx="1645920" cy="256032"/>
          </a:xfrm>
          <a:prstGeom prst="rect">
            <a:avLst/>
          </a:prstGeom>
          <a:noFill/>
          <a:ln/>
        </p:spPr>
        <p:txBody>
          <a:bodyPr wrap="square" rtlCol="0" anchor="ctr"/>
          <a:lstStyle/>
          <a:p>
            <a:pPr algn="ctr" indent="0" marL="0">
              <a:buNone/>
            </a:pPr>
            <a:r>
              <a:rPr lang="en-US" sz="1100" b="1" i="1" dirty="0">
                <a:solidFill>
                  <a:srgbClr val="C24B4B"/>
                </a:solidFill>
                <a:latin typeface="Calibri" pitchFamily="34" charset="0"/>
                <a:ea typeface="Calibri" pitchFamily="34" charset="-122"/>
                <a:cs typeface="Calibri" pitchFamily="34" charset="-120"/>
              </a:rPr>
              <a:t>collide at B</a:t>
            </a:r>
            <a:endParaRPr lang="en-US" sz="1100" dirty="0"/>
          </a:p>
        </p:txBody>
      </p:sp>
      <p:sp>
        <p:nvSpPr>
          <p:cNvPr id="22" name="Text 19"/>
          <p:cNvSpPr/>
          <p:nvPr/>
        </p:nvSpPr>
        <p:spPr>
          <a:xfrm>
            <a:off x="548640" y="4471416"/>
            <a:ext cx="11094415" cy="365760"/>
          </a:xfrm>
          <a:prstGeom prst="rect">
            <a:avLst/>
          </a:prstGeom>
          <a:noFill/>
          <a:ln/>
        </p:spPr>
        <p:txBody>
          <a:bodyPr wrap="square" rtlCol="0" anchor="ctr"/>
          <a:lstStyle/>
          <a:p>
            <a:pPr algn="ctr" indent="0" marL="0">
              <a:buNone/>
            </a:pPr>
            <a:r>
              <a:rPr lang="en-US" sz="1250" i="1" dirty="0">
                <a:solidFill>
                  <a:srgbClr val="5B6B7F"/>
                </a:solidFill>
                <a:latin typeface="Calibri" pitchFamily="34" charset="0"/>
                <a:ea typeface="Calibri" pitchFamily="34" charset="-122"/>
                <a:cs typeface="Calibri" pitchFamily="34" charset="-120"/>
              </a:rPr>
              <a:t>A and C cannot hear each other — each is "hidden" from the other</a:t>
            </a:r>
            <a:endParaRPr lang="en-US" sz="12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802.11 · COLLISION AVOIDANCE</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The Exposed Node Problem</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7 — Wireless Networks: 802.11</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44</a:t>
            </a:r>
            <a:endParaRPr lang="en-US" sz="950" dirty="0"/>
          </a:p>
        </p:txBody>
      </p:sp>
      <p:sp>
        <p:nvSpPr>
          <p:cNvPr id="8" name="Text 6"/>
          <p:cNvSpPr/>
          <p:nvPr/>
        </p:nvSpPr>
        <p:spPr>
          <a:xfrm>
            <a:off x="548640" y="1453896"/>
            <a:ext cx="11094415" cy="77724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B is sending to A. C hears B’s transmission and assumes it must stay silent — but C wants to send to D, which wouldn’t interfere with A at all.</a:t>
            </a:r>
            <a:endParaRPr lang="en-US" sz="1450" dirty="0"/>
          </a:p>
        </p:txBody>
      </p:sp>
      <p:sp>
        <p:nvSpPr>
          <p:cNvPr id="9" name="Shape 7"/>
          <p:cNvSpPr/>
          <p:nvPr/>
        </p:nvSpPr>
        <p:spPr>
          <a:xfrm>
            <a:off x="3012338" y="2779776"/>
            <a:ext cx="2103120" cy="2103120"/>
          </a:xfrm>
          <a:prstGeom prst="ellipse">
            <a:avLst/>
          </a:prstGeom>
          <a:ln w="15875">
            <a:solidFill>
              <a:srgbClr val="B5651D"/>
            </a:solidFill>
            <a:prstDash val="dash"/>
          </a:ln>
        </p:spPr>
      </p:sp>
      <p:sp>
        <p:nvSpPr>
          <p:cNvPr id="10" name="Shape 8"/>
          <p:cNvSpPr/>
          <p:nvPr/>
        </p:nvSpPr>
        <p:spPr>
          <a:xfrm>
            <a:off x="228600" y="3511296"/>
            <a:ext cx="640080" cy="640080"/>
          </a:xfrm>
          <a:prstGeom prst="ellipse">
            <a:avLst/>
          </a:prstGeom>
          <a:solidFill>
            <a:srgbClr val="E3E9F2"/>
          </a:solidFill>
          <a:ln w="19050">
            <a:solidFill>
              <a:srgbClr val="5B6B7F"/>
            </a:solidFill>
            <a:prstDash val="solid"/>
          </a:ln>
        </p:spPr>
      </p:sp>
      <p:sp>
        <p:nvSpPr>
          <p:cNvPr id="11" name="Text 9"/>
          <p:cNvSpPr/>
          <p:nvPr/>
        </p:nvSpPr>
        <p:spPr>
          <a:xfrm>
            <a:off x="228600" y="3511296"/>
            <a:ext cx="640080" cy="640080"/>
          </a:xfrm>
          <a:prstGeom prst="rect">
            <a:avLst/>
          </a:prstGeom>
          <a:noFill/>
          <a:ln/>
        </p:spPr>
        <p:txBody>
          <a:bodyPr wrap="square" rtlCol="0" anchor="ctr"/>
          <a:lstStyle/>
          <a:p>
            <a:pPr algn="ctr" indent="0" marL="0">
              <a:buNone/>
            </a:pPr>
            <a:r>
              <a:rPr lang="en-US" sz="1200" b="1" dirty="0">
                <a:solidFill>
                  <a:srgbClr val="16233F"/>
                </a:solidFill>
                <a:latin typeface="Calibri" pitchFamily="34" charset="0"/>
                <a:ea typeface="Calibri" pitchFamily="34" charset="-122"/>
                <a:cs typeface="Calibri" pitchFamily="34" charset="-120"/>
              </a:rPr>
              <a:t>A</a:t>
            </a:r>
            <a:endParaRPr lang="en-US" sz="1200" dirty="0"/>
          </a:p>
        </p:txBody>
      </p:sp>
      <p:sp>
        <p:nvSpPr>
          <p:cNvPr id="12" name="Shape 10"/>
          <p:cNvSpPr/>
          <p:nvPr/>
        </p:nvSpPr>
        <p:spPr>
          <a:xfrm>
            <a:off x="3743858" y="3511296"/>
            <a:ext cx="640080" cy="640080"/>
          </a:xfrm>
          <a:prstGeom prst="ellipse">
            <a:avLst/>
          </a:prstGeom>
          <a:solidFill>
            <a:srgbClr val="FBE7D3"/>
          </a:solidFill>
          <a:ln w="19050">
            <a:solidFill>
              <a:srgbClr val="B5651D"/>
            </a:solidFill>
            <a:prstDash val="solid"/>
          </a:ln>
        </p:spPr>
      </p:sp>
      <p:sp>
        <p:nvSpPr>
          <p:cNvPr id="13" name="Text 11"/>
          <p:cNvSpPr/>
          <p:nvPr/>
        </p:nvSpPr>
        <p:spPr>
          <a:xfrm>
            <a:off x="3743858" y="3511296"/>
            <a:ext cx="640080" cy="640080"/>
          </a:xfrm>
          <a:prstGeom prst="rect">
            <a:avLst/>
          </a:prstGeom>
          <a:noFill/>
          <a:ln/>
        </p:spPr>
        <p:txBody>
          <a:bodyPr wrap="square" rtlCol="0" anchor="ctr"/>
          <a:lstStyle/>
          <a:p>
            <a:pPr algn="ctr" indent="0" marL="0">
              <a:buNone/>
            </a:pPr>
            <a:r>
              <a:rPr lang="en-US" sz="1200" b="1" dirty="0">
                <a:solidFill>
                  <a:srgbClr val="16233F"/>
                </a:solidFill>
                <a:latin typeface="Calibri" pitchFamily="34" charset="0"/>
                <a:ea typeface="Calibri" pitchFamily="34" charset="-122"/>
                <a:cs typeface="Calibri" pitchFamily="34" charset="-120"/>
              </a:rPr>
              <a:t>B</a:t>
            </a:r>
            <a:endParaRPr lang="en-US" sz="1200" dirty="0"/>
          </a:p>
        </p:txBody>
      </p:sp>
      <p:sp>
        <p:nvSpPr>
          <p:cNvPr id="14" name="Shape 12"/>
          <p:cNvSpPr/>
          <p:nvPr/>
        </p:nvSpPr>
        <p:spPr>
          <a:xfrm>
            <a:off x="7259117" y="3511296"/>
            <a:ext cx="640080" cy="640080"/>
          </a:xfrm>
          <a:prstGeom prst="ellipse">
            <a:avLst/>
          </a:prstGeom>
          <a:solidFill>
            <a:srgbClr val="E3E9F2"/>
          </a:solidFill>
          <a:ln w="19050">
            <a:solidFill>
              <a:srgbClr val="5B6B7F"/>
            </a:solidFill>
            <a:prstDash val="solid"/>
          </a:ln>
        </p:spPr>
      </p:sp>
      <p:sp>
        <p:nvSpPr>
          <p:cNvPr id="15" name="Text 13"/>
          <p:cNvSpPr/>
          <p:nvPr/>
        </p:nvSpPr>
        <p:spPr>
          <a:xfrm>
            <a:off x="7259117" y="3511296"/>
            <a:ext cx="640080" cy="640080"/>
          </a:xfrm>
          <a:prstGeom prst="rect">
            <a:avLst/>
          </a:prstGeom>
          <a:noFill/>
          <a:ln/>
        </p:spPr>
        <p:txBody>
          <a:bodyPr wrap="square" rtlCol="0" anchor="ctr"/>
          <a:lstStyle/>
          <a:p>
            <a:pPr algn="ctr" indent="0" marL="0">
              <a:buNone/>
            </a:pPr>
            <a:r>
              <a:rPr lang="en-US" sz="1200" b="1" dirty="0">
                <a:solidFill>
                  <a:srgbClr val="16233F"/>
                </a:solidFill>
                <a:latin typeface="Calibri" pitchFamily="34" charset="0"/>
                <a:ea typeface="Calibri" pitchFamily="34" charset="-122"/>
                <a:cs typeface="Calibri" pitchFamily="34" charset="-120"/>
              </a:rPr>
              <a:t>C</a:t>
            </a:r>
            <a:endParaRPr lang="en-US" sz="1200" dirty="0"/>
          </a:p>
        </p:txBody>
      </p:sp>
      <p:sp>
        <p:nvSpPr>
          <p:cNvPr id="16" name="Shape 14"/>
          <p:cNvSpPr/>
          <p:nvPr/>
        </p:nvSpPr>
        <p:spPr>
          <a:xfrm>
            <a:off x="10774375" y="3511296"/>
            <a:ext cx="640080" cy="640080"/>
          </a:xfrm>
          <a:prstGeom prst="ellipse">
            <a:avLst/>
          </a:prstGeom>
          <a:solidFill>
            <a:srgbClr val="E3E9F2"/>
          </a:solidFill>
          <a:ln w="19050">
            <a:solidFill>
              <a:srgbClr val="5B6B7F"/>
            </a:solidFill>
            <a:prstDash val="solid"/>
          </a:ln>
        </p:spPr>
      </p:sp>
      <p:sp>
        <p:nvSpPr>
          <p:cNvPr id="17" name="Text 15"/>
          <p:cNvSpPr/>
          <p:nvPr/>
        </p:nvSpPr>
        <p:spPr>
          <a:xfrm>
            <a:off x="10774375" y="3511296"/>
            <a:ext cx="640080" cy="640080"/>
          </a:xfrm>
          <a:prstGeom prst="rect">
            <a:avLst/>
          </a:prstGeom>
          <a:noFill/>
          <a:ln/>
        </p:spPr>
        <p:txBody>
          <a:bodyPr wrap="square" rtlCol="0" anchor="ctr"/>
          <a:lstStyle/>
          <a:p>
            <a:pPr algn="ctr" indent="0" marL="0">
              <a:buNone/>
            </a:pPr>
            <a:r>
              <a:rPr lang="en-US" sz="1200" b="1" dirty="0">
                <a:solidFill>
                  <a:srgbClr val="16233F"/>
                </a:solidFill>
                <a:latin typeface="Calibri" pitchFamily="34" charset="0"/>
                <a:ea typeface="Calibri" pitchFamily="34" charset="-122"/>
                <a:cs typeface="Calibri" pitchFamily="34" charset="-120"/>
              </a:rPr>
              <a:t>D</a:t>
            </a:r>
            <a:endParaRPr lang="en-US" sz="1200" dirty="0"/>
          </a:p>
        </p:txBody>
      </p:sp>
      <p:sp>
        <p:nvSpPr>
          <p:cNvPr id="18" name="Shape 16"/>
          <p:cNvSpPr/>
          <p:nvPr/>
        </p:nvSpPr>
        <p:spPr>
          <a:xfrm flipH="1">
            <a:off x="914400" y="3831336"/>
            <a:ext cx="2783738" cy="914"/>
          </a:xfrm>
          <a:prstGeom prst="line">
            <a:avLst/>
          </a:prstGeom>
          <a:noFill/>
          <a:ln w="25400">
            <a:solidFill>
              <a:srgbClr val="B5651D"/>
            </a:solidFill>
            <a:prstDash val="solid"/>
            <a:headEnd type="none"/>
            <a:tailEnd type="triangle"/>
          </a:ln>
        </p:spPr>
      </p:sp>
      <p:sp>
        <p:nvSpPr>
          <p:cNvPr id="19" name="Shape 17"/>
          <p:cNvSpPr/>
          <p:nvPr/>
        </p:nvSpPr>
        <p:spPr>
          <a:xfrm>
            <a:off x="7944917" y="3831336"/>
            <a:ext cx="2783738" cy="914"/>
          </a:xfrm>
          <a:prstGeom prst="line">
            <a:avLst/>
          </a:prstGeom>
          <a:noFill/>
          <a:ln w="25400">
            <a:solidFill>
              <a:srgbClr val="2E8B67"/>
            </a:solidFill>
            <a:prstDash val="solid"/>
            <a:headEnd type="none"/>
            <a:tailEnd type="triangle"/>
          </a:ln>
        </p:spPr>
      </p:sp>
      <p:sp>
        <p:nvSpPr>
          <p:cNvPr id="20" name="Text 18"/>
          <p:cNvSpPr/>
          <p:nvPr/>
        </p:nvSpPr>
        <p:spPr>
          <a:xfrm>
            <a:off x="1849069" y="3374136"/>
            <a:ext cx="914400" cy="237744"/>
          </a:xfrm>
          <a:prstGeom prst="rect">
            <a:avLst/>
          </a:prstGeom>
          <a:noFill/>
          <a:ln/>
        </p:spPr>
        <p:txBody>
          <a:bodyPr wrap="square" rtlCol="0" anchor="ctr"/>
          <a:lstStyle/>
          <a:p>
            <a:pPr algn="ctr" indent="0" marL="0">
              <a:buNone/>
            </a:pPr>
            <a:r>
              <a:rPr lang="en-US" sz="1100" i="1" dirty="0">
                <a:solidFill>
                  <a:srgbClr val="B5651D"/>
                </a:solidFill>
                <a:latin typeface="Calibri" pitchFamily="34" charset="0"/>
                <a:ea typeface="Calibri" pitchFamily="34" charset="-122"/>
                <a:cs typeface="Calibri" pitchFamily="34" charset="-120"/>
              </a:rPr>
              <a:t>B → A</a:t>
            </a:r>
            <a:endParaRPr lang="en-US" sz="1100" dirty="0"/>
          </a:p>
        </p:txBody>
      </p:sp>
      <p:sp>
        <p:nvSpPr>
          <p:cNvPr id="21" name="Shape 19"/>
          <p:cNvSpPr/>
          <p:nvPr/>
        </p:nvSpPr>
        <p:spPr>
          <a:xfrm>
            <a:off x="9199626" y="3264408"/>
            <a:ext cx="274320" cy="274320"/>
          </a:xfrm>
          <a:prstGeom prst="ellipse">
            <a:avLst/>
          </a:prstGeom>
          <a:solidFill>
            <a:srgbClr val="2E8B67"/>
          </a:solidFill>
          <a:ln/>
        </p:spPr>
      </p:sp>
      <p:pic>
        <p:nvPicPr>
          <p:cNvPr id="22" name="Image 0" descr="/home/claude/netdeck2/lib/icons/check_white.png">    </p:cNvPr>
          <p:cNvPicPr>
            <a:picLocks noChangeAspect="1"/>
          </p:cNvPicPr>
          <p:nvPr/>
        </p:nvPicPr>
        <p:blipFill>
          <a:blip r:embed="rId1"/>
          <a:stretch>
            <a:fillRect/>
          </a:stretch>
        </p:blipFill>
        <p:spPr>
          <a:xfrm>
            <a:off x="9265463" y="3330245"/>
            <a:ext cx="142646" cy="142646"/>
          </a:xfrm>
          <a:prstGeom prst="rect">
            <a:avLst/>
          </a:prstGeom>
        </p:spPr>
      </p:pic>
      <p:sp>
        <p:nvSpPr>
          <p:cNvPr id="23" name="Text 20"/>
          <p:cNvSpPr/>
          <p:nvPr/>
        </p:nvSpPr>
        <p:spPr>
          <a:xfrm>
            <a:off x="8422386" y="2935224"/>
            <a:ext cx="1828800" cy="237744"/>
          </a:xfrm>
          <a:prstGeom prst="rect">
            <a:avLst/>
          </a:prstGeom>
          <a:noFill/>
          <a:ln/>
        </p:spPr>
        <p:txBody>
          <a:bodyPr wrap="square" rtlCol="0" anchor="ctr"/>
          <a:lstStyle/>
          <a:p>
            <a:pPr algn="ctr" indent="0" marL="0">
              <a:buNone/>
            </a:pPr>
            <a:r>
              <a:rPr lang="en-US" sz="1100" b="1" i="1" dirty="0">
                <a:solidFill>
                  <a:srgbClr val="2E8B67"/>
                </a:solidFill>
                <a:latin typeface="Calibri" pitchFamily="34" charset="0"/>
                <a:ea typeface="Calibri" pitchFamily="34" charset="-122"/>
                <a:cs typeface="Calibri" pitchFamily="34" charset="-120"/>
              </a:rPr>
              <a:t>C → D — perfectly safe</a:t>
            </a:r>
            <a:endParaRPr lang="en-US" sz="1100" dirty="0"/>
          </a:p>
        </p:txBody>
      </p:sp>
      <p:sp>
        <p:nvSpPr>
          <p:cNvPr id="24" name="Text 21"/>
          <p:cNvSpPr/>
          <p:nvPr/>
        </p:nvSpPr>
        <p:spPr>
          <a:xfrm>
            <a:off x="548640" y="5065776"/>
            <a:ext cx="11094415" cy="365760"/>
          </a:xfrm>
          <a:prstGeom prst="rect">
            <a:avLst/>
          </a:prstGeom>
          <a:noFill/>
          <a:ln/>
        </p:spPr>
        <p:txBody>
          <a:bodyPr wrap="square" rtlCol="0" anchor="ctr"/>
          <a:lstStyle/>
          <a:p>
            <a:pPr algn="ctr" indent="0" marL="0">
              <a:buNone/>
            </a:pPr>
            <a:r>
              <a:rPr lang="en-US" sz="1250" i="1" dirty="0">
                <a:solidFill>
                  <a:srgbClr val="5B6B7F"/>
                </a:solidFill>
                <a:latin typeface="Calibri" pitchFamily="34" charset="0"/>
                <a:ea typeface="Calibri" pitchFamily="34" charset="-122"/>
                <a:cs typeface="Calibri" pitchFamily="34" charset="-120"/>
              </a:rPr>
              <a:t>C hears B (they’re "exposed" to each other) but sitting silent here helps no one</a:t>
            </a:r>
            <a:endParaRPr lang="en-US" sz="12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802.11 · COLLISION AVOIDANCE</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MACA: Collision Avoidance via RTS/CTS</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7 — Wireless Networks: 802.11</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45</a:t>
            </a:r>
            <a:endParaRPr lang="en-US" sz="950" dirty="0"/>
          </a:p>
        </p:txBody>
      </p:sp>
      <p:sp>
        <p:nvSpPr>
          <p:cNvPr id="8" name="Text 6"/>
          <p:cNvSpPr/>
          <p:nvPr/>
        </p:nvSpPr>
        <p:spPr>
          <a:xfrm>
            <a:off x="548640" y="1453896"/>
            <a:ext cx="11094415" cy="64008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Before sending data, the sender and receiver exchange short control frames — warning nearby nodes that a transmission is about to begin.</a:t>
            </a:r>
            <a:endParaRPr lang="en-US" sz="1450" dirty="0"/>
          </a:p>
        </p:txBody>
      </p:sp>
      <p:sp>
        <p:nvSpPr>
          <p:cNvPr id="9" name="Shape 7"/>
          <p:cNvSpPr/>
          <p:nvPr/>
        </p:nvSpPr>
        <p:spPr>
          <a:xfrm>
            <a:off x="1325880" y="2871216"/>
            <a:ext cx="640080" cy="640080"/>
          </a:xfrm>
          <a:prstGeom prst="ellipse">
            <a:avLst/>
          </a:prstGeom>
          <a:solidFill>
            <a:srgbClr val="DCE7F3"/>
          </a:solidFill>
          <a:ln w="19050">
            <a:solidFill>
              <a:srgbClr val="2E6FA7"/>
            </a:solidFill>
            <a:prstDash val="solid"/>
          </a:ln>
        </p:spPr>
      </p:sp>
      <p:sp>
        <p:nvSpPr>
          <p:cNvPr id="10" name="Text 8"/>
          <p:cNvSpPr/>
          <p:nvPr/>
        </p:nvSpPr>
        <p:spPr>
          <a:xfrm>
            <a:off x="1325880" y="2871216"/>
            <a:ext cx="640080" cy="640080"/>
          </a:xfrm>
          <a:prstGeom prst="rect">
            <a:avLst/>
          </a:prstGeom>
          <a:noFill/>
          <a:ln/>
        </p:spPr>
        <p:txBody>
          <a:bodyPr wrap="square" rtlCol="0" anchor="ctr"/>
          <a:lstStyle/>
          <a:p>
            <a:pPr algn="ctr" indent="0" marL="0">
              <a:buNone/>
            </a:pPr>
            <a:r>
              <a:rPr lang="en-US" sz="1200" b="1" dirty="0">
                <a:solidFill>
                  <a:srgbClr val="16233F"/>
                </a:solidFill>
                <a:latin typeface="Calibri" pitchFamily="34" charset="0"/>
                <a:ea typeface="Calibri" pitchFamily="34" charset="-122"/>
                <a:cs typeface="Calibri" pitchFamily="34" charset="-120"/>
              </a:rPr>
              <a:t>S</a:t>
            </a:r>
            <a:endParaRPr lang="en-US" sz="1200" dirty="0"/>
          </a:p>
        </p:txBody>
      </p:sp>
      <p:sp>
        <p:nvSpPr>
          <p:cNvPr id="11" name="Shape 9"/>
          <p:cNvSpPr/>
          <p:nvPr/>
        </p:nvSpPr>
        <p:spPr>
          <a:xfrm>
            <a:off x="6507328" y="2871216"/>
            <a:ext cx="640080" cy="640080"/>
          </a:xfrm>
          <a:prstGeom prst="ellipse">
            <a:avLst/>
          </a:prstGeom>
          <a:solidFill>
            <a:srgbClr val="FBE7D3"/>
          </a:solidFill>
          <a:ln w="19050">
            <a:solidFill>
              <a:srgbClr val="B5651D"/>
            </a:solidFill>
            <a:prstDash val="solid"/>
          </a:ln>
        </p:spPr>
      </p:sp>
      <p:sp>
        <p:nvSpPr>
          <p:cNvPr id="12" name="Text 10"/>
          <p:cNvSpPr/>
          <p:nvPr/>
        </p:nvSpPr>
        <p:spPr>
          <a:xfrm>
            <a:off x="6507328" y="2871216"/>
            <a:ext cx="640080" cy="640080"/>
          </a:xfrm>
          <a:prstGeom prst="rect">
            <a:avLst/>
          </a:prstGeom>
          <a:noFill/>
          <a:ln/>
        </p:spPr>
        <p:txBody>
          <a:bodyPr wrap="square" rtlCol="0" anchor="ctr"/>
          <a:lstStyle/>
          <a:p>
            <a:pPr algn="ctr" indent="0" marL="0">
              <a:buNone/>
            </a:pPr>
            <a:r>
              <a:rPr lang="en-US" sz="1200" b="1" dirty="0">
                <a:solidFill>
                  <a:srgbClr val="16233F"/>
                </a:solidFill>
                <a:latin typeface="Calibri" pitchFamily="34" charset="0"/>
                <a:ea typeface="Calibri" pitchFamily="34" charset="-122"/>
                <a:cs typeface="Calibri" pitchFamily="34" charset="-120"/>
              </a:rPr>
              <a:t>R</a:t>
            </a:r>
            <a:endParaRPr lang="en-US" sz="1200" dirty="0"/>
          </a:p>
        </p:txBody>
      </p:sp>
      <p:sp>
        <p:nvSpPr>
          <p:cNvPr id="13" name="Shape 11"/>
          <p:cNvSpPr/>
          <p:nvPr/>
        </p:nvSpPr>
        <p:spPr>
          <a:xfrm>
            <a:off x="10225735" y="2871216"/>
            <a:ext cx="640080" cy="640080"/>
          </a:xfrm>
          <a:prstGeom prst="ellipse">
            <a:avLst/>
          </a:prstGeom>
          <a:solidFill>
            <a:srgbClr val="E3E9F2"/>
          </a:solidFill>
          <a:ln w="19050">
            <a:solidFill>
              <a:srgbClr val="5B6B7F"/>
            </a:solidFill>
            <a:prstDash val="solid"/>
          </a:ln>
        </p:spPr>
      </p:sp>
      <p:sp>
        <p:nvSpPr>
          <p:cNvPr id="14" name="Text 12"/>
          <p:cNvSpPr/>
          <p:nvPr/>
        </p:nvSpPr>
        <p:spPr>
          <a:xfrm>
            <a:off x="10225735" y="2871216"/>
            <a:ext cx="640080" cy="640080"/>
          </a:xfrm>
          <a:prstGeom prst="rect">
            <a:avLst/>
          </a:prstGeom>
          <a:noFill/>
          <a:ln/>
        </p:spPr>
        <p:txBody>
          <a:bodyPr wrap="square" rtlCol="0" anchor="ctr"/>
          <a:lstStyle/>
          <a:p>
            <a:pPr algn="ctr" indent="0" marL="0">
              <a:buNone/>
            </a:pPr>
            <a:r>
              <a:rPr lang="en-US" sz="1200" b="1" dirty="0">
                <a:solidFill>
                  <a:srgbClr val="16233F"/>
                </a:solidFill>
                <a:latin typeface="Calibri" pitchFamily="34" charset="0"/>
                <a:ea typeface="Calibri" pitchFamily="34" charset="-122"/>
                <a:cs typeface="Calibri" pitchFamily="34" charset="-120"/>
              </a:rPr>
              <a:t>N</a:t>
            </a:r>
            <a:endParaRPr lang="en-US" sz="1200" dirty="0"/>
          </a:p>
        </p:txBody>
      </p:sp>
      <p:sp>
        <p:nvSpPr>
          <p:cNvPr id="15" name="Shape 13"/>
          <p:cNvSpPr/>
          <p:nvPr/>
        </p:nvSpPr>
        <p:spPr>
          <a:xfrm>
            <a:off x="2011680" y="2962656"/>
            <a:ext cx="4449928" cy="914"/>
          </a:xfrm>
          <a:prstGeom prst="line">
            <a:avLst/>
          </a:prstGeom>
          <a:noFill/>
          <a:ln w="25400">
            <a:solidFill>
              <a:srgbClr val="2E6FA7"/>
            </a:solidFill>
            <a:prstDash val="solid"/>
            <a:headEnd type="none"/>
            <a:tailEnd type="triangle"/>
          </a:ln>
        </p:spPr>
      </p:sp>
      <p:sp>
        <p:nvSpPr>
          <p:cNvPr id="16" name="Text 14"/>
          <p:cNvSpPr/>
          <p:nvPr/>
        </p:nvSpPr>
        <p:spPr>
          <a:xfrm>
            <a:off x="3322244" y="2642616"/>
            <a:ext cx="1828800" cy="237744"/>
          </a:xfrm>
          <a:prstGeom prst="rect">
            <a:avLst/>
          </a:prstGeom>
          <a:noFill/>
          <a:ln/>
        </p:spPr>
        <p:txBody>
          <a:bodyPr wrap="square" rtlCol="0" anchor="ctr"/>
          <a:lstStyle/>
          <a:p>
            <a:pPr algn="ctr" indent="0" marL="0">
              <a:buNone/>
            </a:pPr>
            <a:r>
              <a:rPr lang="en-US" sz="1050" i="1" dirty="0">
                <a:solidFill>
                  <a:srgbClr val="2E6FA7"/>
                </a:solidFill>
                <a:latin typeface="Calibri" pitchFamily="34" charset="0"/>
                <a:ea typeface="Calibri" pitchFamily="34" charset="-122"/>
                <a:cs typeface="Calibri" pitchFamily="34" charset="-120"/>
              </a:rPr>
              <a:t>RTS (needs T µs)</a:t>
            </a:r>
            <a:endParaRPr lang="en-US" sz="1050" dirty="0"/>
          </a:p>
        </p:txBody>
      </p:sp>
      <p:sp>
        <p:nvSpPr>
          <p:cNvPr id="17" name="Shape 15"/>
          <p:cNvSpPr/>
          <p:nvPr/>
        </p:nvSpPr>
        <p:spPr>
          <a:xfrm flipH="1">
            <a:off x="2011680" y="3419856"/>
            <a:ext cx="4449928" cy="914"/>
          </a:xfrm>
          <a:prstGeom prst="line">
            <a:avLst/>
          </a:prstGeom>
          <a:noFill/>
          <a:ln w="25400">
            <a:solidFill>
              <a:srgbClr val="B5651D"/>
            </a:solidFill>
            <a:prstDash val="solid"/>
            <a:headEnd type="none"/>
            <a:tailEnd type="triangle"/>
          </a:ln>
        </p:spPr>
      </p:sp>
      <p:sp>
        <p:nvSpPr>
          <p:cNvPr id="18" name="Text 16"/>
          <p:cNvSpPr/>
          <p:nvPr/>
        </p:nvSpPr>
        <p:spPr>
          <a:xfrm>
            <a:off x="3322244" y="3483864"/>
            <a:ext cx="1828800" cy="237744"/>
          </a:xfrm>
          <a:prstGeom prst="rect">
            <a:avLst/>
          </a:prstGeom>
          <a:noFill/>
          <a:ln/>
        </p:spPr>
        <p:txBody>
          <a:bodyPr wrap="square" rtlCol="0" anchor="ctr"/>
          <a:lstStyle/>
          <a:p>
            <a:pPr algn="ctr" indent="0" marL="0">
              <a:buNone/>
            </a:pPr>
            <a:r>
              <a:rPr lang="en-US" sz="1050" i="1" dirty="0">
                <a:solidFill>
                  <a:srgbClr val="B5651D"/>
                </a:solidFill>
                <a:latin typeface="Calibri" pitchFamily="34" charset="0"/>
                <a:ea typeface="Calibri" pitchFamily="34" charset="-122"/>
                <a:cs typeface="Calibri" pitchFamily="34" charset="-120"/>
              </a:rPr>
              <a:t>CTS (echoes T)</a:t>
            </a:r>
            <a:endParaRPr lang="en-US" sz="1050" dirty="0"/>
          </a:p>
        </p:txBody>
      </p:sp>
      <p:sp>
        <p:nvSpPr>
          <p:cNvPr id="19" name="Shape 17"/>
          <p:cNvSpPr/>
          <p:nvPr/>
        </p:nvSpPr>
        <p:spPr>
          <a:xfrm>
            <a:off x="7193128" y="3328416"/>
            <a:ext cx="2986888" cy="914"/>
          </a:xfrm>
          <a:prstGeom prst="line">
            <a:avLst/>
          </a:prstGeom>
          <a:noFill/>
          <a:ln w="19050">
            <a:solidFill>
              <a:srgbClr val="B5651D"/>
            </a:solidFill>
            <a:prstDash val="dash"/>
          </a:ln>
        </p:spPr>
      </p:sp>
      <p:sp>
        <p:nvSpPr>
          <p:cNvPr id="20" name="Text 18"/>
          <p:cNvSpPr/>
          <p:nvPr/>
        </p:nvSpPr>
        <p:spPr>
          <a:xfrm>
            <a:off x="7772171" y="3483864"/>
            <a:ext cx="1828800" cy="237744"/>
          </a:xfrm>
          <a:prstGeom prst="rect">
            <a:avLst/>
          </a:prstGeom>
          <a:noFill/>
          <a:ln/>
        </p:spPr>
        <p:txBody>
          <a:bodyPr wrap="square" rtlCol="0" anchor="ctr"/>
          <a:lstStyle/>
          <a:p>
            <a:pPr algn="ctr" indent="0" marL="0">
              <a:buNone/>
            </a:pPr>
            <a:r>
              <a:rPr lang="en-US" sz="1050" i="1" dirty="0">
                <a:solidFill>
                  <a:srgbClr val="B5651D"/>
                </a:solidFill>
                <a:latin typeface="Calibri" pitchFamily="34" charset="0"/>
                <a:ea typeface="Calibri" pitchFamily="34" charset="-122"/>
                <a:cs typeface="Calibri" pitchFamily="34" charset="-120"/>
              </a:rPr>
              <a:t>N overhears CTS</a:t>
            </a:r>
            <a:endParaRPr lang="en-US" sz="1050" dirty="0"/>
          </a:p>
        </p:txBody>
      </p:sp>
      <p:sp>
        <p:nvSpPr>
          <p:cNvPr id="21" name="Text 19"/>
          <p:cNvSpPr/>
          <p:nvPr/>
        </p:nvSpPr>
        <p:spPr>
          <a:xfrm>
            <a:off x="9631375" y="3694176"/>
            <a:ext cx="1828800" cy="256032"/>
          </a:xfrm>
          <a:prstGeom prst="rect">
            <a:avLst/>
          </a:prstGeom>
          <a:noFill/>
          <a:ln/>
        </p:spPr>
        <p:txBody>
          <a:bodyPr wrap="square" rtlCol="0" anchor="ctr"/>
          <a:lstStyle/>
          <a:p>
            <a:pPr algn="ctr" indent="0" marL="0">
              <a:buNone/>
            </a:pPr>
            <a:r>
              <a:rPr lang="en-US" sz="1050" b="1" dirty="0">
                <a:solidFill>
                  <a:srgbClr val="B5651D"/>
                </a:solidFill>
                <a:latin typeface="Calibri" pitchFamily="34" charset="0"/>
                <a:ea typeface="Calibri" pitchFamily="34" charset="-122"/>
                <a:cs typeface="Calibri" pitchFamily="34" charset="-120"/>
              </a:rPr>
              <a:t>N stays silent for T µs</a:t>
            </a:r>
            <a:endParaRPr lang="en-US" sz="1050" dirty="0"/>
          </a:p>
        </p:txBody>
      </p:sp>
      <p:sp>
        <p:nvSpPr>
          <p:cNvPr id="22" name="Text 20"/>
          <p:cNvSpPr/>
          <p:nvPr/>
        </p:nvSpPr>
        <p:spPr>
          <a:xfrm>
            <a:off x="548640" y="4242816"/>
            <a:ext cx="11094415" cy="1188720"/>
          </a:xfrm>
          <a:prstGeom prst="rect">
            <a:avLst/>
          </a:prstGeom>
          <a:noFill/>
          <a:ln/>
        </p:spPr>
        <p:txBody>
          <a:bodyPr wrap="square" rtlCol="0" anchor="t"/>
          <a:lstStyle/>
          <a:p>
            <a:pPr marL="342900" indent="-342900">
              <a:lnSpc>
                <a:spcPct val="128000"/>
              </a:lnSpc>
              <a:spcAft>
                <a:spcPts val="800"/>
              </a:spcAft>
              <a:buSzPct val="100000"/>
              <a:buChar char="–"/>
            </a:pPr>
            <a:r>
              <a:rPr lang="en-US" sz="1350" b="1" dirty="0">
                <a:solidFill>
                  <a:srgbClr val="1B2430"/>
                </a:solidFill>
                <a:latin typeface="Calibri" pitchFamily="34" charset="0"/>
                <a:ea typeface="Calibri" pitchFamily="34" charset="-122"/>
                <a:cs typeface="Calibri" pitchFamily="34" charset="-120"/>
              </a:rPr>
              <a:t>Sees the CTS → close to the receiver → must stay silent for the stated duration.</a:t>
            </a:r>
            <a:endParaRPr lang="en-US" sz="1350" dirty="0"/>
          </a:p>
          <a:p>
            <a:pPr marL="342900" indent="-342900">
              <a:lnSpc>
                <a:spcPct val="128000"/>
              </a:lnSpc>
              <a:spcAft>
                <a:spcPts val="800"/>
              </a:spcAft>
              <a:buSzPct val="100000"/>
              <a:buChar char="–"/>
            </a:pPr>
            <a:r>
              <a:rPr lang="en-US" sz="1350" b="1" dirty="0">
                <a:solidFill>
                  <a:srgbClr val="1B2430"/>
                </a:solidFill>
                <a:latin typeface="Calibri" pitchFamily="34" charset="0"/>
                <a:ea typeface="Calibri" pitchFamily="34" charset="-122"/>
                <a:cs typeface="Calibri" pitchFamily="34" charset="-120"/>
              </a:rPr>
              <a:t>Sees only the RTS, not the CTS → far from the receiver → free to transmit.</a:t>
            </a:r>
            <a:endParaRPr lang="en-US" sz="13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802.11 · COLLISION AVOIDANCE</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ACKs and Backoff</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7 — Wireless Networks: 802.11</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46</a:t>
            </a:r>
            <a:endParaRPr lang="en-US" sz="950" dirty="0"/>
          </a:p>
        </p:txBody>
      </p:sp>
      <p:sp>
        <p:nvSpPr>
          <p:cNvPr id="8" name="Text 6"/>
          <p:cNvSpPr/>
          <p:nvPr/>
        </p:nvSpPr>
        <p:spPr>
          <a:xfrm>
            <a:off x="548640" y="1453896"/>
            <a:ext cx="11094415" cy="3474720"/>
          </a:xfrm>
          <a:prstGeom prst="rect">
            <a:avLst/>
          </a:prstGeom>
          <a:noFill/>
          <a:ln/>
        </p:spPr>
        <p:txBody>
          <a:bodyPr wrap="square" rtlCol="0" anchor="t"/>
          <a:lstStyle/>
          <a:p>
            <a:pPr marL="342900" indent="-342900">
              <a:lnSpc>
                <a:spcPct val="140000"/>
              </a:lnSpc>
              <a:spcAft>
                <a:spcPts val="800"/>
              </a:spcAft>
              <a:buSzPct val="100000"/>
              <a:buChar char="–"/>
            </a:pPr>
            <a:r>
              <a:rPr lang="en-US" sz="1500" dirty="0">
                <a:solidFill>
                  <a:srgbClr val="1B2430"/>
                </a:solidFill>
                <a:latin typeface="Calibri" pitchFamily="34" charset="0"/>
                <a:ea typeface="Calibri" pitchFamily="34" charset="-122"/>
                <a:cs typeface="Calibri" pitchFamily="34" charset="-120"/>
              </a:rPr>
              <a:t>Added by MACAW: the receiver sends an ACK after successfully receiving a frame — all nearby nodes wait for it before trying to transmit.</a:t>
            </a:r>
            <a:endParaRPr lang="en-US" sz="1500" dirty="0"/>
          </a:p>
          <a:p>
            <a:pPr marL="342900" indent="-342900">
              <a:lnSpc>
                <a:spcPct val="140000"/>
              </a:lnSpc>
              <a:spcAft>
                <a:spcPts val="800"/>
              </a:spcAft>
              <a:buSzPct val="100000"/>
              <a:buChar char="–"/>
            </a:pPr>
            <a:r>
              <a:rPr lang="en-US" sz="1500" b="1" dirty="0">
                <a:solidFill>
                  <a:srgbClr val="1B2430"/>
                </a:solidFill>
                <a:latin typeface="Calibri" pitchFamily="34" charset="0"/>
                <a:ea typeface="Calibri" pitchFamily="34" charset="-122"/>
                <a:cs typeface="Calibri" pitchFamily="34" charset="-120"/>
              </a:rPr>
              <a:t>802.11 has no collision detection over radio — a node can’t reliably listen while it transmits.</a:t>
            </a:r>
            <a:endParaRPr lang="en-US" sz="1500" dirty="0"/>
          </a:p>
          <a:p>
            <a:pPr marL="342900" indent="-342900">
              <a:lnSpc>
                <a:spcPct val="140000"/>
              </a:lnSpc>
              <a:spcAft>
                <a:spcPts val="800"/>
              </a:spcAft>
              <a:buSzPct val="100000"/>
              <a:buChar char="–"/>
            </a:pPr>
            <a:r>
              <a:rPr lang="en-US" sz="1500" dirty="0">
                <a:solidFill>
                  <a:srgbClr val="1B2430"/>
                </a:solidFill>
                <a:latin typeface="Calibri" pitchFamily="34" charset="0"/>
                <a:ea typeface="Calibri" pitchFamily="34" charset="-122"/>
                <a:cs typeface="Calibri" pitchFamily="34" charset="-120"/>
              </a:rPr>
              <a:t>So if two nodes’ RTS frames collide, each simply notices the missing CTS after a timeout.</a:t>
            </a:r>
            <a:endParaRPr lang="en-US" sz="1500" dirty="0"/>
          </a:p>
          <a:p>
            <a:pPr marL="342900" indent="-342900">
              <a:lnSpc>
                <a:spcPct val="140000"/>
              </a:lnSpc>
              <a:spcAft>
                <a:spcPts val="800"/>
              </a:spcAft>
              <a:buSzPct val="100000"/>
              <a:buChar char="–"/>
            </a:pPr>
            <a:r>
              <a:rPr lang="en-US" sz="1500" b="1" dirty="0">
                <a:solidFill>
                  <a:srgbClr val="16233F"/>
                </a:solidFill>
                <a:latin typeface="Calibri" pitchFamily="34" charset="0"/>
                <a:ea typeface="Calibri" pitchFamily="34" charset="-122"/>
                <a:cs typeface="Calibri" pitchFamily="34" charset="-120"/>
              </a:rPr>
              <a:t>Each then backs off a random amount of time — using the same exponential-backoff idea as Ethernet.</a:t>
            </a:r>
            <a:endParaRPr lang="en-US" sz="15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802.11 · DISTRIBUTION SYSTEM</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Access Points and Roaming Infrastructure</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7 — Wireless Networks: 802.11</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47</a:t>
            </a:r>
            <a:endParaRPr lang="en-US" sz="950" dirty="0"/>
          </a:p>
        </p:txBody>
      </p:sp>
      <p:sp>
        <p:nvSpPr>
          <p:cNvPr id="8" name="Text 6"/>
          <p:cNvSpPr/>
          <p:nvPr/>
        </p:nvSpPr>
        <p:spPr>
          <a:xfrm>
            <a:off x="548640" y="1453896"/>
            <a:ext cx="11094415" cy="64008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Some nodes are Access Points (APs) — wired into a shared distribution system. Every mobile client associates itself with one AP.</a:t>
            </a:r>
            <a:endParaRPr lang="en-US" sz="1450" dirty="0"/>
          </a:p>
        </p:txBody>
      </p:sp>
      <p:sp>
        <p:nvSpPr>
          <p:cNvPr id="9" name="Shape 7"/>
          <p:cNvSpPr/>
          <p:nvPr/>
        </p:nvSpPr>
        <p:spPr>
          <a:xfrm>
            <a:off x="2011680" y="3099816"/>
            <a:ext cx="8168335" cy="914"/>
          </a:xfrm>
          <a:prstGeom prst="line">
            <a:avLst/>
          </a:prstGeom>
          <a:noFill/>
          <a:ln w="25400">
            <a:solidFill>
              <a:srgbClr val="5B7FA6"/>
            </a:solidFill>
            <a:prstDash val="solid"/>
          </a:ln>
        </p:spPr>
      </p:sp>
      <p:sp>
        <p:nvSpPr>
          <p:cNvPr id="10" name="Text 8"/>
          <p:cNvSpPr/>
          <p:nvPr/>
        </p:nvSpPr>
        <p:spPr>
          <a:xfrm>
            <a:off x="2011680" y="2532888"/>
            <a:ext cx="8168335" cy="237744"/>
          </a:xfrm>
          <a:prstGeom prst="rect">
            <a:avLst/>
          </a:prstGeom>
          <a:noFill/>
          <a:ln/>
        </p:spPr>
        <p:txBody>
          <a:bodyPr wrap="square" rtlCol="0" anchor="ctr"/>
          <a:lstStyle/>
          <a:p>
            <a:pPr algn="ctr" indent="0" marL="0">
              <a:buNone/>
            </a:pPr>
            <a:r>
              <a:rPr lang="en-US" sz="1100" i="1" dirty="0">
                <a:solidFill>
                  <a:srgbClr val="5B6B7F"/>
                </a:solidFill>
                <a:latin typeface="Calibri" pitchFamily="34" charset="0"/>
                <a:ea typeface="Calibri" pitchFamily="34" charset="-122"/>
                <a:cs typeface="Calibri" pitchFamily="34" charset="-120"/>
              </a:rPr>
              <a:t>distribution system</a:t>
            </a:r>
            <a:endParaRPr lang="en-US" sz="1100" dirty="0"/>
          </a:p>
        </p:txBody>
      </p:sp>
      <p:sp>
        <p:nvSpPr>
          <p:cNvPr id="11" name="Shape 9"/>
          <p:cNvSpPr/>
          <p:nvPr/>
        </p:nvSpPr>
        <p:spPr>
          <a:xfrm>
            <a:off x="1714500" y="2802636"/>
            <a:ext cx="594360" cy="594360"/>
          </a:xfrm>
          <a:prstGeom prst="ellipse">
            <a:avLst/>
          </a:prstGeom>
          <a:solidFill>
            <a:srgbClr val="E3E9F2"/>
          </a:solidFill>
          <a:ln w="19050">
            <a:solidFill>
              <a:srgbClr val="16233F"/>
            </a:solidFill>
            <a:prstDash val="solid"/>
          </a:ln>
        </p:spPr>
      </p:sp>
      <p:sp>
        <p:nvSpPr>
          <p:cNvPr id="12" name="Text 10"/>
          <p:cNvSpPr/>
          <p:nvPr/>
        </p:nvSpPr>
        <p:spPr>
          <a:xfrm>
            <a:off x="1714500" y="2802636"/>
            <a:ext cx="594360" cy="594360"/>
          </a:xfrm>
          <a:prstGeom prst="rect">
            <a:avLst/>
          </a:prstGeom>
          <a:noFill/>
          <a:ln/>
        </p:spPr>
        <p:txBody>
          <a:bodyPr wrap="square" rtlCol="0" anchor="ctr"/>
          <a:lstStyle/>
          <a:p>
            <a:pPr algn="ctr" indent="0" marL="0">
              <a:buNone/>
            </a:pPr>
            <a:r>
              <a:rPr lang="en-US" sz="1050" b="1" dirty="0">
                <a:solidFill>
                  <a:srgbClr val="16233F"/>
                </a:solidFill>
                <a:latin typeface="Calibri" pitchFamily="34" charset="0"/>
                <a:ea typeface="Calibri" pitchFamily="34" charset="-122"/>
                <a:cs typeface="Calibri" pitchFamily="34" charset="-120"/>
              </a:rPr>
              <a:t>AP-1</a:t>
            </a:r>
            <a:endParaRPr lang="en-US" sz="1050" dirty="0"/>
          </a:p>
        </p:txBody>
      </p:sp>
      <p:sp>
        <p:nvSpPr>
          <p:cNvPr id="13" name="Shape 11"/>
          <p:cNvSpPr/>
          <p:nvPr/>
        </p:nvSpPr>
        <p:spPr>
          <a:xfrm>
            <a:off x="5798668" y="2802636"/>
            <a:ext cx="594360" cy="594360"/>
          </a:xfrm>
          <a:prstGeom prst="ellipse">
            <a:avLst/>
          </a:prstGeom>
          <a:solidFill>
            <a:srgbClr val="E3E9F2"/>
          </a:solidFill>
          <a:ln w="19050">
            <a:solidFill>
              <a:srgbClr val="16233F"/>
            </a:solidFill>
            <a:prstDash val="solid"/>
          </a:ln>
        </p:spPr>
      </p:sp>
      <p:sp>
        <p:nvSpPr>
          <p:cNvPr id="14" name="Text 12"/>
          <p:cNvSpPr/>
          <p:nvPr/>
        </p:nvSpPr>
        <p:spPr>
          <a:xfrm>
            <a:off x="5798668" y="2802636"/>
            <a:ext cx="594360" cy="594360"/>
          </a:xfrm>
          <a:prstGeom prst="rect">
            <a:avLst/>
          </a:prstGeom>
          <a:noFill/>
          <a:ln/>
        </p:spPr>
        <p:txBody>
          <a:bodyPr wrap="square" rtlCol="0" anchor="ctr"/>
          <a:lstStyle/>
          <a:p>
            <a:pPr algn="ctr" indent="0" marL="0">
              <a:buNone/>
            </a:pPr>
            <a:r>
              <a:rPr lang="en-US" sz="1050" b="1" dirty="0">
                <a:solidFill>
                  <a:srgbClr val="16233F"/>
                </a:solidFill>
                <a:latin typeface="Calibri" pitchFamily="34" charset="0"/>
                <a:ea typeface="Calibri" pitchFamily="34" charset="-122"/>
                <a:cs typeface="Calibri" pitchFamily="34" charset="-120"/>
              </a:rPr>
              <a:t>AP-2</a:t>
            </a:r>
            <a:endParaRPr lang="en-US" sz="1050" dirty="0"/>
          </a:p>
        </p:txBody>
      </p:sp>
      <p:sp>
        <p:nvSpPr>
          <p:cNvPr id="15" name="Shape 13"/>
          <p:cNvSpPr/>
          <p:nvPr/>
        </p:nvSpPr>
        <p:spPr>
          <a:xfrm>
            <a:off x="9882835" y="2802636"/>
            <a:ext cx="594360" cy="594360"/>
          </a:xfrm>
          <a:prstGeom prst="ellipse">
            <a:avLst/>
          </a:prstGeom>
          <a:solidFill>
            <a:srgbClr val="E3E9F2"/>
          </a:solidFill>
          <a:ln w="19050">
            <a:solidFill>
              <a:srgbClr val="16233F"/>
            </a:solidFill>
            <a:prstDash val="solid"/>
          </a:ln>
        </p:spPr>
      </p:sp>
      <p:sp>
        <p:nvSpPr>
          <p:cNvPr id="16" name="Text 14"/>
          <p:cNvSpPr/>
          <p:nvPr/>
        </p:nvSpPr>
        <p:spPr>
          <a:xfrm>
            <a:off x="9882835" y="2802636"/>
            <a:ext cx="594360" cy="594360"/>
          </a:xfrm>
          <a:prstGeom prst="rect">
            <a:avLst/>
          </a:prstGeom>
          <a:noFill/>
          <a:ln/>
        </p:spPr>
        <p:txBody>
          <a:bodyPr wrap="square" rtlCol="0" anchor="ctr"/>
          <a:lstStyle/>
          <a:p>
            <a:pPr algn="ctr" indent="0" marL="0">
              <a:buNone/>
            </a:pPr>
            <a:r>
              <a:rPr lang="en-US" sz="1050" b="1" dirty="0">
                <a:solidFill>
                  <a:srgbClr val="16233F"/>
                </a:solidFill>
                <a:latin typeface="Calibri" pitchFamily="34" charset="0"/>
                <a:ea typeface="Calibri" pitchFamily="34" charset="-122"/>
                <a:cs typeface="Calibri" pitchFamily="34" charset="-120"/>
              </a:rPr>
              <a:t>AP-3</a:t>
            </a:r>
            <a:endParaRPr lang="en-US" sz="1050" dirty="0"/>
          </a:p>
        </p:txBody>
      </p:sp>
      <p:sp>
        <p:nvSpPr>
          <p:cNvPr id="17" name="Shape 15"/>
          <p:cNvSpPr/>
          <p:nvPr/>
        </p:nvSpPr>
        <p:spPr>
          <a:xfrm>
            <a:off x="914400" y="3831336"/>
            <a:ext cx="548640" cy="548640"/>
          </a:xfrm>
          <a:prstGeom prst="ellipse">
            <a:avLst/>
          </a:prstGeom>
          <a:solidFill>
            <a:srgbClr val="DCE7F3"/>
          </a:solidFill>
          <a:ln w="19050">
            <a:solidFill>
              <a:srgbClr val="2E6FA7"/>
            </a:solidFill>
            <a:prstDash val="solid"/>
          </a:ln>
        </p:spPr>
      </p:sp>
      <p:sp>
        <p:nvSpPr>
          <p:cNvPr id="18" name="Text 16"/>
          <p:cNvSpPr/>
          <p:nvPr/>
        </p:nvSpPr>
        <p:spPr>
          <a:xfrm>
            <a:off x="914400" y="3831336"/>
            <a:ext cx="548640" cy="548640"/>
          </a:xfrm>
          <a:prstGeom prst="rect">
            <a:avLst/>
          </a:prstGeom>
          <a:noFill/>
          <a:ln/>
        </p:spPr>
        <p:txBody>
          <a:bodyPr wrap="square" rtlCol="0" anchor="ctr"/>
          <a:lstStyle/>
          <a:p>
            <a:pPr algn="ctr" indent="0" marL="0">
              <a:buNone/>
            </a:pPr>
            <a:r>
              <a:rPr lang="en-US" sz="1200" b="1" dirty="0">
                <a:solidFill>
                  <a:srgbClr val="16233F"/>
                </a:solidFill>
                <a:latin typeface="Calibri" pitchFamily="34" charset="0"/>
                <a:ea typeface="Calibri" pitchFamily="34" charset="-122"/>
                <a:cs typeface="Calibri" pitchFamily="34" charset="-120"/>
              </a:rPr>
              <a:t>A</a:t>
            </a:r>
            <a:endParaRPr lang="en-US" sz="1200" dirty="0"/>
          </a:p>
        </p:txBody>
      </p:sp>
      <p:sp>
        <p:nvSpPr>
          <p:cNvPr id="19" name="Shape 17"/>
          <p:cNvSpPr/>
          <p:nvPr/>
        </p:nvSpPr>
        <p:spPr>
          <a:xfrm>
            <a:off x="10728655" y="3831336"/>
            <a:ext cx="548640" cy="548640"/>
          </a:xfrm>
          <a:prstGeom prst="ellipse">
            <a:avLst/>
          </a:prstGeom>
          <a:solidFill>
            <a:srgbClr val="DCE7F3"/>
          </a:solidFill>
          <a:ln w="19050">
            <a:solidFill>
              <a:srgbClr val="2E6FA7"/>
            </a:solidFill>
            <a:prstDash val="solid"/>
          </a:ln>
        </p:spPr>
      </p:sp>
      <p:sp>
        <p:nvSpPr>
          <p:cNvPr id="20" name="Text 18"/>
          <p:cNvSpPr/>
          <p:nvPr/>
        </p:nvSpPr>
        <p:spPr>
          <a:xfrm>
            <a:off x="10728655" y="3831336"/>
            <a:ext cx="548640" cy="548640"/>
          </a:xfrm>
          <a:prstGeom prst="rect">
            <a:avLst/>
          </a:prstGeom>
          <a:noFill/>
          <a:ln/>
        </p:spPr>
        <p:txBody>
          <a:bodyPr wrap="square" rtlCol="0" anchor="ctr"/>
          <a:lstStyle/>
          <a:p>
            <a:pPr algn="ctr" indent="0" marL="0">
              <a:buNone/>
            </a:pPr>
            <a:r>
              <a:rPr lang="en-US" sz="1200" b="1" dirty="0">
                <a:solidFill>
                  <a:srgbClr val="16233F"/>
                </a:solidFill>
                <a:latin typeface="Calibri" pitchFamily="34" charset="0"/>
                <a:ea typeface="Calibri" pitchFamily="34" charset="-122"/>
                <a:cs typeface="Calibri" pitchFamily="34" charset="-120"/>
              </a:rPr>
              <a:t>E</a:t>
            </a:r>
            <a:endParaRPr lang="en-US" sz="1200" dirty="0"/>
          </a:p>
        </p:txBody>
      </p:sp>
      <p:sp>
        <p:nvSpPr>
          <p:cNvPr id="21" name="Shape 19"/>
          <p:cNvSpPr/>
          <p:nvPr/>
        </p:nvSpPr>
        <p:spPr>
          <a:xfrm flipH="1">
            <a:off x="1188720" y="3392424"/>
            <a:ext cx="822960" cy="438912"/>
          </a:xfrm>
          <a:prstGeom prst="line">
            <a:avLst/>
          </a:prstGeom>
          <a:noFill/>
          <a:ln w="19050">
            <a:solidFill>
              <a:srgbClr val="2E6FA7"/>
            </a:solidFill>
            <a:prstDash val="dash"/>
          </a:ln>
        </p:spPr>
      </p:sp>
      <p:sp>
        <p:nvSpPr>
          <p:cNvPr id="22" name="Shape 20"/>
          <p:cNvSpPr/>
          <p:nvPr/>
        </p:nvSpPr>
        <p:spPr>
          <a:xfrm>
            <a:off x="10180015" y="3392424"/>
            <a:ext cx="822960" cy="438912"/>
          </a:xfrm>
          <a:prstGeom prst="line">
            <a:avLst/>
          </a:prstGeom>
          <a:noFill/>
          <a:ln w="19050">
            <a:solidFill>
              <a:srgbClr val="2E6FA7"/>
            </a:solidFill>
            <a:prstDash val="dash"/>
          </a:ln>
        </p:spPr>
      </p:sp>
      <p:sp>
        <p:nvSpPr>
          <p:cNvPr id="23" name="Shape 21"/>
          <p:cNvSpPr/>
          <p:nvPr/>
        </p:nvSpPr>
        <p:spPr>
          <a:xfrm>
            <a:off x="2011680" y="3099816"/>
            <a:ext cx="4084168" cy="914"/>
          </a:xfrm>
          <a:prstGeom prst="line">
            <a:avLst/>
          </a:prstGeom>
          <a:noFill/>
          <a:ln w="38100">
            <a:solidFill>
              <a:srgbClr val="E2883A"/>
            </a:solidFill>
            <a:prstDash val="solid"/>
          </a:ln>
        </p:spPr>
      </p:sp>
      <p:sp>
        <p:nvSpPr>
          <p:cNvPr id="24" name="Shape 22"/>
          <p:cNvSpPr/>
          <p:nvPr/>
        </p:nvSpPr>
        <p:spPr>
          <a:xfrm>
            <a:off x="6095848" y="3099816"/>
            <a:ext cx="4084168" cy="914"/>
          </a:xfrm>
          <a:prstGeom prst="line">
            <a:avLst/>
          </a:prstGeom>
          <a:noFill/>
          <a:ln w="38100">
            <a:solidFill>
              <a:srgbClr val="E2883A"/>
            </a:solidFill>
            <a:prstDash val="solid"/>
          </a:ln>
        </p:spPr>
      </p:sp>
      <p:sp>
        <p:nvSpPr>
          <p:cNvPr id="25" name="Text 23"/>
          <p:cNvSpPr/>
          <p:nvPr/>
        </p:nvSpPr>
        <p:spPr>
          <a:xfrm>
            <a:off x="548640" y="4517136"/>
            <a:ext cx="11094415" cy="320040"/>
          </a:xfrm>
          <a:prstGeom prst="rect">
            <a:avLst/>
          </a:prstGeom>
          <a:noFill/>
          <a:ln/>
        </p:spPr>
        <p:txBody>
          <a:bodyPr wrap="square" rtlCol="0" anchor="ctr"/>
          <a:lstStyle/>
          <a:p>
            <a:pPr algn="ctr" indent="0" marL="0">
              <a:buNone/>
            </a:pPr>
            <a:r>
              <a:rPr lang="en-US" sz="1200" b="1" i="1" dirty="0">
                <a:solidFill>
                  <a:srgbClr val="B5651D"/>
                </a:solidFill>
                <a:latin typeface="Calibri" pitchFamily="34" charset="0"/>
                <a:ea typeface="Calibri" pitchFamily="34" charset="-122"/>
                <a:cs typeface="Calibri" pitchFamily="34" charset="-120"/>
              </a:rPr>
              <a:t>A → AP-1 → (distribution system) → AP-3 → E</a:t>
            </a:r>
            <a:endParaRPr lang="en-US" sz="1200" dirty="0"/>
          </a:p>
        </p:txBody>
      </p:sp>
      <p:sp>
        <p:nvSpPr>
          <p:cNvPr id="26" name="Text 24"/>
          <p:cNvSpPr/>
          <p:nvPr/>
        </p:nvSpPr>
        <p:spPr>
          <a:xfrm>
            <a:off x="548640" y="5020056"/>
            <a:ext cx="11094415" cy="822960"/>
          </a:xfrm>
          <a:prstGeom prst="rect">
            <a:avLst/>
          </a:prstGeom>
          <a:noFill/>
          <a:ln/>
        </p:spPr>
        <p:txBody>
          <a:bodyPr wrap="square" rtlCol="0" anchor="t"/>
          <a:lstStyle/>
          <a:p>
            <a:pPr marL="342900" indent="-342900">
              <a:lnSpc>
                <a:spcPct val="128000"/>
              </a:lnSpc>
              <a:spcAft>
                <a:spcPts val="800"/>
              </a:spcAft>
              <a:buSzPct val="100000"/>
              <a:buChar char="–"/>
            </a:pPr>
            <a:r>
              <a:rPr lang="en-US" sz="1350" dirty="0">
                <a:solidFill>
                  <a:srgbClr val="1B2430"/>
                </a:solidFill>
                <a:latin typeface="Calibri" pitchFamily="34" charset="0"/>
                <a:ea typeface="Calibri" pitchFamily="34" charset="-122"/>
                <a:cs typeface="Calibri" pitchFamily="34" charset="-120"/>
              </a:rPr>
              <a:t>Even though A and E could never reach each other directly, each just needs to reach its own AP — the distribution system (a layer-2 network of its own) does the rest.</a:t>
            </a:r>
            <a:endParaRPr lang="en-US" sz="13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802.11 · DISTRIBUTION SYSTEM</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Roaming Between Access Points</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7 — Wireless Networks: 802.11</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48</a:t>
            </a:r>
            <a:endParaRPr lang="en-US" sz="950" dirty="0"/>
          </a:p>
        </p:txBody>
      </p:sp>
      <p:sp>
        <p:nvSpPr>
          <p:cNvPr id="8" name="Text 6"/>
          <p:cNvSpPr/>
          <p:nvPr/>
        </p:nvSpPr>
        <p:spPr>
          <a:xfrm>
            <a:off x="548640" y="1453896"/>
            <a:ext cx="11094415" cy="50292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As a client moves, it may prefer a different AP — selecting one is called scanning.</a:t>
            </a:r>
            <a:endParaRPr lang="en-US" sz="1450" dirty="0"/>
          </a:p>
        </p:txBody>
      </p:sp>
      <p:sp>
        <p:nvSpPr>
          <p:cNvPr id="9" name="Shape 7"/>
          <p:cNvSpPr/>
          <p:nvPr/>
        </p:nvSpPr>
        <p:spPr>
          <a:xfrm>
            <a:off x="548640" y="2231136"/>
            <a:ext cx="2567864" cy="502920"/>
          </a:xfrm>
          <a:prstGeom prst="roundRect">
            <a:avLst>
              <a:gd name="adj" fmla="val 50000"/>
            </a:avLst>
          </a:prstGeom>
          <a:solidFill>
            <a:srgbClr val="DCE7F3"/>
          </a:solidFill>
          <a:ln w="12700">
            <a:solidFill>
              <a:srgbClr val="E1E6EE"/>
            </a:solidFill>
            <a:prstDash val="solid"/>
          </a:ln>
        </p:spPr>
      </p:sp>
      <p:sp>
        <p:nvSpPr>
          <p:cNvPr id="10" name="Text 8"/>
          <p:cNvSpPr/>
          <p:nvPr/>
        </p:nvSpPr>
        <p:spPr>
          <a:xfrm>
            <a:off x="548640" y="2231136"/>
            <a:ext cx="2567864" cy="502920"/>
          </a:xfrm>
          <a:prstGeom prst="rect">
            <a:avLst/>
          </a:prstGeom>
          <a:noFill/>
          <a:ln/>
        </p:spPr>
        <p:txBody>
          <a:bodyPr wrap="square" rtlCol="0" anchor="ctr"/>
          <a:lstStyle/>
          <a:p>
            <a:pPr algn="ctr" indent="0" marL="0">
              <a:buNone/>
            </a:pPr>
            <a:r>
              <a:rPr lang="en-US" sz="1100" b="1" dirty="0">
                <a:solidFill>
                  <a:srgbClr val="2E6FA7"/>
                </a:solidFill>
                <a:latin typeface="Calibri" pitchFamily="34" charset="0"/>
                <a:ea typeface="Calibri" pitchFamily="34" charset="-122"/>
                <a:cs typeface="Calibri" pitchFamily="34" charset="-120"/>
              </a:rPr>
              <a:t>Probe</a:t>
            </a:r>
            <a:endParaRPr lang="en-US" sz="1100" dirty="0"/>
          </a:p>
        </p:txBody>
      </p:sp>
      <p:sp>
        <p:nvSpPr>
          <p:cNvPr id="11" name="Shape 9"/>
          <p:cNvSpPr/>
          <p:nvPr/>
        </p:nvSpPr>
        <p:spPr>
          <a:xfrm>
            <a:off x="3116504" y="2482596"/>
            <a:ext cx="274320" cy="914"/>
          </a:xfrm>
          <a:prstGeom prst="line">
            <a:avLst/>
          </a:prstGeom>
          <a:noFill/>
          <a:ln w="19050">
            <a:solidFill>
              <a:srgbClr val="5B6B7F"/>
            </a:solidFill>
            <a:prstDash val="solid"/>
            <a:headEnd type="none"/>
            <a:tailEnd type="triangle"/>
          </a:ln>
        </p:spPr>
      </p:sp>
      <p:sp>
        <p:nvSpPr>
          <p:cNvPr id="12" name="Shape 10"/>
          <p:cNvSpPr/>
          <p:nvPr/>
        </p:nvSpPr>
        <p:spPr>
          <a:xfrm>
            <a:off x="3390824" y="2231136"/>
            <a:ext cx="2567864" cy="502920"/>
          </a:xfrm>
          <a:prstGeom prst="roundRect">
            <a:avLst>
              <a:gd name="adj" fmla="val 50000"/>
            </a:avLst>
          </a:prstGeom>
          <a:solidFill>
            <a:srgbClr val="FBE7D3"/>
          </a:solidFill>
          <a:ln w="12700">
            <a:solidFill>
              <a:srgbClr val="E1E6EE"/>
            </a:solidFill>
            <a:prstDash val="solid"/>
          </a:ln>
        </p:spPr>
      </p:sp>
      <p:sp>
        <p:nvSpPr>
          <p:cNvPr id="13" name="Text 11"/>
          <p:cNvSpPr/>
          <p:nvPr/>
        </p:nvSpPr>
        <p:spPr>
          <a:xfrm>
            <a:off x="3390824" y="2231136"/>
            <a:ext cx="2567864" cy="502920"/>
          </a:xfrm>
          <a:prstGeom prst="rect">
            <a:avLst/>
          </a:prstGeom>
          <a:noFill/>
          <a:ln/>
        </p:spPr>
        <p:txBody>
          <a:bodyPr wrap="square" rtlCol="0" anchor="ctr"/>
          <a:lstStyle/>
          <a:p>
            <a:pPr algn="ctr" indent="0" marL="0">
              <a:buNone/>
            </a:pPr>
            <a:r>
              <a:rPr lang="en-US" sz="1100" b="1" dirty="0">
                <a:solidFill>
                  <a:srgbClr val="B5651D"/>
                </a:solidFill>
                <a:latin typeface="Calibri" pitchFamily="34" charset="0"/>
                <a:ea typeface="Calibri" pitchFamily="34" charset="-122"/>
                <a:cs typeface="Calibri" pitchFamily="34" charset="-120"/>
              </a:rPr>
              <a:t>Probe Response</a:t>
            </a:r>
            <a:endParaRPr lang="en-US" sz="1100" dirty="0"/>
          </a:p>
        </p:txBody>
      </p:sp>
      <p:sp>
        <p:nvSpPr>
          <p:cNvPr id="14" name="Shape 12"/>
          <p:cNvSpPr/>
          <p:nvPr/>
        </p:nvSpPr>
        <p:spPr>
          <a:xfrm>
            <a:off x="5958688" y="2482596"/>
            <a:ext cx="274320" cy="914"/>
          </a:xfrm>
          <a:prstGeom prst="line">
            <a:avLst/>
          </a:prstGeom>
          <a:noFill/>
          <a:ln w="19050">
            <a:solidFill>
              <a:srgbClr val="5B6B7F"/>
            </a:solidFill>
            <a:prstDash val="solid"/>
            <a:headEnd type="none"/>
            <a:tailEnd type="triangle"/>
          </a:ln>
        </p:spPr>
      </p:sp>
      <p:sp>
        <p:nvSpPr>
          <p:cNvPr id="15" name="Shape 13"/>
          <p:cNvSpPr/>
          <p:nvPr/>
        </p:nvSpPr>
        <p:spPr>
          <a:xfrm>
            <a:off x="6233008" y="2231136"/>
            <a:ext cx="2567864" cy="502920"/>
          </a:xfrm>
          <a:prstGeom prst="roundRect">
            <a:avLst>
              <a:gd name="adj" fmla="val 50000"/>
            </a:avLst>
          </a:prstGeom>
          <a:solidFill>
            <a:srgbClr val="DCE7F3"/>
          </a:solidFill>
          <a:ln w="12700">
            <a:solidFill>
              <a:srgbClr val="E1E6EE"/>
            </a:solidFill>
            <a:prstDash val="solid"/>
          </a:ln>
        </p:spPr>
      </p:sp>
      <p:sp>
        <p:nvSpPr>
          <p:cNvPr id="16" name="Text 14"/>
          <p:cNvSpPr/>
          <p:nvPr/>
        </p:nvSpPr>
        <p:spPr>
          <a:xfrm>
            <a:off x="6233008" y="2231136"/>
            <a:ext cx="2567864" cy="502920"/>
          </a:xfrm>
          <a:prstGeom prst="rect">
            <a:avLst/>
          </a:prstGeom>
          <a:noFill/>
          <a:ln/>
        </p:spPr>
        <p:txBody>
          <a:bodyPr wrap="square" rtlCol="0" anchor="ctr"/>
          <a:lstStyle/>
          <a:p>
            <a:pPr algn="ctr" indent="0" marL="0">
              <a:buNone/>
            </a:pPr>
            <a:r>
              <a:rPr lang="en-US" sz="1100" b="1" dirty="0">
                <a:solidFill>
                  <a:srgbClr val="2E6FA7"/>
                </a:solidFill>
                <a:latin typeface="Calibri" pitchFamily="34" charset="0"/>
                <a:ea typeface="Calibri" pitchFamily="34" charset="-122"/>
                <a:cs typeface="Calibri" pitchFamily="34" charset="-120"/>
              </a:rPr>
              <a:t>Association Request</a:t>
            </a:r>
            <a:endParaRPr lang="en-US" sz="1100" dirty="0"/>
          </a:p>
        </p:txBody>
      </p:sp>
      <p:sp>
        <p:nvSpPr>
          <p:cNvPr id="17" name="Shape 15"/>
          <p:cNvSpPr/>
          <p:nvPr/>
        </p:nvSpPr>
        <p:spPr>
          <a:xfrm>
            <a:off x="8800871" y="2482596"/>
            <a:ext cx="274320" cy="914"/>
          </a:xfrm>
          <a:prstGeom prst="line">
            <a:avLst/>
          </a:prstGeom>
          <a:noFill/>
          <a:ln w="19050">
            <a:solidFill>
              <a:srgbClr val="5B6B7F"/>
            </a:solidFill>
            <a:prstDash val="solid"/>
            <a:headEnd type="none"/>
            <a:tailEnd type="triangle"/>
          </a:ln>
        </p:spPr>
      </p:sp>
      <p:sp>
        <p:nvSpPr>
          <p:cNvPr id="18" name="Shape 16"/>
          <p:cNvSpPr/>
          <p:nvPr/>
        </p:nvSpPr>
        <p:spPr>
          <a:xfrm>
            <a:off x="9075191" y="2231136"/>
            <a:ext cx="2567864" cy="502920"/>
          </a:xfrm>
          <a:prstGeom prst="roundRect">
            <a:avLst>
              <a:gd name="adj" fmla="val 50000"/>
            </a:avLst>
          </a:prstGeom>
          <a:solidFill>
            <a:srgbClr val="FBE7D3"/>
          </a:solidFill>
          <a:ln w="12700">
            <a:solidFill>
              <a:srgbClr val="E1E6EE"/>
            </a:solidFill>
            <a:prstDash val="solid"/>
          </a:ln>
        </p:spPr>
      </p:sp>
      <p:sp>
        <p:nvSpPr>
          <p:cNvPr id="19" name="Text 17"/>
          <p:cNvSpPr/>
          <p:nvPr/>
        </p:nvSpPr>
        <p:spPr>
          <a:xfrm>
            <a:off x="9075191" y="2231136"/>
            <a:ext cx="2567864" cy="502920"/>
          </a:xfrm>
          <a:prstGeom prst="rect">
            <a:avLst/>
          </a:prstGeom>
          <a:noFill/>
          <a:ln/>
        </p:spPr>
        <p:txBody>
          <a:bodyPr wrap="square" rtlCol="0" anchor="ctr"/>
          <a:lstStyle/>
          <a:p>
            <a:pPr algn="ctr" indent="0" marL="0">
              <a:buNone/>
            </a:pPr>
            <a:r>
              <a:rPr lang="en-US" sz="1100" b="1" dirty="0">
                <a:solidFill>
                  <a:srgbClr val="B5651D"/>
                </a:solidFill>
                <a:latin typeface="Calibri" pitchFamily="34" charset="0"/>
                <a:ea typeface="Calibri" pitchFamily="34" charset="-122"/>
                <a:cs typeface="Calibri" pitchFamily="34" charset="-120"/>
              </a:rPr>
              <a:t>Association Response</a:t>
            </a:r>
            <a:endParaRPr lang="en-US" sz="1100" dirty="0"/>
          </a:p>
        </p:txBody>
      </p:sp>
      <p:sp>
        <p:nvSpPr>
          <p:cNvPr id="20" name="Text 18"/>
          <p:cNvSpPr/>
          <p:nvPr/>
        </p:nvSpPr>
        <p:spPr>
          <a:xfrm>
            <a:off x="548640" y="3008376"/>
            <a:ext cx="11094415" cy="365760"/>
          </a:xfrm>
          <a:prstGeom prst="rect">
            <a:avLst/>
          </a:prstGeom>
          <a:noFill/>
          <a:ln/>
        </p:spPr>
        <p:txBody>
          <a:bodyPr wrap="square" rtlCol="0" anchor="ctr"/>
          <a:lstStyle/>
          <a:p>
            <a:pPr indent="0" marL="0">
              <a:buNone/>
            </a:pPr>
            <a:r>
              <a:rPr lang="en-US" sz="1300" dirty="0">
                <a:solidFill>
                  <a:srgbClr val="1B2430"/>
                </a:solidFill>
                <a:latin typeface="Calibri" pitchFamily="34" charset="0"/>
                <a:ea typeface="Calibri" pitchFamily="34" charset="-122"/>
                <a:cs typeface="Calibri" pitchFamily="34" charset="-120"/>
              </a:rPr>
              <a:t>Active scanning: client sends Probe frames itself, then associates with the best reply.</a:t>
            </a:r>
            <a:endParaRPr lang="en-US" sz="1300" dirty="0"/>
          </a:p>
        </p:txBody>
      </p:sp>
      <p:sp>
        <p:nvSpPr>
          <p:cNvPr id="21" name="Text 19"/>
          <p:cNvSpPr/>
          <p:nvPr/>
        </p:nvSpPr>
        <p:spPr>
          <a:xfrm>
            <a:off x="548640" y="3465576"/>
            <a:ext cx="11094415" cy="365760"/>
          </a:xfrm>
          <a:prstGeom prst="rect">
            <a:avLst/>
          </a:prstGeom>
          <a:noFill/>
          <a:ln/>
        </p:spPr>
        <p:txBody>
          <a:bodyPr wrap="square" rtlCol="0" anchor="ctr"/>
          <a:lstStyle/>
          <a:p>
            <a:pPr indent="0" marL="0">
              <a:buNone/>
            </a:pPr>
            <a:r>
              <a:rPr lang="en-US" sz="1300" dirty="0">
                <a:solidFill>
                  <a:srgbClr val="1B2430"/>
                </a:solidFill>
                <a:latin typeface="Calibri" pitchFamily="34" charset="0"/>
                <a:ea typeface="Calibri" pitchFamily="34" charset="-122"/>
                <a:cs typeface="Calibri" pitchFamily="34" charset="-120"/>
              </a:rPr>
              <a:t>Passive scanning: client instead listens for periodic Beacon frames each AP broadcasts, and associates directly.</a:t>
            </a:r>
            <a:endParaRPr lang="en-US" sz="1300" dirty="0"/>
          </a:p>
        </p:txBody>
      </p:sp>
      <p:sp>
        <p:nvSpPr>
          <p:cNvPr id="22" name="Text 20"/>
          <p:cNvSpPr/>
          <p:nvPr/>
        </p:nvSpPr>
        <p:spPr>
          <a:xfrm>
            <a:off x="548640" y="4014216"/>
            <a:ext cx="11094415" cy="1188720"/>
          </a:xfrm>
          <a:prstGeom prst="rect">
            <a:avLst/>
          </a:prstGeom>
          <a:noFill/>
          <a:ln/>
        </p:spPr>
        <p:txBody>
          <a:bodyPr wrap="square" rtlCol="0" anchor="t"/>
          <a:lstStyle/>
          <a:p>
            <a:pPr marL="342900" indent="-342900">
              <a:lnSpc>
                <a:spcPct val="135000"/>
              </a:lnSpc>
              <a:spcAft>
                <a:spcPts val="800"/>
              </a:spcAft>
              <a:buSzPct val="100000"/>
              <a:buChar char="–"/>
            </a:pPr>
            <a:r>
              <a:rPr lang="en-US" sz="1400" b="1" dirty="0">
                <a:solidFill>
                  <a:srgbClr val="1B2430"/>
                </a:solidFill>
                <a:latin typeface="Calibri" pitchFamily="34" charset="0"/>
                <a:ea typeface="Calibri" pitchFamily="34" charset="-122"/>
                <a:cs typeface="Calibri" pitchFamily="34" charset="-120"/>
              </a:rPr>
              <a:t>Whenever a client picks up a new AP, that new AP notifies the old one via the distribution system — the mechanism that lets a laptop or phone roam a building without dropping its link.</a:t>
            </a:r>
            <a:endParaRPr lang="en-US" sz="1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WIRELESS NETWORKS</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Beyond Wi-Fi: Bluetooth and ZigBee</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7 — Wireless Networks: 802.11</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49</a:t>
            </a:r>
            <a:endParaRPr lang="en-US" sz="950" dirty="0"/>
          </a:p>
        </p:txBody>
      </p:sp>
      <p:sp>
        <p:nvSpPr>
          <p:cNvPr id="8" name="Text 6"/>
          <p:cNvSpPr/>
          <p:nvPr/>
        </p:nvSpPr>
        <p:spPr>
          <a:xfrm>
            <a:off x="548640" y="1453896"/>
            <a:ext cx="11094415" cy="777240"/>
          </a:xfrm>
          <a:prstGeom prst="rect">
            <a:avLst/>
          </a:prstGeom>
          <a:noFill/>
          <a:ln/>
        </p:spPr>
        <p:txBody>
          <a:bodyPr wrap="square" rtlCol="0" anchor="t"/>
          <a:lstStyle/>
          <a:p>
            <a:pPr marL="342900" indent="-342900">
              <a:lnSpc>
                <a:spcPct val="128000"/>
              </a:lnSpc>
              <a:spcAft>
                <a:spcPts val="800"/>
              </a:spcAft>
              <a:buSzPct val="100000"/>
              <a:buChar char="–"/>
            </a:pPr>
            <a:r>
              <a:rPr lang="en-US" sz="1400" dirty="0">
                <a:solidFill>
                  <a:srgbClr val="1B2430"/>
                </a:solidFill>
                <a:latin typeface="Calibri" pitchFamily="34" charset="0"/>
                <a:ea typeface="Calibri" pitchFamily="34" charset="-122"/>
                <a:cs typeface="Calibri" pitchFamily="34" charset="-120"/>
              </a:rPr>
              <a:t>Both trade Wi-Fi’s range and bandwidth for lower power and lower cost — they solve a different problem: short-range links between nearby personal or embedded devices.</a:t>
            </a:r>
            <a:endParaRPr lang="en-US" sz="1400" dirty="0"/>
          </a:p>
        </p:txBody>
      </p:sp>
      <p:sp>
        <p:nvSpPr>
          <p:cNvPr id="9" name="Shape 7"/>
          <p:cNvSpPr/>
          <p:nvPr/>
        </p:nvSpPr>
        <p:spPr>
          <a:xfrm>
            <a:off x="548640" y="2414016"/>
            <a:ext cx="5364328" cy="3108960"/>
          </a:xfrm>
          <a:prstGeom prst="roundRect">
            <a:avLst>
              <a:gd name="adj" fmla="val 1765"/>
            </a:avLst>
          </a:prstGeom>
          <a:solidFill>
            <a:srgbClr val="DCE7F3"/>
          </a:solidFill>
          <a:ln/>
        </p:spPr>
      </p:sp>
      <p:sp>
        <p:nvSpPr>
          <p:cNvPr id="10" name="Shape 8"/>
          <p:cNvSpPr/>
          <p:nvPr/>
        </p:nvSpPr>
        <p:spPr>
          <a:xfrm>
            <a:off x="804672" y="2651760"/>
            <a:ext cx="475488" cy="475488"/>
          </a:xfrm>
          <a:prstGeom prst="ellipse">
            <a:avLst/>
          </a:prstGeom>
          <a:solidFill>
            <a:srgbClr val="FFFFFF"/>
          </a:solidFill>
          <a:ln/>
        </p:spPr>
      </p:sp>
      <p:pic>
        <p:nvPicPr>
          <p:cNvPr id="11" name="Image 0" descr="/home/claude/netdeck2/lib/icons/smartphone_blue.png">    </p:cNvPr>
          <p:cNvPicPr>
            <a:picLocks noChangeAspect="1"/>
          </p:cNvPicPr>
          <p:nvPr/>
        </p:nvPicPr>
        <p:blipFill>
          <a:blip r:embed="rId1"/>
          <a:stretch>
            <a:fillRect/>
          </a:stretch>
        </p:blipFill>
        <p:spPr>
          <a:xfrm>
            <a:off x="918789" y="2765877"/>
            <a:ext cx="247254" cy="247254"/>
          </a:xfrm>
          <a:prstGeom prst="rect">
            <a:avLst/>
          </a:prstGeom>
        </p:spPr>
      </p:pic>
      <p:sp>
        <p:nvSpPr>
          <p:cNvPr id="12" name="Text 9"/>
          <p:cNvSpPr/>
          <p:nvPr/>
        </p:nvSpPr>
        <p:spPr>
          <a:xfrm>
            <a:off x="1426464" y="2651760"/>
            <a:ext cx="4267048" cy="475488"/>
          </a:xfrm>
          <a:prstGeom prst="rect">
            <a:avLst/>
          </a:prstGeom>
          <a:noFill/>
          <a:ln/>
        </p:spPr>
        <p:txBody>
          <a:bodyPr wrap="square" rtlCol="0" anchor="ctr"/>
          <a:lstStyle/>
          <a:p>
            <a:pPr indent="0" marL="0">
              <a:buNone/>
            </a:pPr>
            <a:r>
              <a:rPr lang="en-US" sz="1800" b="1" dirty="0">
                <a:solidFill>
                  <a:srgbClr val="2E6FA7"/>
                </a:solidFill>
                <a:latin typeface="Cambria" pitchFamily="34" charset="0"/>
                <a:ea typeface="Cambria" pitchFamily="34" charset="-122"/>
                <a:cs typeface="Cambria" pitchFamily="34" charset="-120"/>
              </a:rPr>
              <a:t>Bluetooth</a:t>
            </a:r>
            <a:endParaRPr lang="en-US" sz="1800" dirty="0"/>
          </a:p>
        </p:txBody>
      </p:sp>
      <p:sp>
        <p:nvSpPr>
          <p:cNvPr id="13" name="Text 10"/>
          <p:cNvSpPr/>
          <p:nvPr/>
        </p:nvSpPr>
        <p:spPr>
          <a:xfrm>
            <a:off x="859536" y="3310128"/>
            <a:ext cx="4742536" cy="1554480"/>
          </a:xfrm>
          <a:prstGeom prst="rect">
            <a:avLst/>
          </a:prstGeom>
          <a:noFill/>
          <a:ln/>
        </p:spPr>
        <p:txBody>
          <a:bodyPr wrap="square" rtlCol="0" anchor="t"/>
          <a:lstStyle/>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2.45 GHz license-exempt band, range ≈ 10 m — a Personal Area Network (PAN)</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A piconet: one master device plus up to seven slaves</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Slaves talk only to the master, never to each other</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An idle slave can be "parked" in a low-power state</a:t>
            </a:r>
            <a:endParaRPr lang="en-US" sz="1250" dirty="0"/>
          </a:p>
        </p:txBody>
      </p:sp>
      <p:sp>
        <p:nvSpPr>
          <p:cNvPr id="14" name="Shape 11"/>
          <p:cNvSpPr/>
          <p:nvPr/>
        </p:nvSpPr>
        <p:spPr>
          <a:xfrm>
            <a:off x="804672" y="4992624"/>
            <a:ext cx="4852264" cy="384048"/>
          </a:xfrm>
          <a:prstGeom prst="roundRect">
            <a:avLst>
              <a:gd name="adj" fmla="val 11905"/>
            </a:avLst>
          </a:prstGeom>
          <a:solidFill>
            <a:srgbClr val="FFFFFF"/>
          </a:solidFill>
          <a:ln/>
        </p:spPr>
      </p:sp>
      <p:sp>
        <p:nvSpPr>
          <p:cNvPr id="15" name="Text 12"/>
          <p:cNvSpPr/>
          <p:nvPr/>
        </p:nvSpPr>
        <p:spPr>
          <a:xfrm>
            <a:off x="950976" y="4992624"/>
            <a:ext cx="4559656" cy="384048"/>
          </a:xfrm>
          <a:prstGeom prst="rect">
            <a:avLst/>
          </a:prstGeom>
          <a:noFill/>
          <a:ln/>
        </p:spPr>
        <p:txBody>
          <a:bodyPr wrap="square" rtlCol="0" anchor="ctr"/>
          <a:lstStyle/>
          <a:p>
            <a:pPr indent="0" marL="0">
              <a:buNone/>
            </a:pPr>
            <a:r>
              <a:rPr lang="en-US" sz="1100" b="1" i="1" dirty="0">
                <a:solidFill>
                  <a:srgbClr val="16233F"/>
                </a:solidFill>
                <a:latin typeface="Calibri" pitchFamily="34" charset="0"/>
                <a:ea typeface="Calibri" pitchFamily="34" charset="-122"/>
                <a:cs typeface="Calibri" pitchFamily="34" charset="-120"/>
              </a:rPr>
              <a:t>Phones, headsets, wearables — low power, short hops</a:t>
            </a:r>
            <a:endParaRPr lang="en-US" sz="1100" dirty="0"/>
          </a:p>
        </p:txBody>
      </p:sp>
      <p:sp>
        <p:nvSpPr>
          <p:cNvPr id="16" name="Shape 13"/>
          <p:cNvSpPr/>
          <p:nvPr/>
        </p:nvSpPr>
        <p:spPr>
          <a:xfrm>
            <a:off x="6278728" y="2414016"/>
            <a:ext cx="5364328" cy="3108960"/>
          </a:xfrm>
          <a:prstGeom prst="roundRect">
            <a:avLst>
              <a:gd name="adj" fmla="val 1765"/>
            </a:avLst>
          </a:prstGeom>
          <a:solidFill>
            <a:srgbClr val="FBE7D3"/>
          </a:solidFill>
          <a:ln/>
        </p:spPr>
      </p:sp>
      <p:sp>
        <p:nvSpPr>
          <p:cNvPr id="17" name="Shape 14"/>
          <p:cNvSpPr/>
          <p:nvPr/>
        </p:nvSpPr>
        <p:spPr>
          <a:xfrm>
            <a:off x="6534760" y="2651760"/>
            <a:ext cx="475488" cy="475488"/>
          </a:xfrm>
          <a:prstGeom prst="ellipse">
            <a:avLst/>
          </a:prstGeom>
          <a:solidFill>
            <a:srgbClr val="FFFFFF"/>
          </a:solidFill>
          <a:ln/>
        </p:spPr>
      </p:sp>
      <p:pic>
        <p:nvPicPr>
          <p:cNvPr id="18" name="Image 1" descr="/home/claude/netdeck2/lib/icons/radio_amber.png">    </p:cNvPr>
          <p:cNvPicPr>
            <a:picLocks noChangeAspect="1"/>
          </p:cNvPicPr>
          <p:nvPr/>
        </p:nvPicPr>
        <p:blipFill>
          <a:blip r:embed="rId2"/>
          <a:stretch>
            <a:fillRect/>
          </a:stretch>
        </p:blipFill>
        <p:spPr>
          <a:xfrm>
            <a:off x="6648877" y="2765877"/>
            <a:ext cx="247254" cy="247254"/>
          </a:xfrm>
          <a:prstGeom prst="rect">
            <a:avLst/>
          </a:prstGeom>
        </p:spPr>
      </p:pic>
      <p:sp>
        <p:nvSpPr>
          <p:cNvPr id="19" name="Text 15"/>
          <p:cNvSpPr/>
          <p:nvPr/>
        </p:nvSpPr>
        <p:spPr>
          <a:xfrm>
            <a:off x="7156552" y="2651760"/>
            <a:ext cx="4267048" cy="475488"/>
          </a:xfrm>
          <a:prstGeom prst="rect">
            <a:avLst/>
          </a:prstGeom>
          <a:noFill/>
          <a:ln/>
        </p:spPr>
        <p:txBody>
          <a:bodyPr wrap="square" rtlCol="0" anchor="ctr"/>
          <a:lstStyle/>
          <a:p>
            <a:pPr indent="0" marL="0">
              <a:buNone/>
            </a:pPr>
            <a:r>
              <a:rPr lang="en-US" sz="1800" b="1" dirty="0">
                <a:solidFill>
                  <a:srgbClr val="B5651D"/>
                </a:solidFill>
                <a:latin typeface="Cambria" pitchFamily="34" charset="0"/>
                <a:ea typeface="Cambria" pitchFamily="34" charset="-122"/>
                <a:cs typeface="Cambria" pitchFamily="34" charset="-120"/>
              </a:rPr>
              <a:t>ZigBee (802.15.4)</a:t>
            </a:r>
            <a:endParaRPr lang="en-US" sz="1800" dirty="0"/>
          </a:p>
        </p:txBody>
      </p:sp>
      <p:sp>
        <p:nvSpPr>
          <p:cNvPr id="20" name="Text 16"/>
          <p:cNvSpPr/>
          <p:nvPr/>
        </p:nvSpPr>
        <p:spPr>
          <a:xfrm>
            <a:off x="6589624" y="3310128"/>
            <a:ext cx="4742536" cy="1554480"/>
          </a:xfrm>
          <a:prstGeom prst="rect">
            <a:avLst/>
          </a:prstGeom>
          <a:noFill/>
          <a:ln/>
        </p:spPr>
        <p:txBody>
          <a:bodyPr wrap="square" rtlCol="0" anchor="t"/>
          <a:lstStyle/>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Designed for very low bandwidth and very low power — long battery life is the priority</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Simpler and cheaper than Bluetooth to embed in low-cost devices</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e.g. a wall switch talking wirelessly to a ceiling fan</a:t>
            </a:r>
            <a:endParaRPr lang="en-US" sz="1250" dirty="0"/>
          </a:p>
        </p:txBody>
      </p:sp>
      <p:sp>
        <p:nvSpPr>
          <p:cNvPr id="21" name="Shape 17"/>
          <p:cNvSpPr/>
          <p:nvPr/>
        </p:nvSpPr>
        <p:spPr>
          <a:xfrm>
            <a:off x="6534760" y="4992624"/>
            <a:ext cx="4852264" cy="384048"/>
          </a:xfrm>
          <a:prstGeom prst="roundRect">
            <a:avLst>
              <a:gd name="adj" fmla="val 11905"/>
            </a:avLst>
          </a:prstGeom>
          <a:solidFill>
            <a:srgbClr val="FFFFFF"/>
          </a:solidFill>
          <a:ln/>
        </p:spPr>
      </p:sp>
      <p:sp>
        <p:nvSpPr>
          <p:cNvPr id="22" name="Text 18"/>
          <p:cNvSpPr/>
          <p:nvPr/>
        </p:nvSpPr>
        <p:spPr>
          <a:xfrm>
            <a:off x="6681064" y="4992624"/>
            <a:ext cx="4559656" cy="384048"/>
          </a:xfrm>
          <a:prstGeom prst="rect">
            <a:avLst/>
          </a:prstGeom>
          <a:noFill/>
          <a:ln/>
        </p:spPr>
        <p:txBody>
          <a:bodyPr wrap="square" rtlCol="0" anchor="ctr"/>
          <a:lstStyle/>
          <a:p>
            <a:pPr indent="0" marL="0">
              <a:buNone/>
            </a:pPr>
            <a:r>
              <a:rPr lang="en-US" sz="1100" b="1" i="1" dirty="0">
                <a:solidFill>
                  <a:srgbClr val="16233F"/>
                </a:solidFill>
                <a:latin typeface="Calibri" pitchFamily="34" charset="0"/>
                <a:ea typeface="Calibri" pitchFamily="34" charset="-122"/>
                <a:cs typeface="Calibri" pitchFamily="34" charset="-120"/>
              </a:rPr>
              <a:t>Embedded / always-on devices, not personal gadgets</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CONNECTING NODES</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The Shannon–Hartley Capacity Bound</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1 — Connecting Nodes</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5</a:t>
            </a:r>
            <a:endParaRPr lang="en-US" sz="950" dirty="0"/>
          </a:p>
        </p:txBody>
      </p:sp>
      <p:sp>
        <p:nvSpPr>
          <p:cNvPr id="8" name="Text 6"/>
          <p:cNvSpPr/>
          <p:nvPr/>
        </p:nvSpPr>
        <p:spPr>
          <a:xfrm>
            <a:off x="548640" y="1453896"/>
            <a:ext cx="11094415" cy="1554480"/>
          </a:xfrm>
          <a:prstGeom prst="rect">
            <a:avLst/>
          </a:prstGeom>
          <a:noFill/>
          <a:ln/>
        </p:spPr>
        <p:txBody>
          <a:bodyPr wrap="square" rtlCol="0" anchor="t"/>
          <a:lstStyle/>
          <a:p>
            <a:pPr marL="342900" indent="-342900">
              <a:lnSpc>
                <a:spcPct val="128000"/>
              </a:lnSpc>
              <a:spcAft>
                <a:spcPts val="800"/>
              </a:spcAft>
              <a:buSzPct val="100000"/>
              <a:buChar char="–"/>
            </a:pPr>
            <a:r>
              <a:rPr lang="en-US" sz="1500" dirty="0">
                <a:solidFill>
                  <a:srgbClr val="1B2430"/>
                </a:solidFill>
                <a:latin typeface="Calibri" pitchFamily="34" charset="0"/>
                <a:ea typeface="Calibri" pitchFamily="34" charset="-122"/>
                <a:cs typeface="Calibri" pitchFamily="34" charset="-120"/>
              </a:rPr>
              <a:t>However cleverly a link is engineered, its usable bandwidth and background noise set a hard ceiling on capacity — no encoding trick can cross it.</a:t>
            </a:r>
            <a:endParaRPr lang="en-US" sz="1500" dirty="0"/>
          </a:p>
          <a:p>
            <a:pPr marL="342900" indent="-342900">
              <a:lnSpc>
                <a:spcPct val="128000"/>
              </a:lnSpc>
              <a:spcAft>
                <a:spcPts val="800"/>
              </a:spcAft>
              <a:buSzPct val="100000"/>
              <a:buChar char="–"/>
            </a:pPr>
            <a:r>
              <a:rPr lang="en-US" sz="1500" b="1" dirty="0">
                <a:solidFill>
                  <a:srgbClr val="16233F"/>
                </a:solidFill>
                <a:latin typeface="Calibri" pitchFamily="34" charset="0"/>
                <a:ea typeface="Calibri" pitchFamily="34" charset="-122"/>
                <a:cs typeface="Calibri" pitchFamily="34" charset="-120"/>
              </a:rPr>
              <a:t>C = B × log₂(1 + S/N)</a:t>
            </a:r>
            <a:endParaRPr lang="en-US" sz="1500" dirty="0"/>
          </a:p>
          <a:p>
            <a:pPr lvl="1" indent="0" marL="0">
              <a:lnSpc>
                <a:spcPct val="128000"/>
              </a:lnSpc>
              <a:spcAft>
                <a:spcPts val="800"/>
              </a:spcAft>
              <a:buNone/>
            </a:pPr>
            <a:r>
              <a:rPr lang="en-US" sz="1500" dirty="0">
                <a:solidFill>
                  <a:srgbClr val="5B6B7F"/>
                </a:solidFill>
                <a:latin typeface="Calibri" pitchFamily="34" charset="0"/>
                <a:ea typeface="Calibri" pitchFamily="34" charset="-122"/>
                <a:cs typeface="Calibri" pitchFamily="34" charset="-120"/>
              </a:rPr>
              <a:t>B = bandwidth (Hz), S/N = signal-to-noise ratio</a:t>
            </a:r>
            <a:endParaRPr lang="en-US" sz="1500" dirty="0"/>
          </a:p>
        </p:txBody>
      </p:sp>
      <p:sp>
        <p:nvSpPr>
          <p:cNvPr id="9" name="Shape 7"/>
          <p:cNvSpPr/>
          <p:nvPr/>
        </p:nvSpPr>
        <p:spPr>
          <a:xfrm>
            <a:off x="548640" y="3145536"/>
            <a:ext cx="11094415" cy="2286000"/>
          </a:xfrm>
          <a:prstGeom prst="roundRect">
            <a:avLst>
              <a:gd name="adj" fmla="val 2400"/>
            </a:avLst>
          </a:prstGeom>
          <a:solidFill>
            <a:srgbClr val="0E1830"/>
          </a:solidFill>
          <a:ln/>
        </p:spPr>
      </p:sp>
      <p:sp>
        <p:nvSpPr>
          <p:cNvPr id="10" name="Shape 8"/>
          <p:cNvSpPr/>
          <p:nvPr/>
        </p:nvSpPr>
        <p:spPr>
          <a:xfrm>
            <a:off x="548640" y="3145536"/>
            <a:ext cx="11094415" cy="2286000"/>
          </a:xfrm>
          <a:prstGeom prst="roundRect">
            <a:avLst>
              <a:gd name="adj" fmla="val 2400"/>
            </a:avLst>
          </a:prstGeom>
          <a:solidFill>
            <a:srgbClr val="0E1830"/>
          </a:solidFill>
          <a:ln/>
        </p:spPr>
      </p:sp>
      <p:sp>
        <p:nvSpPr>
          <p:cNvPr id="11" name="Text 9"/>
          <p:cNvSpPr/>
          <p:nvPr/>
        </p:nvSpPr>
        <p:spPr>
          <a:xfrm>
            <a:off x="749808" y="3291840"/>
            <a:ext cx="10692079" cy="1993392"/>
          </a:xfrm>
          <a:prstGeom prst="rect">
            <a:avLst/>
          </a:prstGeom>
          <a:noFill/>
          <a:ln/>
        </p:spPr>
        <p:txBody>
          <a:bodyPr wrap="square" rtlCol="0" anchor="t"/>
          <a:lstStyle/>
          <a:p>
            <a:pPr indent="0" marL="0">
              <a:lnSpc>
                <a:spcPct val="135000"/>
              </a:lnSpc>
              <a:buNone/>
            </a:pPr>
            <a:r>
              <a:rPr lang="en-US" sz="1350" dirty="0">
                <a:solidFill>
                  <a:srgbClr val="DCE7F3"/>
                </a:solidFill>
                <a:latin typeface="Courier New" pitchFamily="34" charset="0"/>
                <a:ea typeface="Courier New" pitchFamily="34" charset="-122"/>
                <a:cs typeface="Courier New" pitchFamily="34" charset="-120"/>
              </a:rPr>
              <a:t>A classic voice-grade phone line:</a:t>
            </a:r>
            <a:endParaRPr lang="en-US" sz="1350" dirty="0"/>
          </a:p>
          <a:p>
            <a:pPr indent="0" marL="0">
              <a:lnSpc>
                <a:spcPct val="135000"/>
              </a:lnSpc>
              <a:buNone/>
            </a:pPr>
            <a:r>
              <a:rPr lang="en-US" sz="1350" dirty="0">
                <a:solidFill>
                  <a:srgbClr val="9FB2D4"/>
                </a:solidFill>
                <a:latin typeface="Courier New" pitchFamily="34" charset="0"/>
                <a:ea typeface="Courier New" pitchFamily="34" charset="-122"/>
                <a:cs typeface="Courier New" pitchFamily="34" charset="-120"/>
              </a:rPr>
              <a:t>  bandwidth B = 3300 – 300 Hz = 3000 Hz</a:t>
            </a:r>
            <a:endParaRPr lang="en-US" sz="1350" dirty="0"/>
          </a:p>
          <a:p>
            <a:pPr indent="0" marL="0">
              <a:lnSpc>
                <a:spcPct val="135000"/>
              </a:lnSpc>
              <a:buNone/>
            </a:pPr>
            <a:r>
              <a:rPr lang="en-US" sz="1350" dirty="0">
                <a:solidFill>
                  <a:srgbClr val="9FB2D4"/>
                </a:solidFill>
                <a:latin typeface="Courier New" pitchFamily="34" charset="0"/>
                <a:ea typeface="Courier New" pitchFamily="34" charset="-122"/>
                <a:cs typeface="Courier New" pitchFamily="34" charset="-120"/>
              </a:rPr>
              <a:t>  30 dB of noise  →  S/N = 1000</a:t>
            </a:r>
            <a:endParaRPr lang="en-US" sz="1350" dirty="0"/>
          </a:p>
          <a:p>
            <a:pPr indent="0" marL="0">
              <a:lnSpc>
                <a:spcPct val="135000"/>
              </a:lnSpc>
              <a:buNone/>
            </a:pPr>
            <a:r>
              <a:rPr lang="en-US" sz="1350" b="1" dirty="0">
                <a:solidFill>
                  <a:srgbClr val="E2883A"/>
                </a:solidFill>
                <a:latin typeface="Courier New" pitchFamily="34" charset="0"/>
                <a:ea typeface="Courier New" pitchFamily="34" charset="-122"/>
                <a:cs typeface="Courier New" pitchFamily="34" charset="-120"/>
              </a:rPr>
              <a:t>  C = 3000 × log₂(1001)  ≈  30,000 bps</a:t>
            </a:r>
            <a:endParaRPr lang="en-US" sz="1350" dirty="0"/>
          </a:p>
          <a:p>
            <a:pPr indent="0" marL="0">
              <a:lnSpc>
                <a:spcPct val="135000"/>
              </a:lnSpc>
              <a:buNone/>
            </a:pPr>
            <a:endParaRPr lang="en-US" sz="1350" dirty="0"/>
          </a:p>
          <a:p>
            <a:pPr indent="0" marL="0">
              <a:lnSpc>
                <a:spcPct val="135000"/>
              </a:lnSpc>
              <a:buNone/>
            </a:pPr>
            <a:r>
              <a:rPr lang="en-US" sz="1350" dirty="0">
                <a:solidFill>
                  <a:srgbClr val="DCE7F3"/>
                </a:solidFill>
                <a:latin typeface="Courier New" pitchFamily="34" charset="0"/>
                <a:ea typeface="Courier New" pitchFamily="34" charset="-122"/>
                <a:cs typeface="Courier New" pitchFamily="34" charset="-120"/>
              </a:rPr>
              <a:t>So how did 56-kbps modems exist? They pushed close to a</a:t>
            </a:r>
            <a:endParaRPr lang="en-US" sz="1350" dirty="0"/>
          </a:p>
          <a:p>
            <a:pPr indent="0" marL="0">
              <a:lnSpc>
                <a:spcPct val="135000"/>
              </a:lnSpc>
              <a:buNone/>
            </a:pPr>
            <a:r>
              <a:rPr lang="en-US" sz="1350" dirty="0">
                <a:solidFill>
                  <a:srgbClr val="DCE7F3"/>
                </a:solidFill>
                <a:latin typeface="Courier New" pitchFamily="34" charset="0"/>
                <a:ea typeface="Courier New" pitchFamily="34" charset="-122"/>
                <a:cs typeface="Courier New" pitchFamily="34" charset="-120"/>
              </a:rPr>
              <a:t>better bound at the phone company’s digital switch — not past this one.</a:t>
            </a:r>
            <a:endParaRPr lang="en-US" sz="135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CHAPTER SUMMARY</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The Chapter's Five Problems and Their Solutions</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7 — Wireless Networks: 802.11</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50</a:t>
            </a:r>
            <a:endParaRPr lang="en-US" sz="950" dirty="0"/>
          </a:p>
        </p:txBody>
      </p:sp>
      <p:sp>
        <p:nvSpPr>
          <p:cNvPr id="8" name="Shape 6"/>
          <p:cNvSpPr/>
          <p:nvPr/>
        </p:nvSpPr>
        <p:spPr>
          <a:xfrm>
            <a:off x="548640" y="1591056"/>
            <a:ext cx="2377440" cy="777240"/>
          </a:xfrm>
          <a:prstGeom prst="rect">
            <a:avLst/>
          </a:prstGeom>
          <a:solidFill>
            <a:srgbClr val="16233F"/>
          </a:solidFill>
          <a:ln w="9525">
            <a:solidFill>
              <a:srgbClr val="E1E6EE"/>
            </a:solidFill>
            <a:prstDash val="solid"/>
          </a:ln>
        </p:spPr>
      </p:sp>
      <p:sp>
        <p:nvSpPr>
          <p:cNvPr id="9" name="Text 7"/>
          <p:cNvSpPr/>
          <p:nvPr/>
        </p:nvSpPr>
        <p:spPr>
          <a:xfrm>
            <a:off x="676656" y="1591056"/>
            <a:ext cx="2121408" cy="777240"/>
          </a:xfrm>
          <a:prstGeom prst="rect">
            <a:avLst/>
          </a:prstGeom>
          <a:noFill/>
          <a:ln/>
        </p:spPr>
        <p:txBody>
          <a:bodyPr wrap="square"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Problem</a:t>
            </a:r>
            <a:endParaRPr lang="en-US" sz="1200" dirty="0"/>
          </a:p>
        </p:txBody>
      </p:sp>
      <p:sp>
        <p:nvSpPr>
          <p:cNvPr id="10" name="Shape 8"/>
          <p:cNvSpPr/>
          <p:nvPr/>
        </p:nvSpPr>
        <p:spPr>
          <a:xfrm>
            <a:off x="2926080" y="1591056"/>
            <a:ext cx="5120640" cy="777240"/>
          </a:xfrm>
          <a:prstGeom prst="rect">
            <a:avLst/>
          </a:prstGeom>
          <a:solidFill>
            <a:srgbClr val="16233F"/>
          </a:solidFill>
          <a:ln w="9525">
            <a:solidFill>
              <a:srgbClr val="E1E6EE"/>
            </a:solidFill>
            <a:prstDash val="solid"/>
          </a:ln>
        </p:spPr>
      </p:sp>
      <p:sp>
        <p:nvSpPr>
          <p:cNvPr id="11" name="Text 9"/>
          <p:cNvSpPr/>
          <p:nvPr/>
        </p:nvSpPr>
        <p:spPr>
          <a:xfrm>
            <a:off x="3054096" y="1591056"/>
            <a:ext cx="4864608" cy="777240"/>
          </a:xfrm>
          <a:prstGeom prst="rect">
            <a:avLst/>
          </a:prstGeom>
          <a:noFill/>
          <a:ln/>
        </p:spPr>
        <p:txBody>
          <a:bodyPr wrap="square"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Solution</a:t>
            </a:r>
            <a:endParaRPr lang="en-US" sz="1200" dirty="0"/>
          </a:p>
        </p:txBody>
      </p:sp>
      <p:sp>
        <p:nvSpPr>
          <p:cNvPr id="12" name="Shape 10"/>
          <p:cNvSpPr/>
          <p:nvPr/>
        </p:nvSpPr>
        <p:spPr>
          <a:xfrm>
            <a:off x="8046720" y="1591056"/>
            <a:ext cx="3593592" cy="777240"/>
          </a:xfrm>
          <a:prstGeom prst="rect">
            <a:avLst/>
          </a:prstGeom>
          <a:solidFill>
            <a:srgbClr val="16233F"/>
          </a:solidFill>
          <a:ln w="9525">
            <a:solidFill>
              <a:srgbClr val="E1E6EE"/>
            </a:solidFill>
            <a:prstDash val="solid"/>
          </a:ln>
        </p:spPr>
      </p:sp>
      <p:sp>
        <p:nvSpPr>
          <p:cNvPr id="13" name="Text 11"/>
          <p:cNvSpPr/>
          <p:nvPr/>
        </p:nvSpPr>
        <p:spPr>
          <a:xfrm>
            <a:off x="8174736" y="1591056"/>
            <a:ext cx="3337560" cy="777240"/>
          </a:xfrm>
          <a:prstGeom prst="rect">
            <a:avLst/>
          </a:prstGeom>
          <a:noFill/>
          <a:ln/>
        </p:spPr>
        <p:txBody>
          <a:bodyPr wrap="square"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Example</a:t>
            </a:r>
            <a:endParaRPr lang="en-US" sz="1200" dirty="0"/>
          </a:p>
        </p:txBody>
      </p:sp>
      <p:sp>
        <p:nvSpPr>
          <p:cNvPr id="14" name="Shape 12"/>
          <p:cNvSpPr/>
          <p:nvPr/>
        </p:nvSpPr>
        <p:spPr>
          <a:xfrm>
            <a:off x="548640" y="2368296"/>
            <a:ext cx="2377440" cy="777240"/>
          </a:xfrm>
          <a:prstGeom prst="rect">
            <a:avLst/>
          </a:prstGeom>
          <a:solidFill>
            <a:srgbClr val="FFFFFF"/>
          </a:solidFill>
          <a:ln w="9525">
            <a:solidFill>
              <a:srgbClr val="E1E6EE"/>
            </a:solidFill>
            <a:prstDash val="solid"/>
          </a:ln>
        </p:spPr>
      </p:sp>
      <p:sp>
        <p:nvSpPr>
          <p:cNvPr id="15" name="Text 13"/>
          <p:cNvSpPr/>
          <p:nvPr/>
        </p:nvSpPr>
        <p:spPr>
          <a:xfrm>
            <a:off x="676656" y="2368296"/>
            <a:ext cx="2121408"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Encoding</a:t>
            </a:r>
            <a:endParaRPr lang="en-US" sz="1200" dirty="0"/>
          </a:p>
        </p:txBody>
      </p:sp>
      <p:sp>
        <p:nvSpPr>
          <p:cNvPr id="16" name="Shape 14"/>
          <p:cNvSpPr/>
          <p:nvPr/>
        </p:nvSpPr>
        <p:spPr>
          <a:xfrm>
            <a:off x="2926080" y="2368296"/>
            <a:ext cx="5120640" cy="777240"/>
          </a:xfrm>
          <a:prstGeom prst="rect">
            <a:avLst/>
          </a:prstGeom>
          <a:solidFill>
            <a:srgbClr val="FFFFFF"/>
          </a:solidFill>
          <a:ln w="9525">
            <a:solidFill>
              <a:srgbClr val="E1E6EE"/>
            </a:solidFill>
            <a:prstDash val="solid"/>
          </a:ln>
        </p:spPr>
      </p:sp>
      <p:sp>
        <p:nvSpPr>
          <p:cNvPr id="17" name="Text 15"/>
          <p:cNvSpPr/>
          <p:nvPr/>
        </p:nvSpPr>
        <p:spPr>
          <a:xfrm>
            <a:off x="3054096" y="2368296"/>
            <a:ext cx="4864608"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Turn bits into a signal that survives long runs and stays clock-synchronized</a:t>
            </a:r>
            <a:endParaRPr lang="en-US" sz="1200" dirty="0"/>
          </a:p>
        </p:txBody>
      </p:sp>
      <p:sp>
        <p:nvSpPr>
          <p:cNvPr id="18" name="Shape 16"/>
          <p:cNvSpPr/>
          <p:nvPr/>
        </p:nvSpPr>
        <p:spPr>
          <a:xfrm>
            <a:off x="8046720" y="2368296"/>
            <a:ext cx="3593592" cy="777240"/>
          </a:xfrm>
          <a:prstGeom prst="rect">
            <a:avLst/>
          </a:prstGeom>
          <a:solidFill>
            <a:srgbClr val="FFFFFF"/>
          </a:solidFill>
          <a:ln w="9525">
            <a:solidFill>
              <a:srgbClr val="E1E6EE"/>
            </a:solidFill>
            <a:prstDash val="solid"/>
          </a:ln>
        </p:spPr>
      </p:sp>
      <p:sp>
        <p:nvSpPr>
          <p:cNvPr id="19" name="Text 17"/>
          <p:cNvSpPr/>
          <p:nvPr/>
        </p:nvSpPr>
        <p:spPr>
          <a:xfrm>
            <a:off x="8174736" y="2368296"/>
            <a:ext cx="3337560"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Manchester encoding in classic Ethernet</a:t>
            </a:r>
            <a:endParaRPr lang="en-US" sz="1200" dirty="0"/>
          </a:p>
        </p:txBody>
      </p:sp>
      <p:sp>
        <p:nvSpPr>
          <p:cNvPr id="20" name="Shape 18"/>
          <p:cNvSpPr/>
          <p:nvPr/>
        </p:nvSpPr>
        <p:spPr>
          <a:xfrm>
            <a:off x="548640" y="3145536"/>
            <a:ext cx="2377440" cy="777240"/>
          </a:xfrm>
          <a:prstGeom prst="rect">
            <a:avLst/>
          </a:prstGeom>
          <a:solidFill>
            <a:srgbClr val="F1F4F9"/>
          </a:solidFill>
          <a:ln w="9525">
            <a:solidFill>
              <a:srgbClr val="E1E6EE"/>
            </a:solidFill>
            <a:prstDash val="solid"/>
          </a:ln>
        </p:spPr>
      </p:sp>
      <p:sp>
        <p:nvSpPr>
          <p:cNvPr id="21" name="Text 19"/>
          <p:cNvSpPr/>
          <p:nvPr/>
        </p:nvSpPr>
        <p:spPr>
          <a:xfrm>
            <a:off x="676656" y="3145536"/>
            <a:ext cx="2121408"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Framing</a:t>
            </a:r>
            <a:endParaRPr lang="en-US" sz="1200" dirty="0"/>
          </a:p>
        </p:txBody>
      </p:sp>
      <p:sp>
        <p:nvSpPr>
          <p:cNvPr id="22" name="Shape 20"/>
          <p:cNvSpPr/>
          <p:nvPr/>
        </p:nvSpPr>
        <p:spPr>
          <a:xfrm>
            <a:off x="2926080" y="3145536"/>
            <a:ext cx="5120640" cy="777240"/>
          </a:xfrm>
          <a:prstGeom prst="rect">
            <a:avLst/>
          </a:prstGeom>
          <a:solidFill>
            <a:srgbClr val="F1F4F9"/>
          </a:solidFill>
          <a:ln w="9525">
            <a:solidFill>
              <a:srgbClr val="E1E6EE"/>
            </a:solidFill>
            <a:prstDash val="solid"/>
          </a:ln>
        </p:spPr>
      </p:sp>
      <p:sp>
        <p:nvSpPr>
          <p:cNvPr id="23" name="Text 21"/>
          <p:cNvSpPr/>
          <p:nvPr/>
        </p:nvSpPr>
        <p:spPr>
          <a:xfrm>
            <a:off x="3054096" y="3145536"/>
            <a:ext cx="4864608"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Mark or count where one frame ends and the next begins</a:t>
            </a:r>
            <a:endParaRPr lang="en-US" sz="1200" dirty="0"/>
          </a:p>
        </p:txBody>
      </p:sp>
      <p:sp>
        <p:nvSpPr>
          <p:cNvPr id="24" name="Shape 22"/>
          <p:cNvSpPr/>
          <p:nvPr/>
        </p:nvSpPr>
        <p:spPr>
          <a:xfrm>
            <a:off x="8046720" y="3145536"/>
            <a:ext cx="3593592" cy="777240"/>
          </a:xfrm>
          <a:prstGeom prst="rect">
            <a:avLst/>
          </a:prstGeom>
          <a:solidFill>
            <a:srgbClr val="F1F4F9"/>
          </a:solidFill>
          <a:ln w="9525">
            <a:solidFill>
              <a:srgbClr val="E1E6EE"/>
            </a:solidFill>
            <a:prstDash val="solid"/>
          </a:ln>
        </p:spPr>
      </p:sp>
      <p:sp>
        <p:nvSpPr>
          <p:cNvPr id="25" name="Text 23"/>
          <p:cNvSpPr/>
          <p:nvPr/>
        </p:nvSpPr>
        <p:spPr>
          <a:xfrm>
            <a:off x="8174736" y="3145536"/>
            <a:ext cx="3337560"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HDLC bit stuffing, PPP flag bytes</a:t>
            </a:r>
            <a:endParaRPr lang="en-US" sz="1200" dirty="0"/>
          </a:p>
        </p:txBody>
      </p:sp>
      <p:sp>
        <p:nvSpPr>
          <p:cNvPr id="26" name="Shape 24"/>
          <p:cNvSpPr/>
          <p:nvPr/>
        </p:nvSpPr>
        <p:spPr>
          <a:xfrm>
            <a:off x="548640" y="3922776"/>
            <a:ext cx="2377440" cy="777240"/>
          </a:xfrm>
          <a:prstGeom prst="rect">
            <a:avLst/>
          </a:prstGeom>
          <a:solidFill>
            <a:srgbClr val="FFFFFF"/>
          </a:solidFill>
          <a:ln w="9525">
            <a:solidFill>
              <a:srgbClr val="E1E6EE"/>
            </a:solidFill>
            <a:prstDash val="solid"/>
          </a:ln>
        </p:spPr>
      </p:sp>
      <p:sp>
        <p:nvSpPr>
          <p:cNvPr id="27" name="Text 25"/>
          <p:cNvSpPr/>
          <p:nvPr/>
        </p:nvSpPr>
        <p:spPr>
          <a:xfrm>
            <a:off x="676656" y="3922776"/>
            <a:ext cx="2121408"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Error detection</a:t>
            </a:r>
            <a:endParaRPr lang="en-US" sz="1200" dirty="0"/>
          </a:p>
        </p:txBody>
      </p:sp>
      <p:sp>
        <p:nvSpPr>
          <p:cNvPr id="28" name="Shape 26"/>
          <p:cNvSpPr/>
          <p:nvPr/>
        </p:nvSpPr>
        <p:spPr>
          <a:xfrm>
            <a:off x="2926080" y="3922776"/>
            <a:ext cx="5120640" cy="777240"/>
          </a:xfrm>
          <a:prstGeom prst="rect">
            <a:avLst/>
          </a:prstGeom>
          <a:solidFill>
            <a:srgbClr val="FFFFFF"/>
          </a:solidFill>
          <a:ln w="9525">
            <a:solidFill>
              <a:srgbClr val="E1E6EE"/>
            </a:solidFill>
            <a:prstDash val="solid"/>
          </a:ln>
        </p:spPr>
      </p:sp>
      <p:sp>
        <p:nvSpPr>
          <p:cNvPr id="29" name="Text 27"/>
          <p:cNvSpPr/>
          <p:nvPr/>
        </p:nvSpPr>
        <p:spPr>
          <a:xfrm>
            <a:off x="3054096" y="3922776"/>
            <a:ext cx="4864608"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Add redundant bits so the receiver can tell if damage occurred</a:t>
            </a:r>
            <a:endParaRPr lang="en-US" sz="1200" dirty="0"/>
          </a:p>
        </p:txBody>
      </p:sp>
      <p:sp>
        <p:nvSpPr>
          <p:cNvPr id="30" name="Shape 28"/>
          <p:cNvSpPr/>
          <p:nvPr/>
        </p:nvSpPr>
        <p:spPr>
          <a:xfrm>
            <a:off x="8046720" y="3922776"/>
            <a:ext cx="3593592" cy="777240"/>
          </a:xfrm>
          <a:prstGeom prst="rect">
            <a:avLst/>
          </a:prstGeom>
          <a:solidFill>
            <a:srgbClr val="FFFFFF"/>
          </a:solidFill>
          <a:ln w="9525">
            <a:solidFill>
              <a:srgbClr val="E1E6EE"/>
            </a:solidFill>
            <a:prstDash val="solid"/>
          </a:ln>
        </p:spPr>
      </p:sp>
      <p:sp>
        <p:nvSpPr>
          <p:cNvPr id="31" name="Text 29"/>
          <p:cNvSpPr/>
          <p:nvPr/>
        </p:nvSpPr>
        <p:spPr>
          <a:xfrm>
            <a:off x="8174736" y="3922776"/>
            <a:ext cx="3337560"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CRC-32 in Ethernet and Wi-Fi</a:t>
            </a:r>
            <a:endParaRPr lang="en-US" sz="1200" dirty="0"/>
          </a:p>
        </p:txBody>
      </p:sp>
      <p:sp>
        <p:nvSpPr>
          <p:cNvPr id="32" name="Shape 30"/>
          <p:cNvSpPr/>
          <p:nvPr/>
        </p:nvSpPr>
        <p:spPr>
          <a:xfrm>
            <a:off x="548640" y="4700016"/>
            <a:ext cx="2377440" cy="777240"/>
          </a:xfrm>
          <a:prstGeom prst="rect">
            <a:avLst/>
          </a:prstGeom>
          <a:solidFill>
            <a:srgbClr val="F1F4F9"/>
          </a:solidFill>
          <a:ln w="9525">
            <a:solidFill>
              <a:srgbClr val="E1E6EE"/>
            </a:solidFill>
            <a:prstDash val="solid"/>
          </a:ln>
        </p:spPr>
      </p:sp>
      <p:sp>
        <p:nvSpPr>
          <p:cNvPr id="33" name="Text 31"/>
          <p:cNvSpPr/>
          <p:nvPr/>
        </p:nvSpPr>
        <p:spPr>
          <a:xfrm>
            <a:off x="676656" y="4700016"/>
            <a:ext cx="2121408"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Reliable delivery</a:t>
            </a:r>
            <a:endParaRPr lang="en-US" sz="1200" dirty="0"/>
          </a:p>
        </p:txBody>
      </p:sp>
      <p:sp>
        <p:nvSpPr>
          <p:cNvPr id="34" name="Shape 32"/>
          <p:cNvSpPr/>
          <p:nvPr/>
        </p:nvSpPr>
        <p:spPr>
          <a:xfrm>
            <a:off x="2926080" y="4700016"/>
            <a:ext cx="5120640" cy="777240"/>
          </a:xfrm>
          <a:prstGeom prst="rect">
            <a:avLst/>
          </a:prstGeom>
          <a:solidFill>
            <a:srgbClr val="F1F4F9"/>
          </a:solidFill>
          <a:ln w="9525">
            <a:solidFill>
              <a:srgbClr val="E1E6EE"/>
            </a:solidFill>
            <a:prstDash val="solid"/>
          </a:ln>
        </p:spPr>
      </p:sp>
      <p:sp>
        <p:nvSpPr>
          <p:cNvPr id="35" name="Text 33"/>
          <p:cNvSpPr/>
          <p:nvPr/>
        </p:nvSpPr>
        <p:spPr>
          <a:xfrm>
            <a:off x="3054096" y="4700016"/>
            <a:ext cx="4864608"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ACKs, timeouts, and a sliding window keep resending lost frames without starving the link</a:t>
            </a:r>
            <a:endParaRPr lang="en-US" sz="1200" dirty="0"/>
          </a:p>
        </p:txBody>
      </p:sp>
      <p:sp>
        <p:nvSpPr>
          <p:cNvPr id="36" name="Shape 34"/>
          <p:cNvSpPr/>
          <p:nvPr/>
        </p:nvSpPr>
        <p:spPr>
          <a:xfrm>
            <a:off x="8046720" y="4700016"/>
            <a:ext cx="3593592" cy="777240"/>
          </a:xfrm>
          <a:prstGeom prst="rect">
            <a:avLst/>
          </a:prstGeom>
          <a:solidFill>
            <a:srgbClr val="F1F4F9"/>
          </a:solidFill>
          <a:ln w="9525">
            <a:solidFill>
              <a:srgbClr val="E1E6EE"/>
            </a:solidFill>
            <a:prstDash val="solid"/>
          </a:ln>
        </p:spPr>
      </p:sp>
      <p:sp>
        <p:nvSpPr>
          <p:cNvPr id="37" name="Text 35"/>
          <p:cNvSpPr/>
          <p:nvPr/>
        </p:nvSpPr>
        <p:spPr>
          <a:xfrm>
            <a:off x="8174736" y="4700016"/>
            <a:ext cx="3337560"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Stop-and-wait → sliding-window ARQ</a:t>
            </a:r>
            <a:endParaRPr lang="en-US" sz="1200" dirty="0"/>
          </a:p>
        </p:txBody>
      </p:sp>
      <p:sp>
        <p:nvSpPr>
          <p:cNvPr id="38" name="Shape 36"/>
          <p:cNvSpPr/>
          <p:nvPr/>
        </p:nvSpPr>
        <p:spPr>
          <a:xfrm>
            <a:off x="548640" y="5477256"/>
            <a:ext cx="2377440" cy="777240"/>
          </a:xfrm>
          <a:prstGeom prst="rect">
            <a:avLst/>
          </a:prstGeom>
          <a:solidFill>
            <a:srgbClr val="FFFFFF"/>
          </a:solidFill>
          <a:ln w="9525">
            <a:solidFill>
              <a:srgbClr val="E1E6EE"/>
            </a:solidFill>
            <a:prstDash val="solid"/>
          </a:ln>
        </p:spPr>
      </p:sp>
      <p:sp>
        <p:nvSpPr>
          <p:cNvPr id="39" name="Text 37"/>
          <p:cNvSpPr/>
          <p:nvPr/>
        </p:nvSpPr>
        <p:spPr>
          <a:xfrm>
            <a:off x="676656" y="5477256"/>
            <a:ext cx="2121408"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Media access</a:t>
            </a:r>
            <a:endParaRPr lang="en-US" sz="1200" dirty="0"/>
          </a:p>
        </p:txBody>
      </p:sp>
      <p:sp>
        <p:nvSpPr>
          <p:cNvPr id="40" name="Shape 38"/>
          <p:cNvSpPr/>
          <p:nvPr/>
        </p:nvSpPr>
        <p:spPr>
          <a:xfrm>
            <a:off x="2926080" y="5477256"/>
            <a:ext cx="5120640" cy="777240"/>
          </a:xfrm>
          <a:prstGeom prst="rect">
            <a:avLst/>
          </a:prstGeom>
          <a:solidFill>
            <a:srgbClr val="FFFFFF"/>
          </a:solidFill>
          <a:ln w="9525">
            <a:solidFill>
              <a:srgbClr val="E1E6EE"/>
            </a:solidFill>
            <a:prstDash val="solid"/>
          </a:ln>
        </p:spPr>
      </p:sp>
      <p:sp>
        <p:nvSpPr>
          <p:cNvPr id="41" name="Text 39"/>
          <p:cNvSpPr/>
          <p:nvPr/>
        </p:nvSpPr>
        <p:spPr>
          <a:xfrm>
            <a:off x="3054096" y="5477256"/>
            <a:ext cx="4864608"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Coordinate who gets to transmit on a shared medium</a:t>
            </a:r>
            <a:endParaRPr lang="en-US" sz="1200" dirty="0"/>
          </a:p>
        </p:txBody>
      </p:sp>
      <p:sp>
        <p:nvSpPr>
          <p:cNvPr id="42" name="Shape 40"/>
          <p:cNvSpPr/>
          <p:nvPr/>
        </p:nvSpPr>
        <p:spPr>
          <a:xfrm>
            <a:off x="8046720" y="5477256"/>
            <a:ext cx="3593592" cy="777240"/>
          </a:xfrm>
          <a:prstGeom prst="rect">
            <a:avLst/>
          </a:prstGeom>
          <a:solidFill>
            <a:srgbClr val="FFFFFF"/>
          </a:solidFill>
          <a:ln w="9525">
            <a:solidFill>
              <a:srgbClr val="E1E6EE"/>
            </a:solidFill>
            <a:prstDash val="solid"/>
          </a:ln>
        </p:spPr>
      </p:sp>
      <p:sp>
        <p:nvSpPr>
          <p:cNvPr id="43" name="Text 41"/>
          <p:cNvSpPr/>
          <p:nvPr/>
        </p:nvSpPr>
        <p:spPr>
          <a:xfrm>
            <a:off x="8174736" y="5477256"/>
            <a:ext cx="3337560" cy="777240"/>
          </a:xfrm>
          <a:prstGeom prst="rect">
            <a:avLst/>
          </a:prstGeom>
          <a:noFill/>
          <a:ln/>
        </p:spPr>
        <p:txBody>
          <a:bodyPr wrap="square" rtlCol="0" anchor="ctr"/>
          <a:lstStyle/>
          <a:p>
            <a:pPr indent="0" marL="0">
              <a:buNone/>
            </a:pPr>
            <a:r>
              <a:rPr lang="en-US" sz="1200" dirty="0">
                <a:solidFill>
                  <a:srgbClr val="1B2430"/>
                </a:solidFill>
                <a:latin typeface="Calibri" pitchFamily="34" charset="0"/>
                <a:ea typeface="Calibri" pitchFamily="34" charset="-122"/>
                <a:cs typeface="Calibri" pitchFamily="34" charset="-120"/>
              </a:rPr>
              <a:t>CSMA/CD (Ethernet), RTS/CTS (802.11)</a:t>
            </a:r>
            <a:endParaRPr lang="en-US" sz="12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0E1830"/>
        </a:solidFill>
      </p:bgPr>
    </p:bg>
    <p:spTree>
      <p:nvGrpSpPr>
        <p:cNvPr id="1" name=""/>
        <p:cNvGrpSpPr/>
        <p:nvPr/>
      </p:nvGrpSpPr>
      <p:grpSpPr>
        <a:xfrm>
          <a:off x="0" y="0"/>
          <a:ext cx="0" cy="0"/>
          <a:chOff x="0" y="0"/>
          <a:chExt cx="0" cy="0"/>
        </a:xfrm>
      </p:grpSpPr>
      <p:sp>
        <p:nvSpPr>
          <p:cNvPr id="2" name="Shape 0"/>
          <p:cNvSpPr/>
          <p:nvPr/>
        </p:nvSpPr>
        <p:spPr>
          <a:xfrm>
            <a:off x="10607040" y="914400"/>
            <a:ext cx="82296" cy="82296"/>
          </a:xfrm>
          <a:prstGeom prst="ellipse">
            <a:avLst/>
          </a:prstGeom>
          <a:solidFill>
            <a:srgbClr val="E2883A"/>
          </a:solidFill>
          <a:ln/>
        </p:spPr>
      </p:sp>
      <p:sp>
        <p:nvSpPr>
          <p:cNvPr id="3" name="Shape 1"/>
          <p:cNvSpPr/>
          <p:nvPr/>
        </p:nvSpPr>
        <p:spPr>
          <a:xfrm>
            <a:off x="11247120" y="1371600"/>
            <a:ext cx="82296" cy="82296"/>
          </a:xfrm>
          <a:prstGeom prst="ellipse">
            <a:avLst/>
          </a:prstGeom>
          <a:solidFill>
            <a:srgbClr val="E2883A"/>
          </a:solidFill>
          <a:ln/>
        </p:spPr>
      </p:sp>
      <p:sp>
        <p:nvSpPr>
          <p:cNvPr id="4" name="Shape 2"/>
          <p:cNvSpPr/>
          <p:nvPr/>
        </p:nvSpPr>
        <p:spPr>
          <a:xfrm>
            <a:off x="10881360" y="1920240"/>
            <a:ext cx="82296" cy="82296"/>
          </a:xfrm>
          <a:prstGeom prst="ellipse">
            <a:avLst/>
          </a:prstGeom>
          <a:solidFill>
            <a:srgbClr val="E2883A"/>
          </a:solidFill>
          <a:ln/>
        </p:spPr>
      </p:sp>
      <p:sp>
        <p:nvSpPr>
          <p:cNvPr id="5" name="Shape 3"/>
          <p:cNvSpPr/>
          <p:nvPr/>
        </p:nvSpPr>
        <p:spPr>
          <a:xfrm>
            <a:off x="11612880" y="822960"/>
            <a:ext cx="82296" cy="82296"/>
          </a:xfrm>
          <a:prstGeom prst="ellipse">
            <a:avLst/>
          </a:prstGeom>
          <a:solidFill>
            <a:srgbClr val="E2883A"/>
          </a:solidFill>
          <a:ln/>
        </p:spPr>
      </p:sp>
      <p:sp>
        <p:nvSpPr>
          <p:cNvPr id="6" name="Shape 4"/>
          <p:cNvSpPr/>
          <p:nvPr/>
        </p:nvSpPr>
        <p:spPr>
          <a:xfrm>
            <a:off x="11155680" y="2377440"/>
            <a:ext cx="82296" cy="82296"/>
          </a:xfrm>
          <a:prstGeom prst="ellipse">
            <a:avLst/>
          </a:prstGeom>
          <a:solidFill>
            <a:srgbClr val="E2883A"/>
          </a:solidFill>
          <a:ln/>
        </p:spPr>
      </p:sp>
      <p:sp>
        <p:nvSpPr>
          <p:cNvPr id="7" name="Shape 5"/>
          <p:cNvSpPr/>
          <p:nvPr/>
        </p:nvSpPr>
        <p:spPr>
          <a:xfrm>
            <a:off x="10607040" y="914400"/>
            <a:ext cx="640080" cy="457200"/>
          </a:xfrm>
          <a:prstGeom prst="line">
            <a:avLst/>
          </a:prstGeom>
          <a:noFill/>
          <a:ln w="12700">
            <a:solidFill>
              <a:srgbClr val="3A4A6B"/>
            </a:solidFill>
            <a:prstDash val="solid"/>
          </a:ln>
        </p:spPr>
      </p:sp>
      <p:sp>
        <p:nvSpPr>
          <p:cNvPr id="8" name="Shape 6"/>
          <p:cNvSpPr/>
          <p:nvPr/>
        </p:nvSpPr>
        <p:spPr>
          <a:xfrm flipH="1">
            <a:off x="10881360" y="1371600"/>
            <a:ext cx="365760" cy="548640"/>
          </a:xfrm>
          <a:prstGeom prst="line">
            <a:avLst/>
          </a:prstGeom>
          <a:noFill/>
          <a:ln w="12700">
            <a:solidFill>
              <a:srgbClr val="3A4A6B"/>
            </a:solidFill>
            <a:prstDash val="solid"/>
          </a:ln>
        </p:spPr>
      </p:sp>
      <p:sp>
        <p:nvSpPr>
          <p:cNvPr id="9" name="Shape 7"/>
          <p:cNvSpPr/>
          <p:nvPr/>
        </p:nvSpPr>
        <p:spPr>
          <a:xfrm flipH="1">
            <a:off x="10881360" y="822960"/>
            <a:ext cx="731520" cy="1097280"/>
          </a:xfrm>
          <a:prstGeom prst="line">
            <a:avLst/>
          </a:prstGeom>
          <a:noFill/>
          <a:ln w="12700">
            <a:solidFill>
              <a:srgbClr val="3A4A6B"/>
            </a:solidFill>
            <a:prstDash val="solid"/>
          </a:ln>
        </p:spPr>
      </p:sp>
      <p:sp>
        <p:nvSpPr>
          <p:cNvPr id="10" name="Shape 8"/>
          <p:cNvSpPr/>
          <p:nvPr/>
        </p:nvSpPr>
        <p:spPr>
          <a:xfrm flipH="1">
            <a:off x="11155680" y="822960"/>
            <a:ext cx="457200" cy="1554480"/>
          </a:xfrm>
          <a:prstGeom prst="line">
            <a:avLst/>
          </a:prstGeom>
          <a:noFill/>
          <a:ln w="12700">
            <a:solidFill>
              <a:srgbClr val="3A4A6B"/>
            </a:solidFill>
            <a:prstDash val="solid"/>
          </a:ln>
        </p:spPr>
      </p:sp>
      <p:sp>
        <p:nvSpPr>
          <p:cNvPr id="11" name="Text 9"/>
          <p:cNvSpPr/>
          <p:nvPr/>
        </p:nvSpPr>
        <p:spPr>
          <a:xfrm>
            <a:off x="548640" y="502920"/>
            <a:ext cx="7315200" cy="292608"/>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CHAPTER 6 · CLOSING</a:t>
            </a:r>
            <a:endParaRPr lang="en-US" sz="1200" dirty="0"/>
          </a:p>
        </p:txBody>
      </p:sp>
      <p:sp>
        <p:nvSpPr>
          <p:cNvPr id="12" name="Text 10"/>
          <p:cNvSpPr/>
          <p:nvPr/>
        </p:nvSpPr>
        <p:spPr>
          <a:xfrm>
            <a:off x="548640" y="822960"/>
            <a:ext cx="9144000" cy="640080"/>
          </a:xfrm>
          <a:prstGeom prst="rect">
            <a:avLst/>
          </a:prstGeom>
          <a:noFill/>
          <a:ln/>
        </p:spPr>
        <p:txBody>
          <a:bodyPr wrap="square" rtlCol="0" anchor="ctr"/>
          <a:lstStyle/>
          <a:p>
            <a:pPr indent="0" marL="0">
              <a:buNone/>
            </a:pPr>
            <a:r>
              <a:rPr lang="en-US" sz="3200" b="1" dirty="0">
                <a:solidFill>
                  <a:srgbClr val="FFFFFF"/>
                </a:solidFill>
                <a:latin typeface="Cambria" pitchFamily="34" charset="0"/>
                <a:ea typeface="Cambria" pitchFamily="34" charset="-122"/>
                <a:cs typeface="Cambria" pitchFamily="34" charset="-120"/>
              </a:rPr>
              <a:t>Recurring Themes</a:t>
            </a:r>
            <a:endParaRPr lang="en-US" sz="3200" dirty="0"/>
          </a:p>
        </p:txBody>
      </p:sp>
      <p:sp>
        <p:nvSpPr>
          <p:cNvPr id="13" name="Text 11"/>
          <p:cNvSpPr/>
          <p:nvPr/>
        </p:nvSpPr>
        <p:spPr>
          <a:xfrm>
            <a:off x="548640" y="1691640"/>
            <a:ext cx="11094415" cy="365760"/>
          </a:xfrm>
          <a:prstGeom prst="rect">
            <a:avLst/>
          </a:prstGeom>
          <a:noFill/>
          <a:ln/>
        </p:spPr>
        <p:txBody>
          <a:bodyPr wrap="square" rtlCol="0" anchor="ctr"/>
          <a:lstStyle/>
          <a:p>
            <a:pPr indent="0" marL="0">
              <a:buNone/>
            </a:pPr>
            <a:r>
              <a:rPr lang="en-US" sz="1800" b="1" dirty="0">
                <a:solidFill>
                  <a:srgbClr val="FFFFFF"/>
                </a:solidFill>
                <a:latin typeface="Cambria" pitchFamily="34" charset="0"/>
                <a:ea typeface="Cambria" pitchFamily="34" charset="-122"/>
                <a:cs typeface="Cambria" pitchFamily="34" charset="-120"/>
              </a:rPr>
              <a:t>Boundaries, Not Just Bits</a:t>
            </a:r>
            <a:endParaRPr lang="en-US" sz="1800" dirty="0"/>
          </a:p>
        </p:txBody>
      </p:sp>
      <p:sp>
        <p:nvSpPr>
          <p:cNvPr id="14" name="Text 12"/>
          <p:cNvSpPr/>
          <p:nvPr/>
        </p:nvSpPr>
        <p:spPr>
          <a:xfrm>
            <a:off x="548640" y="2075688"/>
            <a:ext cx="10180015" cy="548640"/>
          </a:xfrm>
          <a:prstGeom prst="rect">
            <a:avLst/>
          </a:prstGeom>
          <a:noFill/>
          <a:ln/>
        </p:spPr>
        <p:txBody>
          <a:bodyPr wrap="square" rtlCol="0" anchor="ctr"/>
          <a:lstStyle/>
          <a:p>
            <a:pPr indent="0" marL="0">
              <a:lnSpc>
                <a:spcPct val="130000"/>
              </a:lnSpc>
              <a:buNone/>
            </a:pPr>
            <a:r>
              <a:rPr lang="en-US" sz="1250" i="1" dirty="0">
                <a:solidFill>
                  <a:srgbClr val="9FB2D4"/>
                </a:solidFill>
                <a:latin typeface="Calibri" pitchFamily="34" charset="0"/>
                <a:ea typeface="Calibri" pitchFamily="34" charset="-122"/>
                <a:cs typeface="Calibri" pitchFamily="34" charset="-120"/>
              </a:rPr>
              <a:t>Encoding, framing, error detection, ARQ — every mechanism here answers the same question that reappears at every layer above it: where does one unit of information end, and how do we know it arrived intact?</a:t>
            </a:r>
            <a:endParaRPr lang="en-US" sz="1250" dirty="0"/>
          </a:p>
        </p:txBody>
      </p:sp>
      <p:sp>
        <p:nvSpPr>
          <p:cNvPr id="15" name="Text 13"/>
          <p:cNvSpPr/>
          <p:nvPr/>
        </p:nvSpPr>
        <p:spPr>
          <a:xfrm>
            <a:off x="548640" y="2743200"/>
            <a:ext cx="11094415" cy="365760"/>
          </a:xfrm>
          <a:prstGeom prst="rect">
            <a:avLst/>
          </a:prstGeom>
          <a:noFill/>
          <a:ln/>
        </p:spPr>
        <p:txBody>
          <a:bodyPr wrap="square" rtlCol="0" anchor="ctr"/>
          <a:lstStyle/>
          <a:p>
            <a:pPr indent="0" marL="0">
              <a:buNone/>
            </a:pPr>
            <a:r>
              <a:rPr lang="en-US" sz="1800" b="1" dirty="0">
                <a:solidFill>
                  <a:srgbClr val="FFFFFF"/>
                </a:solidFill>
                <a:latin typeface="Cambria" pitchFamily="34" charset="0"/>
                <a:ea typeface="Cambria" pitchFamily="34" charset="-122"/>
                <a:cs typeface="Cambria" pitchFamily="34" charset="-120"/>
              </a:rPr>
              <a:t>Trust, but Verify</a:t>
            </a:r>
            <a:endParaRPr lang="en-US" sz="1800" dirty="0"/>
          </a:p>
        </p:txBody>
      </p:sp>
      <p:sp>
        <p:nvSpPr>
          <p:cNvPr id="16" name="Text 14"/>
          <p:cNvSpPr/>
          <p:nvPr/>
        </p:nvSpPr>
        <p:spPr>
          <a:xfrm>
            <a:off x="548640" y="3127248"/>
            <a:ext cx="10180015" cy="548640"/>
          </a:xfrm>
          <a:prstGeom prst="rect">
            <a:avLst/>
          </a:prstGeom>
          <a:noFill/>
          <a:ln/>
        </p:spPr>
        <p:txBody>
          <a:bodyPr wrap="square" rtlCol="0" anchor="ctr"/>
          <a:lstStyle/>
          <a:p>
            <a:pPr indent="0" marL="0">
              <a:lnSpc>
                <a:spcPct val="130000"/>
              </a:lnSpc>
              <a:buNone/>
            </a:pPr>
            <a:r>
              <a:rPr lang="en-US" sz="1250" i="1" dirty="0">
                <a:solidFill>
                  <a:srgbClr val="9FB2D4"/>
                </a:solidFill>
                <a:latin typeface="Calibri" pitchFamily="34" charset="0"/>
                <a:ea typeface="Calibri" pitchFamily="34" charset="-122"/>
                <a:cs typeface="Calibri" pitchFamily="34" charset="-120"/>
              </a:rPr>
              <a:t>CRCs, checksums, and ACK/timeout pairs are all the same idea in different clothes: never assume the wire behaved — check.</a:t>
            </a:r>
            <a:endParaRPr lang="en-US" sz="1250" dirty="0"/>
          </a:p>
        </p:txBody>
      </p:sp>
      <p:sp>
        <p:nvSpPr>
          <p:cNvPr id="17" name="Text 15"/>
          <p:cNvSpPr/>
          <p:nvPr/>
        </p:nvSpPr>
        <p:spPr>
          <a:xfrm>
            <a:off x="548640" y="3794760"/>
            <a:ext cx="11094415" cy="365760"/>
          </a:xfrm>
          <a:prstGeom prst="rect">
            <a:avLst/>
          </a:prstGeom>
          <a:noFill/>
          <a:ln/>
        </p:spPr>
        <p:txBody>
          <a:bodyPr wrap="square" rtlCol="0" anchor="ctr"/>
          <a:lstStyle/>
          <a:p>
            <a:pPr indent="0" marL="0">
              <a:buNone/>
            </a:pPr>
            <a:r>
              <a:rPr lang="en-US" sz="1800" b="1" dirty="0">
                <a:solidFill>
                  <a:srgbClr val="FFFFFF"/>
                </a:solidFill>
                <a:latin typeface="Cambria" pitchFamily="34" charset="0"/>
                <a:ea typeface="Cambria" pitchFamily="34" charset="-122"/>
                <a:cs typeface="Cambria" pitchFamily="34" charset="-120"/>
              </a:rPr>
              <a:t>Shared Media Need Etiquette</a:t>
            </a:r>
            <a:endParaRPr lang="en-US" sz="1800" dirty="0"/>
          </a:p>
        </p:txBody>
      </p:sp>
      <p:sp>
        <p:nvSpPr>
          <p:cNvPr id="18" name="Text 16"/>
          <p:cNvSpPr/>
          <p:nvPr/>
        </p:nvSpPr>
        <p:spPr>
          <a:xfrm>
            <a:off x="548640" y="4178808"/>
            <a:ext cx="10180015" cy="548640"/>
          </a:xfrm>
          <a:prstGeom prst="rect">
            <a:avLst/>
          </a:prstGeom>
          <a:noFill/>
          <a:ln/>
        </p:spPr>
        <p:txBody>
          <a:bodyPr wrap="square" rtlCol="0" anchor="ctr"/>
          <a:lstStyle/>
          <a:p>
            <a:pPr indent="0" marL="0">
              <a:lnSpc>
                <a:spcPct val="130000"/>
              </a:lnSpc>
              <a:buNone/>
            </a:pPr>
            <a:r>
              <a:rPr lang="en-US" sz="1250" i="1" dirty="0">
                <a:solidFill>
                  <a:srgbClr val="9FB2D4"/>
                </a:solidFill>
                <a:latin typeface="Calibri" pitchFamily="34" charset="0"/>
                <a:ea typeface="Calibri" pitchFamily="34" charset="-122"/>
                <a:cs typeface="Calibri" pitchFamily="34" charset="-120"/>
              </a:rPr>
              <a:t>CSMA/CD and RTS/CTS solve the same "who gets to talk" problem for two very different physical worlds — a wire you can fully hear, and air you can only partly hear.</a:t>
            </a:r>
            <a:endParaRPr lang="en-US" sz="1250" dirty="0"/>
          </a:p>
        </p:txBody>
      </p:sp>
      <p:sp>
        <p:nvSpPr>
          <p:cNvPr id="19" name="Shape 17"/>
          <p:cNvSpPr/>
          <p:nvPr/>
        </p:nvSpPr>
        <p:spPr>
          <a:xfrm>
            <a:off x="548640" y="4892040"/>
            <a:ext cx="502920" cy="0"/>
          </a:xfrm>
          <a:prstGeom prst="line">
            <a:avLst/>
          </a:prstGeom>
          <a:noFill/>
          <a:ln w="31750">
            <a:solidFill>
              <a:srgbClr val="E2883A"/>
            </a:solidFill>
            <a:prstDash val="solid"/>
          </a:ln>
        </p:spPr>
      </p:sp>
      <p:sp>
        <p:nvSpPr>
          <p:cNvPr id="20" name="Text 18"/>
          <p:cNvSpPr/>
          <p:nvPr/>
        </p:nvSpPr>
        <p:spPr>
          <a:xfrm>
            <a:off x="548640" y="5074920"/>
            <a:ext cx="7315200" cy="274320"/>
          </a:xfrm>
          <a:prstGeom prst="rect">
            <a:avLst/>
          </a:prstGeom>
          <a:noFill/>
          <a:ln/>
        </p:spPr>
        <p:txBody>
          <a:bodyPr wrap="square" rtlCol="0" anchor="ctr"/>
          <a:lstStyle/>
          <a:p>
            <a:pPr indent="0" marL="0">
              <a:buNone/>
            </a:pPr>
            <a:r>
              <a:rPr lang="en-US" sz="1100" b="1" spc="150" kern="0" dirty="0">
                <a:solidFill>
                  <a:srgbClr val="7186AD"/>
                </a:solidFill>
                <a:latin typeface="Calibri" pitchFamily="34" charset="0"/>
                <a:ea typeface="Calibri" pitchFamily="34" charset="-122"/>
                <a:cs typeface="Calibri" pitchFamily="34" charset="-120"/>
              </a:rPr>
              <a:t>COMING UP: THE PHYSICAL LAYER</a:t>
            </a:r>
            <a:endParaRPr lang="en-US" sz="1100" dirty="0"/>
          </a:p>
        </p:txBody>
      </p:sp>
      <p:sp>
        <p:nvSpPr>
          <p:cNvPr id="21" name="Shape 19"/>
          <p:cNvSpPr/>
          <p:nvPr/>
        </p:nvSpPr>
        <p:spPr>
          <a:xfrm>
            <a:off x="548640" y="6437376"/>
            <a:ext cx="11094415" cy="0"/>
          </a:xfrm>
          <a:prstGeom prst="line">
            <a:avLst/>
          </a:prstGeom>
          <a:noFill/>
          <a:ln w="9525">
            <a:solidFill>
              <a:srgbClr val="3A4A6B"/>
            </a:solidFill>
            <a:prstDash val="solid"/>
          </a:ln>
        </p:spPr>
      </p:sp>
      <p:sp>
        <p:nvSpPr>
          <p:cNvPr id="22" name="Text 20"/>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8FA3C4"/>
                </a:solidFill>
                <a:latin typeface="Calibri" pitchFamily="34" charset="0"/>
                <a:ea typeface="Calibri" pitchFamily="34" charset="-122"/>
                <a:cs typeface="Calibri" pitchFamily="34" charset="-120"/>
              </a:rPr>
              <a:t>Chapter Summary</a:t>
            </a:r>
            <a:endParaRPr lang="en-US" sz="950" dirty="0"/>
          </a:p>
        </p:txBody>
      </p:sp>
      <p:sp>
        <p:nvSpPr>
          <p:cNvPr id="23" name="Text 21"/>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Data Link Layer</a:t>
            </a:r>
            <a:endParaRPr lang="en-US" sz="950" dirty="0"/>
          </a:p>
        </p:txBody>
      </p:sp>
      <p:sp>
        <p:nvSpPr>
          <p:cNvPr id="24" name="Text 22"/>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51</a:t>
            </a:r>
            <a:endParaRPr lang="en-US" sz="95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0E1830"/>
        </a:solidFill>
      </p:bgPr>
    </p:bg>
    <p:spTree>
      <p:nvGrpSpPr>
        <p:cNvPr id="1" name=""/>
        <p:cNvGrpSpPr/>
        <p:nvPr/>
      </p:nvGrpSpPr>
      <p:grpSpPr>
        <a:xfrm>
          <a:off x="0" y="0"/>
          <a:ext cx="0" cy="0"/>
          <a:chOff x="0" y="0"/>
          <a:chExt cx="0" cy="0"/>
        </a:xfrm>
      </p:grpSpPr>
      <p:sp>
        <p:nvSpPr>
          <p:cNvPr id="2" name="Shape 0"/>
          <p:cNvSpPr/>
          <p:nvPr/>
        </p:nvSpPr>
        <p:spPr>
          <a:xfrm>
            <a:off x="10607040" y="914400"/>
            <a:ext cx="82296" cy="82296"/>
          </a:xfrm>
          <a:prstGeom prst="ellipse">
            <a:avLst/>
          </a:prstGeom>
          <a:solidFill>
            <a:srgbClr val="E2883A"/>
          </a:solidFill>
          <a:ln/>
        </p:spPr>
      </p:sp>
      <p:sp>
        <p:nvSpPr>
          <p:cNvPr id="3" name="Shape 1"/>
          <p:cNvSpPr/>
          <p:nvPr/>
        </p:nvSpPr>
        <p:spPr>
          <a:xfrm>
            <a:off x="11247120" y="1371600"/>
            <a:ext cx="82296" cy="82296"/>
          </a:xfrm>
          <a:prstGeom prst="ellipse">
            <a:avLst/>
          </a:prstGeom>
          <a:solidFill>
            <a:srgbClr val="E2883A"/>
          </a:solidFill>
          <a:ln/>
        </p:spPr>
      </p:sp>
      <p:sp>
        <p:nvSpPr>
          <p:cNvPr id="4" name="Shape 2"/>
          <p:cNvSpPr/>
          <p:nvPr/>
        </p:nvSpPr>
        <p:spPr>
          <a:xfrm>
            <a:off x="10881360" y="1920240"/>
            <a:ext cx="82296" cy="82296"/>
          </a:xfrm>
          <a:prstGeom prst="ellipse">
            <a:avLst/>
          </a:prstGeom>
          <a:solidFill>
            <a:srgbClr val="E2883A"/>
          </a:solidFill>
          <a:ln/>
        </p:spPr>
      </p:sp>
      <p:sp>
        <p:nvSpPr>
          <p:cNvPr id="5" name="Shape 3"/>
          <p:cNvSpPr/>
          <p:nvPr/>
        </p:nvSpPr>
        <p:spPr>
          <a:xfrm>
            <a:off x="11612880" y="822960"/>
            <a:ext cx="82296" cy="82296"/>
          </a:xfrm>
          <a:prstGeom prst="ellipse">
            <a:avLst/>
          </a:prstGeom>
          <a:solidFill>
            <a:srgbClr val="E2883A"/>
          </a:solidFill>
          <a:ln/>
        </p:spPr>
      </p:sp>
      <p:sp>
        <p:nvSpPr>
          <p:cNvPr id="6" name="Shape 4"/>
          <p:cNvSpPr/>
          <p:nvPr/>
        </p:nvSpPr>
        <p:spPr>
          <a:xfrm>
            <a:off x="11155680" y="2377440"/>
            <a:ext cx="82296" cy="82296"/>
          </a:xfrm>
          <a:prstGeom prst="ellipse">
            <a:avLst/>
          </a:prstGeom>
          <a:solidFill>
            <a:srgbClr val="E2883A"/>
          </a:solidFill>
          <a:ln/>
        </p:spPr>
      </p:sp>
      <p:sp>
        <p:nvSpPr>
          <p:cNvPr id="7" name="Shape 5"/>
          <p:cNvSpPr/>
          <p:nvPr/>
        </p:nvSpPr>
        <p:spPr>
          <a:xfrm>
            <a:off x="10607040" y="914400"/>
            <a:ext cx="640080" cy="457200"/>
          </a:xfrm>
          <a:prstGeom prst="line">
            <a:avLst/>
          </a:prstGeom>
          <a:noFill/>
          <a:ln w="12700">
            <a:solidFill>
              <a:srgbClr val="3A4A6B"/>
            </a:solidFill>
            <a:prstDash val="solid"/>
          </a:ln>
        </p:spPr>
      </p:sp>
      <p:sp>
        <p:nvSpPr>
          <p:cNvPr id="8" name="Shape 6"/>
          <p:cNvSpPr/>
          <p:nvPr/>
        </p:nvSpPr>
        <p:spPr>
          <a:xfrm flipH="1">
            <a:off x="10881360" y="1371600"/>
            <a:ext cx="365760" cy="548640"/>
          </a:xfrm>
          <a:prstGeom prst="line">
            <a:avLst/>
          </a:prstGeom>
          <a:noFill/>
          <a:ln w="12700">
            <a:solidFill>
              <a:srgbClr val="3A4A6B"/>
            </a:solidFill>
            <a:prstDash val="solid"/>
          </a:ln>
        </p:spPr>
      </p:sp>
      <p:sp>
        <p:nvSpPr>
          <p:cNvPr id="9" name="Shape 7"/>
          <p:cNvSpPr/>
          <p:nvPr/>
        </p:nvSpPr>
        <p:spPr>
          <a:xfrm flipH="1">
            <a:off x="10881360" y="822960"/>
            <a:ext cx="731520" cy="1097280"/>
          </a:xfrm>
          <a:prstGeom prst="line">
            <a:avLst/>
          </a:prstGeom>
          <a:noFill/>
          <a:ln w="12700">
            <a:solidFill>
              <a:srgbClr val="3A4A6B"/>
            </a:solidFill>
            <a:prstDash val="solid"/>
          </a:ln>
        </p:spPr>
      </p:sp>
      <p:sp>
        <p:nvSpPr>
          <p:cNvPr id="10" name="Shape 8"/>
          <p:cNvSpPr/>
          <p:nvPr/>
        </p:nvSpPr>
        <p:spPr>
          <a:xfrm flipH="1">
            <a:off x="11155680" y="822960"/>
            <a:ext cx="457200" cy="1554480"/>
          </a:xfrm>
          <a:prstGeom prst="line">
            <a:avLst/>
          </a:prstGeom>
          <a:noFill/>
          <a:ln w="12700">
            <a:solidFill>
              <a:srgbClr val="3A4A6B"/>
            </a:solidFill>
            <a:prstDash val="solid"/>
          </a:ln>
        </p:spPr>
      </p:sp>
      <p:sp>
        <p:nvSpPr>
          <p:cNvPr id="11" name="Text 9"/>
          <p:cNvSpPr/>
          <p:nvPr/>
        </p:nvSpPr>
        <p:spPr>
          <a:xfrm>
            <a:off x="548640" y="502920"/>
            <a:ext cx="8229600" cy="292608"/>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PREVIEW — A QUICK LOOK AHEAD</a:t>
            </a:r>
            <a:endParaRPr lang="en-US" sz="1200" dirty="0"/>
          </a:p>
        </p:txBody>
      </p:sp>
      <p:sp>
        <p:nvSpPr>
          <p:cNvPr id="12" name="Text 10"/>
          <p:cNvSpPr/>
          <p:nvPr/>
        </p:nvSpPr>
        <p:spPr>
          <a:xfrm>
            <a:off x="548640" y="822960"/>
            <a:ext cx="9601200" cy="685800"/>
          </a:xfrm>
          <a:prstGeom prst="rect">
            <a:avLst/>
          </a:prstGeom>
          <a:noFill/>
          <a:ln/>
        </p:spPr>
        <p:txBody>
          <a:bodyPr wrap="square" rtlCol="0" anchor="ctr"/>
          <a:lstStyle/>
          <a:p>
            <a:pPr indent="0" marL="0">
              <a:buNone/>
            </a:pPr>
            <a:r>
              <a:rPr lang="en-US" sz="3000" b="1" dirty="0">
                <a:solidFill>
                  <a:srgbClr val="FFFFFF"/>
                </a:solidFill>
                <a:latin typeface="Cambria" pitchFamily="34" charset="0"/>
                <a:ea typeface="Cambria" pitchFamily="34" charset="-122"/>
                <a:cs typeface="Cambria" pitchFamily="34" charset="-120"/>
              </a:rPr>
              <a:t>Chapter 7: The Physical Layer</a:t>
            </a:r>
            <a:endParaRPr lang="en-US" sz="3000" dirty="0"/>
          </a:p>
        </p:txBody>
      </p:sp>
      <p:sp>
        <p:nvSpPr>
          <p:cNvPr id="13" name="Text 11"/>
          <p:cNvSpPr/>
          <p:nvPr/>
        </p:nvSpPr>
        <p:spPr>
          <a:xfrm>
            <a:off x="548640" y="1463040"/>
            <a:ext cx="9144000" cy="365760"/>
          </a:xfrm>
          <a:prstGeom prst="rect">
            <a:avLst/>
          </a:prstGeom>
          <a:noFill/>
          <a:ln/>
        </p:spPr>
        <p:txBody>
          <a:bodyPr wrap="square" rtlCol="0" anchor="ctr"/>
          <a:lstStyle/>
          <a:p>
            <a:pPr indent="0" marL="0">
              <a:buNone/>
            </a:pPr>
            <a:r>
              <a:rPr lang="en-US" sz="1350" i="1" dirty="0">
                <a:solidFill>
                  <a:srgbClr val="9FB2D4"/>
                </a:solidFill>
                <a:latin typeface="Calibri" pitchFamily="34" charset="0"/>
                <a:ea typeface="Calibri" pitchFamily="34" charset="-122"/>
                <a:cs typeface="Calibri" pitchFamily="34" charset="-120"/>
              </a:rPr>
              <a:t>Not a full treatment — just the four ideas that set up everything above them.</a:t>
            </a:r>
            <a:endParaRPr lang="en-US" sz="1350" dirty="0"/>
          </a:p>
        </p:txBody>
      </p:sp>
      <p:sp>
        <p:nvSpPr>
          <p:cNvPr id="14" name="Shape 12"/>
          <p:cNvSpPr/>
          <p:nvPr/>
        </p:nvSpPr>
        <p:spPr>
          <a:xfrm>
            <a:off x="548640" y="2057400"/>
            <a:ext cx="5364328" cy="1417320"/>
          </a:xfrm>
          <a:prstGeom prst="roundRect">
            <a:avLst>
              <a:gd name="adj" fmla="val 3871"/>
            </a:avLst>
          </a:prstGeom>
          <a:solidFill>
            <a:srgbClr val="16233F"/>
          </a:solidFill>
          <a:ln w="12700">
            <a:solidFill>
              <a:srgbClr val="2A3B60"/>
            </a:solidFill>
            <a:prstDash val="solid"/>
          </a:ln>
        </p:spPr>
      </p:sp>
      <p:sp>
        <p:nvSpPr>
          <p:cNvPr id="15" name="Text 13"/>
          <p:cNvSpPr/>
          <p:nvPr/>
        </p:nvSpPr>
        <p:spPr>
          <a:xfrm>
            <a:off x="777240" y="2203704"/>
            <a:ext cx="4907128" cy="310896"/>
          </a:xfrm>
          <a:prstGeom prst="rect">
            <a:avLst/>
          </a:prstGeom>
          <a:noFill/>
          <a:ln/>
        </p:spPr>
        <p:txBody>
          <a:bodyPr wrap="square" rtlCol="0" anchor="ctr"/>
          <a:lstStyle/>
          <a:p>
            <a:pPr indent="0" marL="0">
              <a:buNone/>
            </a:pPr>
            <a:r>
              <a:rPr lang="en-US" sz="1450" b="1" dirty="0">
                <a:solidFill>
                  <a:srgbClr val="E2883A"/>
                </a:solidFill>
                <a:latin typeface="Cambria" pitchFamily="34" charset="0"/>
                <a:ea typeface="Cambria" pitchFamily="34" charset="-122"/>
                <a:cs typeface="Cambria" pitchFamily="34" charset="-120"/>
              </a:rPr>
              <a:t>Transmission media</a:t>
            </a:r>
            <a:endParaRPr lang="en-US" sz="1450" dirty="0"/>
          </a:p>
        </p:txBody>
      </p:sp>
      <p:sp>
        <p:nvSpPr>
          <p:cNvPr id="16" name="Text 14"/>
          <p:cNvSpPr/>
          <p:nvPr/>
        </p:nvSpPr>
        <p:spPr>
          <a:xfrm>
            <a:off x="777240" y="2532888"/>
            <a:ext cx="4907128" cy="822960"/>
          </a:xfrm>
          <a:prstGeom prst="rect">
            <a:avLst/>
          </a:prstGeom>
          <a:noFill/>
          <a:ln/>
        </p:spPr>
        <p:txBody>
          <a:bodyPr wrap="square" rtlCol="0" anchor="ctr"/>
          <a:lstStyle/>
          <a:p>
            <a:pPr indent="0" marL="0">
              <a:lnSpc>
                <a:spcPct val="125000"/>
              </a:lnSpc>
              <a:buNone/>
            </a:pPr>
            <a:r>
              <a:rPr lang="en-US" sz="1150" dirty="0">
                <a:solidFill>
                  <a:srgbClr val="C7D2E5"/>
                </a:solidFill>
                <a:latin typeface="Calibri" pitchFamily="34" charset="0"/>
                <a:ea typeface="Calibri" pitchFamily="34" charset="-122"/>
                <a:cs typeface="Calibri" pitchFamily="34" charset="-120"/>
              </a:rPr>
              <a:t>Guided media (copper, fiber) that confine a signal, versus unguided media (radio, infrared) that radiate through space.</a:t>
            </a:r>
            <a:endParaRPr lang="en-US" sz="1150" dirty="0"/>
          </a:p>
        </p:txBody>
      </p:sp>
      <p:sp>
        <p:nvSpPr>
          <p:cNvPr id="17" name="Shape 15"/>
          <p:cNvSpPr/>
          <p:nvPr/>
        </p:nvSpPr>
        <p:spPr>
          <a:xfrm>
            <a:off x="6278728" y="2057400"/>
            <a:ext cx="5364328" cy="1417320"/>
          </a:xfrm>
          <a:prstGeom prst="roundRect">
            <a:avLst>
              <a:gd name="adj" fmla="val 3871"/>
            </a:avLst>
          </a:prstGeom>
          <a:solidFill>
            <a:srgbClr val="16233F"/>
          </a:solidFill>
          <a:ln w="12700">
            <a:solidFill>
              <a:srgbClr val="2A3B60"/>
            </a:solidFill>
            <a:prstDash val="solid"/>
          </a:ln>
        </p:spPr>
      </p:sp>
      <p:sp>
        <p:nvSpPr>
          <p:cNvPr id="18" name="Text 16"/>
          <p:cNvSpPr/>
          <p:nvPr/>
        </p:nvSpPr>
        <p:spPr>
          <a:xfrm>
            <a:off x="6507328" y="2203704"/>
            <a:ext cx="4907128" cy="310896"/>
          </a:xfrm>
          <a:prstGeom prst="rect">
            <a:avLst/>
          </a:prstGeom>
          <a:noFill/>
          <a:ln/>
        </p:spPr>
        <p:txBody>
          <a:bodyPr wrap="square" rtlCol="0" anchor="ctr"/>
          <a:lstStyle/>
          <a:p>
            <a:pPr indent="0" marL="0">
              <a:buNone/>
            </a:pPr>
            <a:r>
              <a:rPr lang="en-US" sz="1450" b="1" dirty="0">
                <a:solidFill>
                  <a:srgbClr val="E2883A"/>
                </a:solidFill>
                <a:latin typeface="Cambria" pitchFamily="34" charset="0"/>
                <a:ea typeface="Cambria" pitchFamily="34" charset="-122"/>
                <a:cs typeface="Cambria" pitchFamily="34" charset="-120"/>
              </a:rPr>
              <a:t>Circuit vs. packet switching</a:t>
            </a:r>
            <a:endParaRPr lang="en-US" sz="1450" dirty="0"/>
          </a:p>
        </p:txBody>
      </p:sp>
      <p:sp>
        <p:nvSpPr>
          <p:cNvPr id="19" name="Text 17"/>
          <p:cNvSpPr/>
          <p:nvPr/>
        </p:nvSpPr>
        <p:spPr>
          <a:xfrm>
            <a:off x="6507328" y="2532888"/>
            <a:ext cx="4907128" cy="822960"/>
          </a:xfrm>
          <a:prstGeom prst="rect">
            <a:avLst/>
          </a:prstGeom>
          <a:noFill/>
          <a:ln/>
        </p:spPr>
        <p:txBody>
          <a:bodyPr wrap="square" rtlCol="0" anchor="ctr"/>
          <a:lstStyle/>
          <a:p>
            <a:pPr indent="0" marL="0">
              <a:lnSpc>
                <a:spcPct val="125000"/>
              </a:lnSpc>
              <a:buNone/>
            </a:pPr>
            <a:r>
              <a:rPr lang="en-US" sz="1150" dirty="0">
                <a:solidFill>
                  <a:srgbClr val="C7D2E5"/>
                </a:solidFill>
                <a:latin typeface="Calibri" pitchFamily="34" charset="0"/>
                <a:ea typeface="Calibri" pitchFamily="34" charset="-122"/>
                <a:cs typeface="Calibri" pitchFamily="34" charset="-120"/>
              </a:rPr>
              <a:t>A dedicated path reserved for a call, versus store-and-forward packets sharing the same links.</a:t>
            </a:r>
            <a:endParaRPr lang="en-US" sz="1150" dirty="0"/>
          </a:p>
        </p:txBody>
      </p:sp>
      <p:sp>
        <p:nvSpPr>
          <p:cNvPr id="20" name="Shape 18"/>
          <p:cNvSpPr/>
          <p:nvPr/>
        </p:nvSpPr>
        <p:spPr>
          <a:xfrm>
            <a:off x="548640" y="3703320"/>
            <a:ext cx="5364328" cy="1417320"/>
          </a:xfrm>
          <a:prstGeom prst="roundRect">
            <a:avLst>
              <a:gd name="adj" fmla="val 3871"/>
            </a:avLst>
          </a:prstGeom>
          <a:solidFill>
            <a:srgbClr val="16233F"/>
          </a:solidFill>
          <a:ln w="12700">
            <a:solidFill>
              <a:srgbClr val="2A3B60"/>
            </a:solidFill>
            <a:prstDash val="solid"/>
          </a:ln>
        </p:spPr>
      </p:sp>
      <p:sp>
        <p:nvSpPr>
          <p:cNvPr id="21" name="Text 19"/>
          <p:cNvSpPr/>
          <p:nvPr/>
        </p:nvSpPr>
        <p:spPr>
          <a:xfrm>
            <a:off x="777240" y="3849624"/>
            <a:ext cx="4907128" cy="310896"/>
          </a:xfrm>
          <a:prstGeom prst="rect">
            <a:avLst/>
          </a:prstGeom>
          <a:noFill/>
          <a:ln/>
        </p:spPr>
        <p:txBody>
          <a:bodyPr wrap="square" rtlCol="0" anchor="ctr"/>
          <a:lstStyle/>
          <a:p>
            <a:pPr indent="0" marL="0">
              <a:buNone/>
            </a:pPr>
            <a:r>
              <a:rPr lang="en-US" sz="1450" b="1" dirty="0">
                <a:solidFill>
                  <a:srgbClr val="E2883A"/>
                </a:solidFill>
                <a:latin typeface="Cambria" pitchFamily="34" charset="0"/>
                <a:ea typeface="Cambria" pitchFamily="34" charset="-122"/>
                <a:cs typeface="Cambria" pitchFamily="34" charset="-120"/>
              </a:rPr>
              <a:t>The Nyquist limit</a:t>
            </a:r>
            <a:endParaRPr lang="en-US" sz="1450" dirty="0"/>
          </a:p>
        </p:txBody>
      </p:sp>
      <p:sp>
        <p:nvSpPr>
          <p:cNvPr id="22" name="Text 20"/>
          <p:cNvSpPr/>
          <p:nvPr/>
        </p:nvSpPr>
        <p:spPr>
          <a:xfrm>
            <a:off x="777240" y="4178808"/>
            <a:ext cx="4907128" cy="822960"/>
          </a:xfrm>
          <a:prstGeom prst="rect">
            <a:avLst/>
          </a:prstGeom>
          <a:noFill/>
          <a:ln/>
        </p:spPr>
        <p:txBody>
          <a:bodyPr wrap="square" rtlCol="0" anchor="ctr"/>
          <a:lstStyle/>
          <a:p>
            <a:pPr indent="0" marL="0">
              <a:lnSpc>
                <a:spcPct val="125000"/>
              </a:lnSpc>
              <a:buNone/>
            </a:pPr>
            <a:r>
              <a:rPr lang="en-US" sz="1150" dirty="0">
                <a:solidFill>
                  <a:srgbClr val="C7D2E5"/>
                </a:solidFill>
                <a:latin typeface="Calibri" pitchFamily="34" charset="0"/>
                <a:ea typeface="Calibri" pitchFamily="34" charset="-122"/>
                <a:cs typeface="Calibri" pitchFamily="34" charset="-120"/>
              </a:rPr>
              <a:t>For a noiseless channel: max rate = 2H · log₂V — bandwidth and signal levels alone bound throughput.</a:t>
            </a:r>
            <a:endParaRPr lang="en-US" sz="1150" dirty="0"/>
          </a:p>
        </p:txBody>
      </p:sp>
      <p:sp>
        <p:nvSpPr>
          <p:cNvPr id="23" name="Shape 21"/>
          <p:cNvSpPr/>
          <p:nvPr/>
        </p:nvSpPr>
        <p:spPr>
          <a:xfrm>
            <a:off x="6278728" y="3703320"/>
            <a:ext cx="5364328" cy="1417320"/>
          </a:xfrm>
          <a:prstGeom prst="roundRect">
            <a:avLst>
              <a:gd name="adj" fmla="val 3871"/>
            </a:avLst>
          </a:prstGeom>
          <a:solidFill>
            <a:srgbClr val="16233F"/>
          </a:solidFill>
          <a:ln w="12700">
            <a:solidFill>
              <a:srgbClr val="2A3B60"/>
            </a:solidFill>
            <a:prstDash val="solid"/>
          </a:ln>
        </p:spPr>
      </p:sp>
      <p:sp>
        <p:nvSpPr>
          <p:cNvPr id="24" name="Text 22"/>
          <p:cNvSpPr/>
          <p:nvPr/>
        </p:nvSpPr>
        <p:spPr>
          <a:xfrm>
            <a:off x="6507328" y="3849624"/>
            <a:ext cx="4907128" cy="310896"/>
          </a:xfrm>
          <a:prstGeom prst="rect">
            <a:avLst/>
          </a:prstGeom>
          <a:noFill/>
          <a:ln/>
        </p:spPr>
        <p:txBody>
          <a:bodyPr wrap="square" rtlCol="0" anchor="ctr"/>
          <a:lstStyle/>
          <a:p>
            <a:pPr indent="0" marL="0">
              <a:buNone/>
            </a:pPr>
            <a:r>
              <a:rPr lang="en-US" sz="1450" b="1" dirty="0">
                <a:solidFill>
                  <a:srgbClr val="E2883A"/>
                </a:solidFill>
                <a:latin typeface="Cambria" pitchFamily="34" charset="0"/>
                <a:ea typeface="Cambria" pitchFamily="34" charset="-122"/>
                <a:cs typeface="Cambria" pitchFamily="34" charset="-120"/>
              </a:rPr>
              <a:t>The Shannon limit</a:t>
            </a:r>
            <a:endParaRPr lang="en-US" sz="1450" dirty="0"/>
          </a:p>
        </p:txBody>
      </p:sp>
      <p:sp>
        <p:nvSpPr>
          <p:cNvPr id="25" name="Text 23"/>
          <p:cNvSpPr/>
          <p:nvPr/>
        </p:nvSpPr>
        <p:spPr>
          <a:xfrm>
            <a:off x="6507328" y="4178808"/>
            <a:ext cx="4907128" cy="822960"/>
          </a:xfrm>
          <a:prstGeom prst="rect">
            <a:avLst/>
          </a:prstGeom>
          <a:noFill/>
          <a:ln/>
        </p:spPr>
        <p:txBody>
          <a:bodyPr wrap="square" rtlCol="0" anchor="ctr"/>
          <a:lstStyle/>
          <a:p>
            <a:pPr indent="0" marL="0">
              <a:lnSpc>
                <a:spcPct val="125000"/>
              </a:lnSpc>
              <a:buNone/>
            </a:pPr>
            <a:r>
              <a:rPr lang="en-US" sz="1150" dirty="0">
                <a:solidFill>
                  <a:srgbClr val="C7D2E5"/>
                </a:solidFill>
                <a:latin typeface="Calibri" pitchFamily="34" charset="0"/>
                <a:ea typeface="Calibri" pitchFamily="34" charset="-122"/>
                <a:cs typeface="Calibri" pitchFamily="34" charset="-120"/>
              </a:rPr>
              <a:t>For a noisy channel: max rate = H · log₂(1 + S/N) — the same bound this chapter opened with, now named in full.</a:t>
            </a:r>
            <a:endParaRPr lang="en-US" sz="1150" dirty="0"/>
          </a:p>
        </p:txBody>
      </p:sp>
      <p:sp>
        <p:nvSpPr>
          <p:cNvPr id="26" name="Shape 24"/>
          <p:cNvSpPr/>
          <p:nvPr/>
        </p:nvSpPr>
        <p:spPr>
          <a:xfrm>
            <a:off x="548640" y="5989320"/>
            <a:ext cx="502920" cy="0"/>
          </a:xfrm>
          <a:prstGeom prst="line">
            <a:avLst/>
          </a:prstGeom>
          <a:noFill/>
          <a:ln w="31750">
            <a:solidFill>
              <a:srgbClr val="E2883A"/>
            </a:solidFill>
            <a:prstDash val="solid"/>
          </a:ln>
        </p:spPr>
      </p:sp>
      <p:sp>
        <p:nvSpPr>
          <p:cNvPr id="27" name="Text 25"/>
          <p:cNvSpPr/>
          <p:nvPr/>
        </p:nvSpPr>
        <p:spPr>
          <a:xfrm>
            <a:off x="548640" y="6144768"/>
            <a:ext cx="9144000" cy="292608"/>
          </a:xfrm>
          <a:prstGeom prst="rect">
            <a:avLst/>
          </a:prstGeom>
          <a:noFill/>
          <a:ln/>
        </p:spPr>
        <p:txBody>
          <a:bodyPr wrap="square" rtlCol="0" anchor="ctr"/>
          <a:lstStyle/>
          <a:p>
            <a:pPr indent="0" marL="0">
              <a:buNone/>
            </a:pPr>
            <a:r>
              <a:rPr lang="en-US" sz="1250" b="1" spc="150" kern="0" dirty="0">
                <a:solidFill>
                  <a:srgbClr val="E2883A"/>
                </a:solidFill>
                <a:latin typeface="Calibri" pitchFamily="34" charset="0"/>
                <a:ea typeface="Calibri" pitchFamily="34" charset="-122"/>
                <a:cs typeface="Calibri" pitchFamily="34" charset="-120"/>
              </a:rPr>
              <a:t>NEXT — CHAPTER 7: THE PHYSICAL LAYER</a:t>
            </a:r>
            <a:endParaRPr lang="en-US" sz="1250" dirty="0"/>
          </a:p>
        </p:txBody>
      </p:sp>
      <p:sp>
        <p:nvSpPr>
          <p:cNvPr id="28" name="Shape 26"/>
          <p:cNvSpPr/>
          <p:nvPr/>
        </p:nvSpPr>
        <p:spPr>
          <a:xfrm>
            <a:off x="548640" y="6437376"/>
            <a:ext cx="11094415" cy="0"/>
          </a:xfrm>
          <a:prstGeom prst="line">
            <a:avLst/>
          </a:prstGeom>
          <a:noFill/>
          <a:ln w="9525">
            <a:solidFill>
              <a:srgbClr val="3A4A6B"/>
            </a:solidFill>
            <a:prstDash val="solid"/>
          </a:ln>
        </p:spPr>
      </p:sp>
      <p:sp>
        <p:nvSpPr>
          <p:cNvPr id="29" name="Text 27"/>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8FA3C4"/>
                </a:solidFill>
                <a:latin typeface="Calibri" pitchFamily="34" charset="0"/>
                <a:ea typeface="Calibri" pitchFamily="34" charset="-122"/>
                <a:cs typeface="Calibri" pitchFamily="34" charset="-120"/>
              </a:rPr>
              <a:t>Chapter Summary</a:t>
            </a:r>
            <a:endParaRPr lang="en-US" sz="950" dirty="0"/>
          </a:p>
        </p:txBody>
      </p:sp>
      <p:sp>
        <p:nvSpPr>
          <p:cNvPr id="30" name="Text 28"/>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Data Link Layer</a:t>
            </a:r>
            <a:endParaRPr lang="en-US" sz="950" dirty="0"/>
          </a:p>
        </p:txBody>
      </p:sp>
      <p:sp>
        <p:nvSpPr>
          <p:cNvPr id="31" name="Text 29"/>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52</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E1830"/>
        </a:solidFill>
      </p:bgPr>
    </p:bg>
    <p:spTree>
      <p:nvGrpSpPr>
        <p:cNvPr id="1" name=""/>
        <p:cNvGrpSpPr/>
        <p:nvPr/>
      </p:nvGrpSpPr>
      <p:grpSpPr>
        <a:xfrm>
          <a:off x="0" y="0"/>
          <a:ext cx="0" cy="0"/>
          <a:chOff x="0" y="0"/>
          <a:chExt cx="0" cy="0"/>
        </a:xfrm>
      </p:grpSpPr>
      <p:sp>
        <p:nvSpPr>
          <p:cNvPr id="2" name="Shape 0"/>
          <p:cNvSpPr/>
          <p:nvPr/>
        </p:nvSpPr>
        <p:spPr>
          <a:xfrm>
            <a:off x="10607040" y="914400"/>
            <a:ext cx="82296" cy="82296"/>
          </a:xfrm>
          <a:prstGeom prst="ellipse">
            <a:avLst/>
          </a:prstGeom>
          <a:solidFill>
            <a:srgbClr val="E2883A"/>
          </a:solidFill>
          <a:ln/>
        </p:spPr>
      </p:sp>
      <p:sp>
        <p:nvSpPr>
          <p:cNvPr id="3" name="Shape 1"/>
          <p:cNvSpPr/>
          <p:nvPr/>
        </p:nvSpPr>
        <p:spPr>
          <a:xfrm>
            <a:off x="11247120" y="1371600"/>
            <a:ext cx="82296" cy="82296"/>
          </a:xfrm>
          <a:prstGeom prst="ellipse">
            <a:avLst/>
          </a:prstGeom>
          <a:solidFill>
            <a:srgbClr val="E2883A"/>
          </a:solidFill>
          <a:ln/>
        </p:spPr>
      </p:sp>
      <p:sp>
        <p:nvSpPr>
          <p:cNvPr id="4" name="Shape 2"/>
          <p:cNvSpPr/>
          <p:nvPr/>
        </p:nvSpPr>
        <p:spPr>
          <a:xfrm>
            <a:off x="10881360" y="1920240"/>
            <a:ext cx="82296" cy="82296"/>
          </a:xfrm>
          <a:prstGeom prst="ellipse">
            <a:avLst/>
          </a:prstGeom>
          <a:solidFill>
            <a:srgbClr val="E2883A"/>
          </a:solidFill>
          <a:ln/>
        </p:spPr>
      </p:sp>
      <p:sp>
        <p:nvSpPr>
          <p:cNvPr id="5" name="Shape 3"/>
          <p:cNvSpPr/>
          <p:nvPr/>
        </p:nvSpPr>
        <p:spPr>
          <a:xfrm>
            <a:off x="11612880" y="822960"/>
            <a:ext cx="82296" cy="82296"/>
          </a:xfrm>
          <a:prstGeom prst="ellipse">
            <a:avLst/>
          </a:prstGeom>
          <a:solidFill>
            <a:srgbClr val="E2883A"/>
          </a:solidFill>
          <a:ln/>
        </p:spPr>
      </p:sp>
      <p:sp>
        <p:nvSpPr>
          <p:cNvPr id="6" name="Shape 4"/>
          <p:cNvSpPr/>
          <p:nvPr/>
        </p:nvSpPr>
        <p:spPr>
          <a:xfrm>
            <a:off x="11155680" y="2377440"/>
            <a:ext cx="82296" cy="82296"/>
          </a:xfrm>
          <a:prstGeom prst="ellipse">
            <a:avLst/>
          </a:prstGeom>
          <a:solidFill>
            <a:srgbClr val="E2883A"/>
          </a:solidFill>
          <a:ln/>
        </p:spPr>
      </p:sp>
      <p:sp>
        <p:nvSpPr>
          <p:cNvPr id="7" name="Shape 5"/>
          <p:cNvSpPr/>
          <p:nvPr/>
        </p:nvSpPr>
        <p:spPr>
          <a:xfrm>
            <a:off x="10648188" y="955548"/>
            <a:ext cx="640080" cy="457200"/>
          </a:xfrm>
          <a:prstGeom prst="line">
            <a:avLst/>
          </a:prstGeom>
          <a:noFill/>
          <a:ln w="12700">
            <a:solidFill>
              <a:srgbClr val="3A4A6B"/>
            </a:solidFill>
            <a:prstDash val="solid"/>
          </a:ln>
        </p:spPr>
      </p:sp>
      <p:sp>
        <p:nvSpPr>
          <p:cNvPr id="8" name="Shape 6"/>
          <p:cNvSpPr/>
          <p:nvPr/>
        </p:nvSpPr>
        <p:spPr>
          <a:xfrm>
            <a:off x="10922508" y="1412748"/>
            <a:ext cx="365760" cy="548640"/>
          </a:xfrm>
          <a:prstGeom prst="line">
            <a:avLst/>
          </a:prstGeom>
          <a:noFill/>
          <a:ln w="12700">
            <a:solidFill>
              <a:srgbClr val="3A4A6B"/>
            </a:solidFill>
            <a:prstDash val="solid"/>
          </a:ln>
        </p:spPr>
      </p:sp>
      <p:sp>
        <p:nvSpPr>
          <p:cNvPr id="9" name="Shape 7"/>
          <p:cNvSpPr/>
          <p:nvPr/>
        </p:nvSpPr>
        <p:spPr>
          <a:xfrm>
            <a:off x="10922508" y="864108"/>
            <a:ext cx="731520" cy="1097280"/>
          </a:xfrm>
          <a:prstGeom prst="line">
            <a:avLst/>
          </a:prstGeom>
          <a:noFill/>
          <a:ln w="12700">
            <a:solidFill>
              <a:srgbClr val="3A4A6B"/>
            </a:solidFill>
            <a:prstDash val="solid"/>
          </a:ln>
        </p:spPr>
      </p:sp>
      <p:sp>
        <p:nvSpPr>
          <p:cNvPr id="10" name="Shape 8"/>
          <p:cNvSpPr/>
          <p:nvPr/>
        </p:nvSpPr>
        <p:spPr>
          <a:xfrm>
            <a:off x="11196828" y="864108"/>
            <a:ext cx="457200" cy="1554480"/>
          </a:xfrm>
          <a:prstGeom prst="line">
            <a:avLst/>
          </a:prstGeom>
          <a:noFill/>
          <a:ln w="12700">
            <a:solidFill>
              <a:srgbClr val="3A4A6B"/>
            </a:solidFill>
            <a:prstDash val="solid"/>
          </a:ln>
        </p:spPr>
      </p:sp>
      <p:sp>
        <p:nvSpPr>
          <p:cNvPr id="11" name="Text 9"/>
          <p:cNvSpPr/>
          <p:nvPr/>
        </p:nvSpPr>
        <p:spPr>
          <a:xfrm>
            <a:off x="548640" y="2148840"/>
            <a:ext cx="3657600" cy="1188720"/>
          </a:xfrm>
          <a:prstGeom prst="rect">
            <a:avLst/>
          </a:prstGeom>
          <a:noFill/>
          <a:ln/>
        </p:spPr>
        <p:txBody>
          <a:bodyPr wrap="square" rtlCol="0" anchor="ctr"/>
          <a:lstStyle/>
          <a:p>
            <a:pPr indent="0" marL="0">
              <a:buNone/>
            </a:pPr>
            <a:r>
              <a:rPr lang="en-US" sz="7200" b="1" dirty="0">
                <a:solidFill>
                  <a:srgbClr val="2A3B60"/>
                </a:solidFill>
                <a:latin typeface="Cambria" pitchFamily="34" charset="0"/>
                <a:ea typeface="Cambria" pitchFamily="34" charset="-122"/>
                <a:cs typeface="Cambria" pitchFamily="34" charset="-120"/>
              </a:rPr>
              <a:t>02</a:t>
            </a:r>
            <a:endParaRPr lang="en-US" sz="7200" dirty="0"/>
          </a:p>
        </p:txBody>
      </p:sp>
      <p:sp>
        <p:nvSpPr>
          <p:cNvPr id="12" name="Text 10"/>
          <p:cNvSpPr/>
          <p:nvPr/>
        </p:nvSpPr>
        <p:spPr>
          <a:xfrm>
            <a:off x="548640" y="3246120"/>
            <a:ext cx="9265615" cy="914400"/>
          </a:xfrm>
          <a:prstGeom prst="rect">
            <a:avLst/>
          </a:prstGeom>
          <a:noFill/>
          <a:ln/>
        </p:spPr>
        <p:txBody>
          <a:bodyPr wrap="square"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Encoding: Bits to Signal</a:t>
            </a:r>
            <a:endParaRPr lang="en-US" sz="3400" dirty="0"/>
          </a:p>
        </p:txBody>
      </p:sp>
      <p:sp>
        <p:nvSpPr>
          <p:cNvPr id="13" name="Text 11"/>
          <p:cNvSpPr/>
          <p:nvPr/>
        </p:nvSpPr>
        <p:spPr>
          <a:xfrm>
            <a:off x="548640" y="4041648"/>
            <a:ext cx="8808415" cy="731520"/>
          </a:xfrm>
          <a:prstGeom prst="rect">
            <a:avLst/>
          </a:prstGeom>
          <a:noFill/>
          <a:ln/>
        </p:spPr>
        <p:txBody>
          <a:bodyPr wrap="square" rtlCol="0" anchor="ctr"/>
          <a:lstStyle/>
          <a:p>
            <a:pPr indent="0" marL="0">
              <a:buNone/>
            </a:pPr>
            <a:r>
              <a:rPr lang="en-US" sz="1500" i="1" dirty="0">
                <a:solidFill>
                  <a:srgbClr val="9FB2D4"/>
                </a:solidFill>
                <a:latin typeface="Calibri" pitchFamily="34" charset="0"/>
                <a:ea typeface="Calibri" pitchFamily="34" charset="-122"/>
                <a:cs typeface="Calibri" pitchFamily="34" charset="-120"/>
              </a:rPr>
              <a:t>Three attempts at turning a bitstream into a signal — each one fixing the last one’s flaw.</a:t>
            </a:r>
            <a:endParaRPr lang="en-US" sz="1500" dirty="0"/>
          </a:p>
        </p:txBody>
      </p:sp>
      <p:sp>
        <p:nvSpPr>
          <p:cNvPr id="14" name="Shape 12"/>
          <p:cNvSpPr/>
          <p:nvPr/>
        </p:nvSpPr>
        <p:spPr>
          <a:xfrm>
            <a:off x="548640" y="3108960"/>
            <a:ext cx="502920" cy="0"/>
          </a:xfrm>
          <a:prstGeom prst="line">
            <a:avLst/>
          </a:prstGeom>
          <a:noFill/>
          <a:ln w="31750">
            <a:solidFill>
              <a:srgbClr val="E2883A"/>
            </a:solidFill>
            <a:prstDash val="solid"/>
          </a:ln>
        </p:spPr>
      </p:sp>
      <p:sp>
        <p:nvSpPr>
          <p:cNvPr id="15" name="Shape 13"/>
          <p:cNvSpPr/>
          <p:nvPr/>
        </p:nvSpPr>
        <p:spPr>
          <a:xfrm>
            <a:off x="548640" y="6437376"/>
            <a:ext cx="11094415" cy="0"/>
          </a:xfrm>
          <a:prstGeom prst="line">
            <a:avLst/>
          </a:prstGeom>
          <a:noFill/>
          <a:ln w="9525">
            <a:solidFill>
              <a:srgbClr val="3A4A6B"/>
            </a:solidFill>
            <a:prstDash val="solid"/>
          </a:ln>
        </p:spPr>
      </p:sp>
      <p:sp>
        <p:nvSpPr>
          <p:cNvPr id="16" name="Text 14"/>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8FA3C4"/>
                </a:solidFill>
                <a:latin typeface="Calibri" pitchFamily="34" charset="0"/>
                <a:ea typeface="Calibri" pitchFamily="34" charset="-122"/>
                <a:cs typeface="Calibri" pitchFamily="34" charset="-120"/>
              </a:rPr>
              <a:t>Part 2 — Encoding: Bits to Signal</a:t>
            </a:r>
            <a:endParaRPr lang="en-US" sz="950" dirty="0"/>
          </a:p>
        </p:txBody>
      </p:sp>
      <p:sp>
        <p:nvSpPr>
          <p:cNvPr id="17" name="Text 15"/>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Data Link Layer</a:t>
            </a:r>
            <a:endParaRPr lang="en-US" sz="950" dirty="0"/>
          </a:p>
        </p:txBody>
      </p:sp>
      <p:sp>
        <p:nvSpPr>
          <p:cNvPr id="18" name="Text 16"/>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8FA3C4"/>
                </a:solidFill>
                <a:latin typeface="Calibri" pitchFamily="34" charset="0"/>
                <a:ea typeface="Calibri" pitchFamily="34" charset="-122"/>
                <a:cs typeface="Calibri" pitchFamily="34" charset="-120"/>
              </a:rPr>
              <a:t>6</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ENCODING</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NRZ: The Obvious Encoding</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2 — Encoding: Bits to Signal</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7</a:t>
            </a:r>
            <a:endParaRPr lang="en-US" sz="950" dirty="0"/>
          </a:p>
        </p:txBody>
      </p:sp>
      <p:sp>
        <p:nvSpPr>
          <p:cNvPr id="8" name="Text 6"/>
          <p:cNvSpPr/>
          <p:nvPr/>
        </p:nvSpPr>
        <p:spPr>
          <a:xfrm>
            <a:off x="548640" y="1453896"/>
            <a:ext cx="11094415" cy="100584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Non-Return-to-Zero: the simplest possible mapping — hold the signal high for a 1, low for a 0.</a:t>
            </a:r>
            <a:endParaRPr lang="en-US" sz="1450" dirty="0"/>
          </a:p>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Bits flow between adaptors; signals flow between the physical components in between.</a:t>
            </a:r>
            <a:endParaRPr lang="en-US" sz="1450" dirty="0"/>
          </a:p>
        </p:txBody>
      </p:sp>
      <p:sp>
        <p:nvSpPr>
          <p:cNvPr id="9" name="Text 7"/>
          <p:cNvSpPr/>
          <p:nvPr/>
        </p:nvSpPr>
        <p:spPr>
          <a:xfrm>
            <a:off x="694944" y="2880360"/>
            <a:ext cx="256032" cy="237744"/>
          </a:xfrm>
          <a:prstGeom prst="rect">
            <a:avLst/>
          </a:prstGeom>
          <a:noFill/>
          <a:ln/>
        </p:spPr>
        <p:txBody>
          <a:bodyPr wrap="square" rtlCol="0" anchor="ctr"/>
          <a:lstStyle/>
          <a:p>
            <a:pPr algn="r" indent="0" marL="0">
              <a:buNone/>
            </a:pPr>
            <a:r>
              <a:rPr lang="en-US" sz="1100" dirty="0">
                <a:solidFill>
                  <a:srgbClr val="5B6B7F"/>
                </a:solidFill>
                <a:latin typeface="Courier New" pitchFamily="34" charset="0"/>
                <a:ea typeface="Courier New" pitchFamily="34" charset="-122"/>
                <a:cs typeface="Courier New" pitchFamily="34" charset="-120"/>
              </a:rPr>
              <a:t>1</a:t>
            </a:r>
            <a:endParaRPr lang="en-US" sz="1100" dirty="0"/>
          </a:p>
        </p:txBody>
      </p:sp>
      <p:sp>
        <p:nvSpPr>
          <p:cNvPr id="10" name="Text 8"/>
          <p:cNvSpPr/>
          <p:nvPr/>
        </p:nvSpPr>
        <p:spPr>
          <a:xfrm>
            <a:off x="694944" y="3749040"/>
            <a:ext cx="256032" cy="237744"/>
          </a:xfrm>
          <a:prstGeom prst="rect">
            <a:avLst/>
          </a:prstGeom>
          <a:noFill/>
          <a:ln/>
        </p:spPr>
        <p:txBody>
          <a:bodyPr wrap="square" rtlCol="0" anchor="ctr"/>
          <a:lstStyle/>
          <a:p>
            <a:pPr algn="r" indent="0" marL="0">
              <a:buNone/>
            </a:pPr>
            <a:r>
              <a:rPr lang="en-US" sz="1100" dirty="0">
                <a:solidFill>
                  <a:srgbClr val="5B6B7F"/>
                </a:solidFill>
                <a:latin typeface="Courier New" pitchFamily="34" charset="0"/>
                <a:ea typeface="Courier New" pitchFamily="34" charset="-122"/>
                <a:cs typeface="Courier New" pitchFamily="34" charset="-120"/>
              </a:rPr>
              <a:t>0</a:t>
            </a:r>
            <a:endParaRPr lang="en-US" sz="1100" dirty="0"/>
          </a:p>
        </p:txBody>
      </p:sp>
      <p:sp>
        <p:nvSpPr>
          <p:cNvPr id="11" name="Shape 9"/>
          <p:cNvSpPr/>
          <p:nvPr/>
        </p:nvSpPr>
        <p:spPr>
          <a:xfrm>
            <a:off x="1005840" y="2953512"/>
            <a:ext cx="914" cy="978408"/>
          </a:xfrm>
          <a:prstGeom prst="line">
            <a:avLst/>
          </a:prstGeom>
          <a:noFill/>
          <a:ln w="9525">
            <a:solidFill>
              <a:srgbClr val="E1E6EE"/>
            </a:solidFill>
            <a:prstDash val="dash"/>
          </a:ln>
        </p:spPr>
      </p:sp>
      <p:sp>
        <p:nvSpPr>
          <p:cNvPr id="12" name="Shape 10"/>
          <p:cNvSpPr/>
          <p:nvPr/>
        </p:nvSpPr>
        <p:spPr>
          <a:xfrm>
            <a:off x="2023842" y="2953512"/>
            <a:ext cx="914" cy="978408"/>
          </a:xfrm>
          <a:prstGeom prst="line">
            <a:avLst/>
          </a:prstGeom>
          <a:noFill/>
          <a:ln w="9525">
            <a:solidFill>
              <a:srgbClr val="E1E6EE"/>
            </a:solidFill>
            <a:prstDash val="dash"/>
          </a:ln>
        </p:spPr>
      </p:sp>
      <p:sp>
        <p:nvSpPr>
          <p:cNvPr id="13" name="Shape 11"/>
          <p:cNvSpPr/>
          <p:nvPr/>
        </p:nvSpPr>
        <p:spPr>
          <a:xfrm>
            <a:off x="3041843" y="2953512"/>
            <a:ext cx="914" cy="978408"/>
          </a:xfrm>
          <a:prstGeom prst="line">
            <a:avLst/>
          </a:prstGeom>
          <a:noFill/>
          <a:ln w="9525">
            <a:solidFill>
              <a:srgbClr val="E1E6EE"/>
            </a:solidFill>
            <a:prstDash val="dash"/>
          </a:ln>
        </p:spPr>
      </p:sp>
      <p:sp>
        <p:nvSpPr>
          <p:cNvPr id="14" name="Shape 12"/>
          <p:cNvSpPr/>
          <p:nvPr/>
        </p:nvSpPr>
        <p:spPr>
          <a:xfrm>
            <a:off x="4059845" y="2953512"/>
            <a:ext cx="914" cy="978408"/>
          </a:xfrm>
          <a:prstGeom prst="line">
            <a:avLst/>
          </a:prstGeom>
          <a:noFill/>
          <a:ln w="9525">
            <a:solidFill>
              <a:srgbClr val="E1E6EE"/>
            </a:solidFill>
            <a:prstDash val="dash"/>
          </a:ln>
        </p:spPr>
      </p:sp>
      <p:sp>
        <p:nvSpPr>
          <p:cNvPr id="15" name="Shape 13"/>
          <p:cNvSpPr/>
          <p:nvPr/>
        </p:nvSpPr>
        <p:spPr>
          <a:xfrm>
            <a:off x="5077846" y="2953512"/>
            <a:ext cx="914" cy="978408"/>
          </a:xfrm>
          <a:prstGeom prst="line">
            <a:avLst/>
          </a:prstGeom>
          <a:noFill/>
          <a:ln w="9525">
            <a:solidFill>
              <a:srgbClr val="E1E6EE"/>
            </a:solidFill>
            <a:prstDash val="dash"/>
          </a:ln>
        </p:spPr>
      </p:sp>
      <p:sp>
        <p:nvSpPr>
          <p:cNvPr id="16" name="Shape 14"/>
          <p:cNvSpPr/>
          <p:nvPr/>
        </p:nvSpPr>
        <p:spPr>
          <a:xfrm>
            <a:off x="6095848" y="2953512"/>
            <a:ext cx="914" cy="978408"/>
          </a:xfrm>
          <a:prstGeom prst="line">
            <a:avLst/>
          </a:prstGeom>
          <a:noFill/>
          <a:ln w="9525">
            <a:solidFill>
              <a:srgbClr val="E1E6EE"/>
            </a:solidFill>
            <a:prstDash val="dash"/>
          </a:ln>
        </p:spPr>
      </p:sp>
      <p:sp>
        <p:nvSpPr>
          <p:cNvPr id="17" name="Shape 15"/>
          <p:cNvSpPr/>
          <p:nvPr/>
        </p:nvSpPr>
        <p:spPr>
          <a:xfrm>
            <a:off x="7113849" y="2953512"/>
            <a:ext cx="914" cy="978408"/>
          </a:xfrm>
          <a:prstGeom prst="line">
            <a:avLst/>
          </a:prstGeom>
          <a:noFill/>
          <a:ln w="9525">
            <a:solidFill>
              <a:srgbClr val="E1E6EE"/>
            </a:solidFill>
            <a:prstDash val="dash"/>
          </a:ln>
        </p:spPr>
      </p:sp>
      <p:sp>
        <p:nvSpPr>
          <p:cNvPr id="18" name="Shape 16"/>
          <p:cNvSpPr/>
          <p:nvPr/>
        </p:nvSpPr>
        <p:spPr>
          <a:xfrm>
            <a:off x="8131851" y="2953512"/>
            <a:ext cx="914" cy="978408"/>
          </a:xfrm>
          <a:prstGeom prst="line">
            <a:avLst/>
          </a:prstGeom>
          <a:noFill/>
          <a:ln w="9525">
            <a:solidFill>
              <a:srgbClr val="E1E6EE"/>
            </a:solidFill>
            <a:prstDash val="dash"/>
          </a:ln>
        </p:spPr>
      </p:sp>
      <p:sp>
        <p:nvSpPr>
          <p:cNvPr id="19" name="Shape 17"/>
          <p:cNvSpPr/>
          <p:nvPr/>
        </p:nvSpPr>
        <p:spPr>
          <a:xfrm>
            <a:off x="9149852" y="2953512"/>
            <a:ext cx="914" cy="978408"/>
          </a:xfrm>
          <a:prstGeom prst="line">
            <a:avLst/>
          </a:prstGeom>
          <a:noFill/>
          <a:ln w="9525">
            <a:solidFill>
              <a:srgbClr val="E1E6EE"/>
            </a:solidFill>
            <a:prstDash val="dash"/>
          </a:ln>
        </p:spPr>
      </p:sp>
      <p:sp>
        <p:nvSpPr>
          <p:cNvPr id="20" name="Shape 18"/>
          <p:cNvSpPr/>
          <p:nvPr/>
        </p:nvSpPr>
        <p:spPr>
          <a:xfrm>
            <a:off x="10167854" y="2953512"/>
            <a:ext cx="914" cy="978408"/>
          </a:xfrm>
          <a:prstGeom prst="line">
            <a:avLst/>
          </a:prstGeom>
          <a:noFill/>
          <a:ln w="9525">
            <a:solidFill>
              <a:srgbClr val="E1E6EE"/>
            </a:solidFill>
            <a:prstDash val="dash"/>
          </a:ln>
        </p:spPr>
      </p:sp>
      <p:sp>
        <p:nvSpPr>
          <p:cNvPr id="21" name="Shape 19"/>
          <p:cNvSpPr/>
          <p:nvPr/>
        </p:nvSpPr>
        <p:spPr>
          <a:xfrm>
            <a:off x="11185855" y="2953512"/>
            <a:ext cx="914" cy="978408"/>
          </a:xfrm>
          <a:prstGeom prst="line">
            <a:avLst/>
          </a:prstGeom>
          <a:noFill/>
          <a:ln w="9525">
            <a:solidFill>
              <a:srgbClr val="E1E6EE"/>
            </a:solidFill>
            <a:prstDash val="dash"/>
          </a:ln>
        </p:spPr>
      </p:sp>
      <p:sp>
        <p:nvSpPr>
          <p:cNvPr id="22" name="Text 20"/>
          <p:cNvSpPr/>
          <p:nvPr/>
        </p:nvSpPr>
        <p:spPr>
          <a:xfrm>
            <a:off x="1005840" y="267919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23" name="Text 21"/>
          <p:cNvSpPr/>
          <p:nvPr/>
        </p:nvSpPr>
        <p:spPr>
          <a:xfrm>
            <a:off x="2023842" y="267919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24" name="Text 22"/>
          <p:cNvSpPr/>
          <p:nvPr/>
        </p:nvSpPr>
        <p:spPr>
          <a:xfrm>
            <a:off x="3041843" y="267919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25" name="Text 23"/>
          <p:cNvSpPr/>
          <p:nvPr/>
        </p:nvSpPr>
        <p:spPr>
          <a:xfrm>
            <a:off x="4059845" y="267919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26" name="Text 24"/>
          <p:cNvSpPr/>
          <p:nvPr/>
        </p:nvSpPr>
        <p:spPr>
          <a:xfrm>
            <a:off x="5077846" y="267919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27" name="Text 25"/>
          <p:cNvSpPr/>
          <p:nvPr/>
        </p:nvSpPr>
        <p:spPr>
          <a:xfrm>
            <a:off x="6095848" y="267919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28" name="Text 26"/>
          <p:cNvSpPr/>
          <p:nvPr/>
        </p:nvSpPr>
        <p:spPr>
          <a:xfrm>
            <a:off x="7113849" y="267919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29" name="Text 27"/>
          <p:cNvSpPr/>
          <p:nvPr/>
        </p:nvSpPr>
        <p:spPr>
          <a:xfrm>
            <a:off x="8131851" y="267919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30" name="Text 28"/>
          <p:cNvSpPr/>
          <p:nvPr/>
        </p:nvSpPr>
        <p:spPr>
          <a:xfrm>
            <a:off x="9149852" y="267919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31" name="Text 29"/>
          <p:cNvSpPr/>
          <p:nvPr/>
        </p:nvSpPr>
        <p:spPr>
          <a:xfrm>
            <a:off x="10167854" y="267919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32" name="Shape 30"/>
          <p:cNvSpPr/>
          <p:nvPr/>
        </p:nvSpPr>
        <p:spPr>
          <a:xfrm>
            <a:off x="1005840" y="3008376"/>
            <a:ext cx="1018002" cy="914"/>
          </a:xfrm>
          <a:prstGeom prst="line">
            <a:avLst/>
          </a:prstGeom>
          <a:noFill/>
          <a:ln w="31750">
            <a:solidFill>
              <a:srgbClr val="2E6FA7"/>
            </a:solidFill>
            <a:prstDash val="solid"/>
          </a:ln>
        </p:spPr>
      </p:sp>
      <p:sp>
        <p:nvSpPr>
          <p:cNvPr id="33" name="Shape 31"/>
          <p:cNvSpPr/>
          <p:nvPr/>
        </p:nvSpPr>
        <p:spPr>
          <a:xfrm>
            <a:off x="2023842" y="3008376"/>
            <a:ext cx="1018002" cy="914"/>
          </a:xfrm>
          <a:prstGeom prst="line">
            <a:avLst/>
          </a:prstGeom>
          <a:noFill/>
          <a:ln w="31750">
            <a:solidFill>
              <a:srgbClr val="2E6FA7"/>
            </a:solidFill>
            <a:prstDash val="solid"/>
          </a:ln>
        </p:spPr>
      </p:sp>
      <p:sp>
        <p:nvSpPr>
          <p:cNvPr id="34" name="Shape 32"/>
          <p:cNvSpPr/>
          <p:nvPr/>
        </p:nvSpPr>
        <p:spPr>
          <a:xfrm>
            <a:off x="3041843" y="3877056"/>
            <a:ext cx="1018002" cy="914"/>
          </a:xfrm>
          <a:prstGeom prst="line">
            <a:avLst/>
          </a:prstGeom>
          <a:noFill/>
          <a:ln w="31750">
            <a:solidFill>
              <a:srgbClr val="2E6FA7"/>
            </a:solidFill>
            <a:prstDash val="solid"/>
          </a:ln>
        </p:spPr>
      </p:sp>
      <p:sp>
        <p:nvSpPr>
          <p:cNvPr id="35" name="Shape 33"/>
          <p:cNvSpPr/>
          <p:nvPr/>
        </p:nvSpPr>
        <p:spPr>
          <a:xfrm>
            <a:off x="3041843" y="3008376"/>
            <a:ext cx="914" cy="868680"/>
          </a:xfrm>
          <a:prstGeom prst="line">
            <a:avLst/>
          </a:prstGeom>
          <a:noFill/>
          <a:ln w="31750">
            <a:solidFill>
              <a:srgbClr val="2E6FA7"/>
            </a:solidFill>
            <a:prstDash val="solid"/>
          </a:ln>
        </p:spPr>
      </p:sp>
      <p:sp>
        <p:nvSpPr>
          <p:cNvPr id="36" name="Shape 34"/>
          <p:cNvSpPr/>
          <p:nvPr/>
        </p:nvSpPr>
        <p:spPr>
          <a:xfrm>
            <a:off x="4059845" y="3877056"/>
            <a:ext cx="1018002" cy="914"/>
          </a:xfrm>
          <a:prstGeom prst="line">
            <a:avLst/>
          </a:prstGeom>
          <a:noFill/>
          <a:ln w="31750">
            <a:solidFill>
              <a:srgbClr val="2E6FA7"/>
            </a:solidFill>
            <a:prstDash val="solid"/>
          </a:ln>
        </p:spPr>
      </p:sp>
      <p:sp>
        <p:nvSpPr>
          <p:cNvPr id="37" name="Shape 35"/>
          <p:cNvSpPr/>
          <p:nvPr/>
        </p:nvSpPr>
        <p:spPr>
          <a:xfrm>
            <a:off x="5077846" y="3877056"/>
            <a:ext cx="1018002" cy="914"/>
          </a:xfrm>
          <a:prstGeom prst="line">
            <a:avLst/>
          </a:prstGeom>
          <a:noFill/>
          <a:ln w="31750">
            <a:solidFill>
              <a:srgbClr val="2E6FA7"/>
            </a:solidFill>
            <a:prstDash val="solid"/>
          </a:ln>
        </p:spPr>
      </p:sp>
      <p:sp>
        <p:nvSpPr>
          <p:cNvPr id="38" name="Shape 36"/>
          <p:cNvSpPr/>
          <p:nvPr/>
        </p:nvSpPr>
        <p:spPr>
          <a:xfrm>
            <a:off x="6095848" y="3008376"/>
            <a:ext cx="1018002" cy="914"/>
          </a:xfrm>
          <a:prstGeom prst="line">
            <a:avLst/>
          </a:prstGeom>
          <a:noFill/>
          <a:ln w="31750">
            <a:solidFill>
              <a:srgbClr val="2E6FA7"/>
            </a:solidFill>
            <a:prstDash val="solid"/>
          </a:ln>
        </p:spPr>
      </p:sp>
      <p:sp>
        <p:nvSpPr>
          <p:cNvPr id="39" name="Shape 37"/>
          <p:cNvSpPr/>
          <p:nvPr/>
        </p:nvSpPr>
        <p:spPr>
          <a:xfrm>
            <a:off x="6095848" y="3008376"/>
            <a:ext cx="914" cy="868680"/>
          </a:xfrm>
          <a:prstGeom prst="line">
            <a:avLst/>
          </a:prstGeom>
          <a:noFill/>
          <a:ln w="31750">
            <a:solidFill>
              <a:srgbClr val="2E6FA7"/>
            </a:solidFill>
            <a:prstDash val="solid"/>
          </a:ln>
        </p:spPr>
      </p:sp>
      <p:sp>
        <p:nvSpPr>
          <p:cNvPr id="40" name="Shape 38"/>
          <p:cNvSpPr/>
          <p:nvPr/>
        </p:nvSpPr>
        <p:spPr>
          <a:xfrm>
            <a:off x="7113849" y="3877056"/>
            <a:ext cx="1018002" cy="914"/>
          </a:xfrm>
          <a:prstGeom prst="line">
            <a:avLst/>
          </a:prstGeom>
          <a:noFill/>
          <a:ln w="31750">
            <a:solidFill>
              <a:srgbClr val="2E6FA7"/>
            </a:solidFill>
            <a:prstDash val="solid"/>
          </a:ln>
        </p:spPr>
      </p:sp>
      <p:sp>
        <p:nvSpPr>
          <p:cNvPr id="41" name="Shape 39"/>
          <p:cNvSpPr/>
          <p:nvPr/>
        </p:nvSpPr>
        <p:spPr>
          <a:xfrm>
            <a:off x="7113849" y="3008376"/>
            <a:ext cx="914" cy="868680"/>
          </a:xfrm>
          <a:prstGeom prst="line">
            <a:avLst/>
          </a:prstGeom>
          <a:noFill/>
          <a:ln w="31750">
            <a:solidFill>
              <a:srgbClr val="2E6FA7"/>
            </a:solidFill>
            <a:prstDash val="solid"/>
          </a:ln>
        </p:spPr>
      </p:sp>
      <p:sp>
        <p:nvSpPr>
          <p:cNvPr id="42" name="Shape 40"/>
          <p:cNvSpPr/>
          <p:nvPr/>
        </p:nvSpPr>
        <p:spPr>
          <a:xfrm>
            <a:off x="8131851" y="3008376"/>
            <a:ext cx="1018002" cy="914"/>
          </a:xfrm>
          <a:prstGeom prst="line">
            <a:avLst/>
          </a:prstGeom>
          <a:noFill/>
          <a:ln w="31750">
            <a:solidFill>
              <a:srgbClr val="2E6FA7"/>
            </a:solidFill>
            <a:prstDash val="solid"/>
          </a:ln>
        </p:spPr>
      </p:sp>
      <p:sp>
        <p:nvSpPr>
          <p:cNvPr id="43" name="Shape 41"/>
          <p:cNvSpPr/>
          <p:nvPr/>
        </p:nvSpPr>
        <p:spPr>
          <a:xfrm>
            <a:off x="8131851" y="3008376"/>
            <a:ext cx="914" cy="868680"/>
          </a:xfrm>
          <a:prstGeom prst="line">
            <a:avLst/>
          </a:prstGeom>
          <a:noFill/>
          <a:ln w="31750">
            <a:solidFill>
              <a:srgbClr val="2E6FA7"/>
            </a:solidFill>
            <a:prstDash val="solid"/>
          </a:ln>
        </p:spPr>
      </p:sp>
      <p:sp>
        <p:nvSpPr>
          <p:cNvPr id="44" name="Shape 42"/>
          <p:cNvSpPr/>
          <p:nvPr/>
        </p:nvSpPr>
        <p:spPr>
          <a:xfrm>
            <a:off x="9149852" y="3008376"/>
            <a:ext cx="1018002" cy="914"/>
          </a:xfrm>
          <a:prstGeom prst="line">
            <a:avLst/>
          </a:prstGeom>
          <a:noFill/>
          <a:ln w="31750">
            <a:solidFill>
              <a:srgbClr val="2E6FA7"/>
            </a:solidFill>
            <a:prstDash val="solid"/>
          </a:ln>
        </p:spPr>
      </p:sp>
      <p:sp>
        <p:nvSpPr>
          <p:cNvPr id="45" name="Shape 43"/>
          <p:cNvSpPr/>
          <p:nvPr/>
        </p:nvSpPr>
        <p:spPr>
          <a:xfrm>
            <a:off x="10167854" y="3877056"/>
            <a:ext cx="1018002" cy="914"/>
          </a:xfrm>
          <a:prstGeom prst="line">
            <a:avLst/>
          </a:prstGeom>
          <a:noFill/>
          <a:ln w="31750">
            <a:solidFill>
              <a:srgbClr val="2E6FA7"/>
            </a:solidFill>
            <a:prstDash val="solid"/>
          </a:ln>
        </p:spPr>
      </p:sp>
      <p:sp>
        <p:nvSpPr>
          <p:cNvPr id="46" name="Shape 44"/>
          <p:cNvSpPr/>
          <p:nvPr/>
        </p:nvSpPr>
        <p:spPr>
          <a:xfrm>
            <a:off x="10167854" y="3008376"/>
            <a:ext cx="914" cy="868680"/>
          </a:xfrm>
          <a:prstGeom prst="line">
            <a:avLst/>
          </a:prstGeom>
          <a:noFill/>
          <a:ln w="31750">
            <a:solidFill>
              <a:srgbClr val="2E6FA7"/>
            </a:solidFill>
            <a:prstDash val="solid"/>
          </a:ln>
        </p:spPr>
      </p:sp>
      <p:sp>
        <p:nvSpPr>
          <p:cNvPr id="47" name="Text 45"/>
          <p:cNvSpPr/>
          <p:nvPr/>
        </p:nvSpPr>
        <p:spPr>
          <a:xfrm>
            <a:off x="548640" y="2990088"/>
            <a:ext cx="457200" cy="274320"/>
          </a:xfrm>
          <a:prstGeom prst="rect">
            <a:avLst/>
          </a:prstGeom>
          <a:noFill/>
          <a:ln/>
        </p:spPr>
        <p:txBody>
          <a:bodyPr wrap="square" rtlCol="0" anchor="ctr"/>
          <a:lstStyle/>
          <a:p>
            <a:pPr indent="0" marL="0">
              <a:buNone/>
            </a:pPr>
            <a:r>
              <a:rPr lang="en-US" sz="1200" b="1" dirty="0">
                <a:solidFill>
                  <a:srgbClr val="2E6FA7"/>
                </a:solidFill>
                <a:latin typeface="Calibri" pitchFamily="34" charset="0"/>
                <a:ea typeface="Calibri" pitchFamily="34" charset="-122"/>
                <a:cs typeface="Calibri" pitchFamily="34" charset="-120"/>
              </a:rPr>
              <a:t>NRZ</a:t>
            </a:r>
            <a:endParaRPr lang="en-US" sz="1200" dirty="0"/>
          </a:p>
        </p:txBody>
      </p:sp>
      <p:sp>
        <p:nvSpPr>
          <p:cNvPr id="48" name="Text 46"/>
          <p:cNvSpPr/>
          <p:nvPr/>
        </p:nvSpPr>
        <p:spPr>
          <a:xfrm>
            <a:off x="548640" y="4471416"/>
            <a:ext cx="11094415" cy="457200"/>
          </a:xfrm>
          <a:prstGeom prst="rect">
            <a:avLst/>
          </a:prstGeom>
          <a:noFill/>
          <a:ln/>
        </p:spPr>
        <p:txBody>
          <a:bodyPr wrap="square" rtlCol="0" anchor="ctr"/>
          <a:lstStyle/>
          <a:p>
            <a:pPr indent="0" marL="0">
              <a:buNone/>
            </a:pPr>
            <a:r>
              <a:rPr lang="en-US" sz="1300" i="1" dirty="0">
                <a:solidFill>
                  <a:srgbClr val="5B6B7F"/>
                </a:solidFill>
                <a:latin typeface="Calibri" pitchFamily="34" charset="0"/>
                <a:ea typeface="Calibri" pitchFamily="34" charset="-122"/>
                <a:cs typeface="Calibri" pitchFamily="34" charset="-120"/>
              </a:rPr>
              <a:t>Simple to generate — but two problems appear as soon as real bit patterns show up.</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ENCODING</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NRZ's Two Problems</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2 — Encoding: Bits to Signal</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8</a:t>
            </a:r>
            <a:endParaRPr lang="en-US" sz="950" dirty="0"/>
          </a:p>
        </p:txBody>
      </p:sp>
      <p:sp>
        <p:nvSpPr>
          <p:cNvPr id="8" name="Shape 6"/>
          <p:cNvSpPr/>
          <p:nvPr/>
        </p:nvSpPr>
        <p:spPr>
          <a:xfrm>
            <a:off x="548640" y="1453896"/>
            <a:ext cx="5364328" cy="3063240"/>
          </a:xfrm>
          <a:prstGeom prst="roundRect">
            <a:avLst>
              <a:gd name="adj" fmla="val 1791"/>
            </a:avLst>
          </a:prstGeom>
          <a:solidFill>
            <a:srgbClr val="FBE7D3"/>
          </a:solidFill>
          <a:ln/>
        </p:spPr>
      </p:sp>
      <p:sp>
        <p:nvSpPr>
          <p:cNvPr id="9" name="Shape 7"/>
          <p:cNvSpPr/>
          <p:nvPr/>
        </p:nvSpPr>
        <p:spPr>
          <a:xfrm>
            <a:off x="804672" y="1691640"/>
            <a:ext cx="475488" cy="475488"/>
          </a:xfrm>
          <a:prstGeom prst="ellipse">
            <a:avLst/>
          </a:prstGeom>
          <a:solidFill>
            <a:srgbClr val="FFFFFF"/>
          </a:solidFill>
          <a:ln/>
        </p:spPr>
      </p:sp>
      <p:pic>
        <p:nvPicPr>
          <p:cNvPr id="10" name="Image 0" descr="/home/claude/netdeck2/lib/icons/crosshair_amber.png">    </p:cNvPr>
          <p:cNvPicPr>
            <a:picLocks noChangeAspect="1"/>
          </p:cNvPicPr>
          <p:nvPr/>
        </p:nvPicPr>
        <p:blipFill>
          <a:blip r:embed="rId1"/>
          <a:stretch>
            <a:fillRect/>
          </a:stretch>
        </p:blipFill>
        <p:spPr>
          <a:xfrm>
            <a:off x="918789" y="1805757"/>
            <a:ext cx="247254" cy="247254"/>
          </a:xfrm>
          <a:prstGeom prst="rect">
            <a:avLst/>
          </a:prstGeom>
        </p:spPr>
      </p:pic>
      <p:sp>
        <p:nvSpPr>
          <p:cNvPr id="11" name="Text 8"/>
          <p:cNvSpPr/>
          <p:nvPr/>
        </p:nvSpPr>
        <p:spPr>
          <a:xfrm>
            <a:off x="1426464" y="1691640"/>
            <a:ext cx="4267048" cy="475488"/>
          </a:xfrm>
          <a:prstGeom prst="rect">
            <a:avLst/>
          </a:prstGeom>
          <a:noFill/>
          <a:ln/>
        </p:spPr>
        <p:txBody>
          <a:bodyPr wrap="square" rtlCol="0" anchor="ctr"/>
          <a:lstStyle/>
          <a:p>
            <a:pPr indent="0" marL="0">
              <a:buNone/>
            </a:pPr>
            <a:r>
              <a:rPr lang="en-US" sz="1800" b="1" dirty="0">
                <a:solidFill>
                  <a:srgbClr val="B5651D"/>
                </a:solidFill>
                <a:latin typeface="Cambria" pitchFamily="34" charset="0"/>
                <a:ea typeface="Cambria" pitchFamily="34" charset="-122"/>
                <a:cs typeface="Cambria" pitchFamily="34" charset="-120"/>
              </a:rPr>
              <a:t>Baseline wander</a:t>
            </a:r>
            <a:endParaRPr lang="en-US" sz="1800" dirty="0"/>
          </a:p>
        </p:txBody>
      </p:sp>
      <p:sp>
        <p:nvSpPr>
          <p:cNvPr id="12" name="Text 9"/>
          <p:cNvSpPr/>
          <p:nvPr/>
        </p:nvSpPr>
        <p:spPr>
          <a:xfrm>
            <a:off x="859536" y="2350008"/>
            <a:ext cx="4742536" cy="1508760"/>
          </a:xfrm>
          <a:prstGeom prst="rect">
            <a:avLst/>
          </a:prstGeom>
          <a:noFill/>
          <a:ln/>
        </p:spPr>
        <p:txBody>
          <a:bodyPr wrap="square" rtlCol="0" anchor="t"/>
          <a:lstStyle/>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Receiver tracks a running average signal level to tell high from low.</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A long run of the same bit drags that average toward it.</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Eventually the signal and the "average" converge — 1 and 0 become indistinguishable.</a:t>
            </a:r>
            <a:endParaRPr lang="en-US" sz="1250" dirty="0"/>
          </a:p>
        </p:txBody>
      </p:sp>
      <p:sp>
        <p:nvSpPr>
          <p:cNvPr id="13" name="Shape 10"/>
          <p:cNvSpPr/>
          <p:nvPr/>
        </p:nvSpPr>
        <p:spPr>
          <a:xfrm>
            <a:off x="804672" y="3986784"/>
            <a:ext cx="4852264" cy="384048"/>
          </a:xfrm>
          <a:prstGeom prst="roundRect">
            <a:avLst>
              <a:gd name="adj" fmla="val 11905"/>
            </a:avLst>
          </a:prstGeom>
          <a:solidFill>
            <a:srgbClr val="FFFFFF"/>
          </a:solidFill>
          <a:ln/>
        </p:spPr>
      </p:sp>
      <p:sp>
        <p:nvSpPr>
          <p:cNvPr id="14" name="Text 11"/>
          <p:cNvSpPr/>
          <p:nvPr/>
        </p:nvSpPr>
        <p:spPr>
          <a:xfrm>
            <a:off x="950976" y="3986784"/>
            <a:ext cx="4559656" cy="384048"/>
          </a:xfrm>
          <a:prstGeom prst="rect">
            <a:avLst/>
          </a:prstGeom>
          <a:noFill/>
          <a:ln/>
        </p:spPr>
        <p:txBody>
          <a:bodyPr wrap="square" rtlCol="0" anchor="ctr"/>
          <a:lstStyle/>
          <a:p>
            <a:pPr indent="0" marL="0">
              <a:buNone/>
            </a:pPr>
            <a:r>
              <a:rPr lang="en-US" sz="1100" b="1" i="1" dirty="0">
                <a:solidFill>
                  <a:srgbClr val="16233F"/>
                </a:solidFill>
                <a:latin typeface="Calibri" pitchFamily="34" charset="0"/>
                <a:ea typeface="Calibri" pitchFamily="34" charset="-122"/>
                <a:cs typeface="Calibri" pitchFamily="34" charset="-120"/>
              </a:rPr>
              <a:t>Too many consecutive 0s or 1s confuse the receiver</a:t>
            </a:r>
            <a:endParaRPr lang="en-US" sz="1100" dirty="0"/>
          </a:p>
        </p:txBody>
      </p:sp>
      <p:sp>
        <p:nvSpPr>
          <p:cNvPr id="15" name="Shape 12"/>
          <p:cNvSpPr/>
          <p:nvPr/>
        </p:nvSpPr>
        <p:spPr>
          <a:xfrm>
            <a:off x="6278728" y="1453896"/>
            <a:ext cx="5364328" cy="3063240"/>
          </a:xfrm>
          <a:prstGeom prst="roundRect">
            <a:avLst>
              <a:gd name="adj" fmla="val 1791"/>
            </a:avLst>
          </a:prstGeom>
          <a:solidFill>
            <a:srgbClr val="FBE7D3"/>
          </a:solidFill>
          <a:ln/>
        </p:spPr>
      </p:sp>
      <p:sp>
        <p:nvSpPr>
          <p:cNvPr id="16" name="Shape 13"/>
          <p:cNvSpPr/>
          <p:nvPr/>
        </p:nvSpPr>
        <p:spPr>
          <a:xfrm>
            <a:off x="6534760" y="1691640"/>
            <a:ext cx="475488" cy="475488"/>
          </a:xfrm>
          <a:prstGeom prst="ellipse">
            <a:avLst/>
          </a:prstGeom>
          <a:solidFill>
            <a:srgbClr val="FFFFFF"/>
          </a:solidFill>
          <a:ln/>
        </p:spPr>
      </p:sp>
      <p:pic>
        <p:nvPicPr>
          <p:cNvPr id="17" name="Image 1" descr="/home/claude/netdeck2/lib/icons/clock_amber.png">    </p:cNvPr>
          <p:cNvPicPr>
            <a:picLocks noChangeAspect="1"/>
          </p:cNvPicPr>
          <p:nvPr/>
        </p:nvPicPr>
        <p:blipFill>
          <a:blip r:embed="rId2"/>
          <a:stretch>
            <a:fillRect/>
          </a:stretch>
        </p:blipFill>
        <p:spPr>
          <a:xfrm>
            <a:off x="6648877" y="1805757"/>
            <a:ext cx="247254" cy="247254"/>
          </a:xfrm>
          <a:prstGeom prst="rect">
            <a:avLst/>
          </a:prstGeom>
        </p:spPr>
      </p:pic>
      <p:sp>
        <p:nvSpPr>
          <p:cNvPr id="18" name="Text 14"/>
          <p:cNvSpPr/>
          <p:nvPr/>
        </p:nvSpPr>
        <p:spPr>
          <a:xfrm>
            <a:off x="7156552" y="1691640"/>
            <a:ext cx="4267048" cy="475488"/>
          </a:xfrm>
          <a:prstGeom prst="rect">
            <a:avLst/>
          </a:prstGeom>
          <a:noFill/>
          <a:ln/>
        </p:spPr>
        <p:txBody>
          <a:bodyPr wrap="square" rtlCol="0" anchor="ctr"/>
          <a:lstStyle/>
          <a:p>
            <a:pPr indent="0" marL="0">
              <a:buNone/>
            </a:pPr>
            <a:r>
              <a:rPr lang="en-US" sz="1800" b="1" dirty="0">
                <a:solidFill>
                  <a:srgbClr val="B5651D"/>
                </a:solidFill>
                <a:latin typeface="Cambria" pitchFamily="34" charset="0"/>
                <a:ea typeface="Cambria" pitchFamily="34" charset="-122"/>
                <a:cs typeface="Cambria" pitchFamily="34" charset="-120"/>
              </a:rPr>
              <a:t>Clock recovery</a:t>
            </a:r>
            <a:endParaRPr lang="en-US" sz="1800" dirty="0"/>
          </a:p>
        </p:txBody>
      </p:sp>
      <p:sp>
        <p:nvSpPr>
          <p:cNvPr id="19" name="Text 15"/>
          <p:cNvSpPr/>
          <p:nvPr/>
        </p:nvSpPr>
        <p:spPr>
          <a:xfrm>
            <a:off x="6589624" y="2350008"/>
            <a:ext cx="4742536" cy="1508760"/>
          </a:xfrm>
          <a:prstGeom prst="rect">
            <a:avLst/>
          </a:prstGeom>
          <a:noFill/>
          <a:ln/>
        </p:spPr>
        <p:txBody>
          <a:bodyPr wrap="square" rtlCol="0" anchor="t"/>
          <a:lstStyle/>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Sender and receiver are each driven by their own clock — one bit transmitted, one bit sampled, per tick.</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Frequent transitions are what let the receiver’s clock resynchronize.</a:t>
            </a:r>
            <a:endParaRPr lang="en-US" sz="1250" dirty="0"/>
          </a:p>
          <a:p>
            <a:pPr marL="342900" indent="-342900">
              <a:lnSpc>
                <a:spcPct val="128000"/>
              </a:lnSpc>
              <a:spcAft>
                <a:spcPts val="600"/>
              </a:spcAft>
              <a:buSzPct val="100000"/>
              <a:buChar char="–"/>
            </a:pPr>
            <a:r>
              <a:rPr lang="en-US" sz="1250" dirty="0">
                <a:solidFill>
                  <a:srgbClr val="1B2430"/>
                </a:solidFill>
                <a:latin typeface="Calibri" pitchFamily="34" charset="0"/>
                <a:ea typeface="Calibri" pitchFamily="34" charset="-122"/>
                <a:cs typeface="Calibri" pitchFamily="34" charset="-120"/>
              </a:rPr>
              <a:t>A long run with no transition lets the two clocks drift apart.</a:t>
            </a:r>
            <a:endParaRPr lang="en-US" sz="1250" dirty="0"/>
          </a:p>
        </p:txBody>
      </p:sp>
      <p:sp>
        <p:nvSpPr>
          <p:cNvPr id="20" name="Shape 16"/>
          <p:cNvSpPr/>
          <p:nvPr/>
        </p:nvSpPr>
        <p:spPr>
          <a:xfrm>
            <a:off x="6534760" y="3986784"/>
            <a:ext cx="4852264" cy="384048"/>
          </a:xfrm>
          <a:prstGeom prst="roundRect">
            <a:avLst>
              <a:gd name="adj" fmla="val 11905"/>
            </a:avLst>
          </a:prstGeom>
          <a:solidFill>
            <a:srgbClr val="FFFFFF"/>
          </a:solidFill>
          <a:ln/>
        </p:spPr>
      </p:sp>
      <p:sp>
        <p:nvSpPr>
          <p:cNvPr id="21" name="Text 17"/>
          <p:cNvSpPr/>
          <p:nvPr/>
        </p:nvSpPr>
        <p:spPr>
          <a:xfrm>
            <a:off x="6681064" y="3986784"/>
            <a:ext cx="4559656" cy="384048"/>
          </a:xfrm>
          <a:prstGeom prst="rect">
            <a:avLst/>
          </a:prstGeom>
          <a:noFill/>
          <a:ln/>
        </p:spPr>
        <p:txBody>
          <a:bodyPr wrap="square" rtlCol="0" anchor="ctr"/>
          <a:lstStyle/>
          <a:p>
            <a:pPr indent="0" marL="0">
              <a:buNone/>
            </a:pPr>
            <a:r>
              <a:rPr lang="en-US" sz="1100" b="1" i="1" dirty="0">
                <a:solidFill>
                  <a:srgbClr val="16233F"/>
                </a:solidFill>
                <a:latin typeface="Calibri" pitchFamily="34" charset="0"/>
                <a:ea typeface="Calibri" pitchFamily="34" charset="-122"/>
                <a:cs typeface="Calibri" pitchFamily="34" charset="-120"/>
              </a:rPr>
              <a:t>No transition ⇒ no chance to resynchronize</a:t>
            </a:r>
            <a:endParaRPr lang="en-US" sz="1100" dirty="0"/>
          </a:p>
        </p:txBody>
      </p:sp>
      <p:sp>
        <p:nvSpPr>
          <p:cNvPr id="22" name="Text 18"/>
          <p:cNvSpPr/>
          <p:nvPr/>
        </p:nvSpPr>
        <p:spPr>
          <a:xfrm>
            <a:off x="548640" y="4654296"/>
            <a:ext cx="11094415" cy="365760"/>
          </a:xfrm>
          <a:prstGeom prst="rect">
            <a:avLst/>
          </a:prstGeom>
          <a:noFill/>
          <a:ln/>
        </p:spPr>
        <p:txBody>
          <a:bodyPr wrap="square" rtlCol="0" anchor="ctr"/>
          <a:lstStyle/>
          <a:p>
            <a:pPr indent="0" marL="0">
              <a:buNone/>
            </a:pPr>
            <a:r>
              <a:rPr lang="en-US" sz="1300" i="1" dirty="0">
                <a:solidFill>
                  <a:srgbClr val="5B6B7F"/>
                </a:solidFill>
                <a:latin typeface="Calibri" pitchFamily="34" charset="0"/>
                <a:ea typeface="Calibri" pitchFamily="34" charset="-122"/>
                <a:cs typeface="Calibri" pitchFamily="34" charset="-120"/>
              </a:rPr>
              <a:t>Both failure modes have the same root cause: long runs of identical bits.</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11094415" cy="274320"/>
          </a:xfrm>
          <a:prstGeom prst="rect">
            <a:avLst/>
          </a:prstGeom>
          <a:noFill/>
          <a:ln/>
        </p:spPr>
        <p:txBody>
          <a:bodyPr wrap="square" rtlCol="0" anchor="ctr"/>
          <a:lstStyle/>
          <a:p>
            <a:pPr indent="0" marL="0">
              <a:buNone/>
            </a:pPr>
            <a:r>
              <a:rPr lang="en-US" sz="1200" b="1" spc="200" kern="0" dirty="0">
                <a:solidFill>
                  <a:srgbClr val="E2883A"/>
                </a:solidFill>
                <a:latin typeface="Calibri" pitchFamily="34" charset="0"/>
                <a:ea typeface="Calibri" pitchFamily="34" charset="-122"/>
                <a:cs typeface="Calibri" pitchFamily="34" charset="-120"/>
              </a:rPr>
              <a:t>ENCODING</a:t>
            </a:r>
            <a:endParaRPr lang="en-US" sz="1200" dirty="0"/>
          </a:p>
        </p:txBody>
      </p:sp>
      <p:sp>
        <p:nvSpPr>
          <p:cNvPr id="3" name="Text 1"/>
          <p:cNvSpPr/>
          <p:nvPr/>
        </p:nvSpPr>
        <p:spPr>
          <a:xfrm>
            <a:off x="548640" y="658368"/>
            <a:ext cx="11094415" cy="594360"/>
          </a:xfrm>
          <a:prstGeom prst="rect">
            <a:avLst/>
          </a:prstGeom>
          <a:noFill/>
          <a:ln/>
        </p:spPr>
        <p:txBody>
          <a:bodyPr wrap="square" rtlCol="0" anchor="t"/>
          <a:lstStyle/>
          <a:p>
            <a:pPr indent="0" marL="0">
              <a:buNone/>
            </a:pPr>
            <a:r>
              <a:rPr lang="en-US" sz="2800" b="1" dirty="0">
                <a:solidFill>
                  <a:srgbClr val="16233F"/>
                </a:solidFill>
                <a:latin typeface="Cambria" pitchFamily="34" charset="0"/>
                <a:ea typeface="Cambria" pitchFamily="34" charset="-122"/>
                <a:cs typeface="Cambria" pitchFamily="34" charset="-120"/>
              </a:rPr>
              <a:t>NRZI: A Transition Encodes a One</a:t>
            </a:r>
            <a:endParaRPr lang="en-US" sz="2800" dirty="0"/>
          </a:p>
        </p:txBody>
      </p:sp>
      <p:sp>
        <p:nvSpPr>
          <p:cNvPr id="4" name="Shape 2"/>
          <p:cNvSpPr/>
          <p:nvPr/>
        </p:nvSpPr>
        <p:spPr>
          <a:xfrm>
            <a:off x="548640" y="6437376"/>
            <a:ext cx="11094415" cy="0"/>
          </a:xfrm>
          <a:prstGeom prst="line">
            <a:avLst/>
          </a:prstGeom>
          <a:noFill/>
          <a:ln w="9525">
            <a:solidFill>
              <a:srgbClr val="E1E6EE"/>
            </a:solidFill>
            <a:prstDash val="solid"/>
          </a:ln>
        </p:spPr>
      </p:sp>
      <p:sp>
        <p:nvSpPr>
          <p:cNvPr id="5" name="Text 3"/>
          <p:cNvSpPr/>
          <p:nvPr/>
        </p:nvSpPr>
        <p:spPr>
          <a:xfrm>
            <a:off x="548640" y="6473952"/>
            <a:ext cx="7315200" cy="292608"/>
          </a:xfrm>
          <a:prstGeom prst="rect">
            <a:avLst/>
          </a:prstGeom>
          <a:noFill/>
          <a:ln/>
        </p:spPr>
        <p:txBody>
          <a:bodyPr wrap="square" rtlCol="0" anchor="ctr"/>
          <a:lstStyle/>
          <a:p>
            <a:pPr algn="l" indent="0" marL="0">
              <a:buNone/>
            </a:pPr>
            <a:r>
              <a:rPr lang="en-US" sz="950" dirty="0">
                <a:solidFill>
                  <a:srgbClr val="5B6B7F"/>
                </a:solidFill>
                <a:latin typeface="Calibri" pitchFamily="34" charset="0"/>
                <a:ea typeface="Calibri" pitchFamily="34" charset="-122"/>
                <a:cs typeface="Calibri" pitchFamily="34" charset="-120"/>
              </a:rPr>
              <a:t>Part 2 — Encoding: Bits to Signal</a:t>
            </a:r>
            <a:endParaRPr lang="en-US" sz="950" dirty="0"/>
          </a:p>
        </p:txBody>
      </p:sp>
      <p:sp>
        <p:nvSpPr>
          <p:cNvPr id="6" name="Text 4"/>
          <p:cNvSpPr/>
          <p:nvPr/>
        </p:nvSpPr>
        <p:spPr>
          <a:xfrm>
            <a:off x="8716975" y="6473952"/>
            <a:ext cx="219456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Data Link Layer</a:t>
            </a:r>
            <a:endParaRPr lang="en-US" sz="950" dirty="0"/>
          </a:p>
        </p:txBody>
      </p:sp>
      <p:sp>
        <p:nvSpPr>
          <p:cNvPr id="7" name="Text 5"/>
          <p:cNvSpPr/>
          <p:nvPr/>
        </p:nvSpPr>
        <p:spPr>
          <a:xfrm>
            <a:off x="11002975" y="6473952"/>
            <a:ext cx="640080" cy="292608"/>
          </a:xfrm>
          <a:prstGeom prst="rect">
            <a:avLst/>
          </a:prstGeom>
          <a:noFill/>
          <a:ln/>
        </p:spPr>
        <p:txBody>
          <a:bodyPr wrap="square" rtlCol="0" anchor="ctr"/>
          <a:lstStyle/>
          <a:p>
            <a:pPr algn="r" indent="0" marL="0">
              <a:buNone/>
            </a:pPr>
            <a:r>
              <a:rPr lang="en-US" sz="950" dirty="0">
                <a:solidFill>
                  <a:srgbClr val="5B6B7F"/>
                </a:solidFill>
                <a:latin typeface="Calibri" pitchFamily="34" charset="0"/>
                <a:ea typeface="Calibri" pitchFamily="34" charset="-122"/>
                <a:cs typeface="Calibri" pitchFamily="34" charset="-120"/>
              </a:rPr>
              <a:t>9</a:t>
            </a:r>
            <a:endParaRPr lang="en-US" sz="950" dirty="0"/>
          </a:p>
        </p:txBody>
      </p:sp>
      <p:sp>
        <p:nvSpPr>
          <p:cNvPr id="8" name="Text 6"/>
          <p:cNvSpPr/>
          <p:nvPr/>
        </p:nvSpPr>
        <p:spPr>
          <a:xfrm>
            <a:off x="548640" y="1453896"/>
            <a:ext cx="11094415" cy="1051560"/>
          </a:xfrm>
          <a:prstGeom prst="rect">
            <a:avLst/>
          </a:prstGeom>
          <a:noFill/>
          <a:ln/>
        </p:spPr>
        <p:txBody>
          <a:bodyPr wrap="square" rtlCol="0" anchor="t"/>
          <a:lstStyle/>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Non-Return-to-Zero Inverted: to send a 1, transition to the opposite signal level; to send a 0, stay where you are.</a:t>
            </a:r>
            <a:endParaRPr lang="en-US" sz="1450" dirty="0"/>
          </a:p>
          <a:p>
            <a:pPr marL="342900" indent="-342900">
              <a:lnSpc>
                <a:spcPct val="128000"/>
              </a:lnSpc>
              <a:spcAft>
                <a:spcPts val="800"/>
              </a:spcAft>
              <a:buSzPct val="100000"/>
              <a:buChar char="–"/>
            </a:pPr>
            <a:r>
              <a:rPr lang="en-US" sz="1450" dirty="0">
                <a:solidFill>
                  <a:srgbClr val="1B2430"/>
                </a:solidFill>
                <a:latin typeface="Calibri" pitchFamily="34" charset="0"/>
                <a:ea typeface="Calibri" pitchFamily="34" charset="-122"/>
                <a:cs typeface="Calibri" pitchFamily="34" charset="-120"/>
              </a:rPr>
              <a:t>A run of consecutive 1s now produces a steady stream of transitions — clock recovery is fixed for that case.</a:t>
            </a:r>
            <a:endParaRPr lang="en-US" sz="1450" dirty="0"/>
          </a:p>
        </p:txBody>
      </p:sp>
      <p:sp>
        <p:nvSpPr>
          <p:cNvPr id="9" name="Text 7"/>
          <p:cNvSpPr/>
          <p:nvPr/>
        </p:nvSpPr>
        <p:spPr>
          <a:xfrm>
            <a:off x="694944" y="2926080"/>
            <a:ext cx="256032" cy="237744"/>
          </a:xfrm>
          <a:prstGeom prst="rect">
            <a:avLst/>
          </a:prstGeom>
          <a:noFill/>
          <a:ln/>
        </p:spPr>
        <p:txBody>
          <a:bodyPr wrap="square" rtlCol="0" anchor="ctr"/>
          <a:lstStyle/>
          <a:p>
            <a:pPr algn="r" indent="0" marL="0">
              <a:buNone/>
            </a:pPr>
            <a:r>
              <a:rPr lang="en-US" sz="1100" dirty="0">
                <a:solidFill>
                  <a:srgbClr val="5B6B7F"/>
                </a:solidFill>
                <a:latin typeface="Courier New" pitchFamily="34" charset="0"/>
                <a:ea typeface="Courier New" pitchFamily="34" charset="-122"/>
                <a:cs typeface="Courier New" pitchFamily="34" charset="-120"/>
              </a:rPr>
              <a:t>1</a:t>
            </a:r>
            <a:endParaRPr lang="en-US" sz="1100" dirty="0"/>
          </a:p>
        </p:txBody>
      </p:sp>
      <p:sp>
        <p:nvSpPr>
          <p:cNvPr id="10" name="Text 8"/>
          <p:cNvSpPr/>
          <p:nvPr/>
        </p:nvSpPr>
        <p:spPr>
          <a:xfrm>
            <a:off x="694944" y="3794760"/>
            <a:ext cx="256032" cy="237744"/>
          </a:xfrm>
          <a:prstGeom prst="rect">
            <a:avLst/>
          </a:prstGeom>
          <a:noFill/>
          <a:ln/>
        </p:spPr>
        <p:txBody>
          <a:bodyPr wrap="square" rtlCol="0" anchor="ctr"/>
          <a:lstStyle/>
          <a:p>
            <a:pPr algn="r" indent="0" marL="0">
              <a:buNone/>
            </a:pPr>
            <a:r>
              <a:rPr lang="en-US" sz="1100" dirty="0">
                <a:solidFill>
                  <a:srgbClr val="5B6B7F"/>
                </a:solidFill>
                <a:latin typeface="Courier New" pitchFamily="34" charset="0"/>
                <a:ea typeface="Courier New" pitchFamily="34" charset="-122"/>
                <a:cs typeface="Courier New" pitchFamily="34" charset="-120"/>
              </a:rPr>
              <a:t>0</a:t>
            </a:r>
            <a:endParaRPr lang="en-US" sz="1100" dirty="0"/>
          </a:p>
        </p:txBody>
      </p:sp>
      <p:sp>
        <p:nvSpPr>
          <p:cNvPr id="11" name="Shape 9"/>
          <p:cNvSpPr/>
          <p:nvPr/>
        </p:nvSpPr>
        <p:spPr>
          <a:xfrm>
            <a:off x="1005840" y="2999232"/>
            <a:ext cx="914" cy="978408"/>
          </a:xfrm>
          <a:prstGeom prst="line">
            <a:avLst/>
          </a:prstGeom>
          <a:noFill/>
          <a:ln w="9525">
            <a:solidFill>
              <a:srgbClr val="E1E6EE"/>
            </a:solidFill>
            <a:prstDash val="dash"/>
          </a:ln>
        </p:spPr>
      </p:sp>
      <p:sp>
        <p:nvSpPr>
          <p:cNvPr id="12" name="Shape 10"/>
          <p:cNvSpPr/>
          <p:nvPr/>
        </p:nvSpPr>
        <p:spPr>
          <a:xfrm>
            <a:off x="2023842" y="2999232"/>
            <a:ext cx="914" cy="978408"/>
          </a:xfrm>
          <a:prstGeom prst="line">
            <a:avLst/>
          </a:prstGeom>
          <a:noFill/>
          <a:ln w="9525">
            <a:solidFill>
              <a:srgbClr val="E1E6EE"/>
            </a:solidFill>
            <a:prstDash val="dash"/>
          </a:ln>
        </p:spPr>
      </p:sp>
      <p:sp>
        <p:nvSpPr>
          <p:cNvPr id="13" name="Shape 11"/>
          <p:cNvSpPr/>
          <p:nvPr/>
        </p:nvSpPr>
        <p:spPr>
          <a:xfrm>
            <a:off x="3041843" y="2999232"/>
            <a:ext cx="914" cy="978408"/>
          </a:xfrm>
          <a:prstGeom prst="line">
            <a:avLst/>
          </a:prstGeom>
          <a:noFill/>
          <a:ln w="9525">
            <a:solidFill>
              <a:srgbClr val="E1E6EE"/>
            </a:solidFill>
            <a:prstDash val="dash"/>
          </a:ln>
        </p:spPr>
      </p:sp>
      <p:sp>
        <p:nvSpPr>
          <p:cNvPr id="14" name="Shape 12"/>
          <p:cNvSpPr/>
          <p:nvPr/>
        </p:nvSpPr>
        <p:spPr>
          <a:xfrm>
            <a:off x="4059845" y="2999232"/>
            <a:ext cx="914" cy="978408"/>
          </a:xfrm>
          <a:prstGeom prst="line">
            <a:avLst/>
          </a:prstGeom>
          <a:noFill/>
          <a:ln w="9525">
            <a:solidFill>
              <a:srgbClr val="E1E6EE"/>
            </a:solidFill>
            <a:prstDash val="dash"/>
          </a:ln>
        </p:spPr>
      </p:sp>
      <p:sp>
        <p:nvSpPr>
          <p:cNvPr id="15" name="Shape 13"/>
          <p:cNvSpPr/>
          <p:nvPr/>
        </p:nvSpPr>
        <p:spPr>
          <a:xfrm>
            <a:off x="5077846" y="2999232"/>
            <a:ext cx="914" cy="978408"/>
          </a:xfrm>
          <a:prstGeom prst="line">
            <a:avLst/>
          </a:prstGeom>
          <a:noFill/>
          <a:ln w="9525">
            <a:solidFill>
              <a:srgbClr val="E1E6EE"/>
            </a:solidFill>
            <a:prstDash val="dash"/>
          </a:ln>
        </p:spPr>
      </p:sp>
      <p:sp>
        <p:nvSpPr>
          <p:cNvPr id="16" name="Shape 14"/>
          <p:cNvSpPr/>
          <p:nvPr/>
        </p:nvSpPr>
        <p:spPr>
          <a:xfrm>
            <a:off x="6095848" y="2999232"/>
            <a:ext cx="914" cy="978408"/>
          </a:xfrm>
          <a:prstGeom prst="line">
            <a:avLst/>
          </a:prstGeom>
          <a:noFill/>
          <a:ln w="9525">
            <a:solidFill>
              <a:srgbClr val="E1E6EE"/>
            </a:solidFill>
            <a:prstDash val="dash"/>
          </a:ln>
        </p:spPr>
      </p:sp>
      <p:sp>
        <p:nvSpPr>
          <p:cNvPr id="17" name="Shape 15"/>
          <p:cNvSpPr/>
          <p:nvPr/>
        </p:nvSpPr>
        <p:spPr>
          <a:xfrm>
            <a:off x="7113849" y="2999232"/>
            <a:ext cx="914" cy="978408"/>
          </a:xfrm>
          <a:prstGeom prst="line">
            <a:avLst/>
          </a:prstGeom>
          <a:noFill/>
          <a:ln w="9525">
            <a:solidFill>
              <a:srgbClr val="E1E6EE"/>
            </a:solidFill>
            <a:prstDash val="dash"/>
          </a:ln>
        </p:spPr>
      </p:sp>
      <p:sp>
        <p:nvSpPr>
          <p:cNvPr id="18" name="Shape 16"/>
          <p:cNvSpPr/>
          <p:nvPr/>
        </p:nvSpPr>
        <p:spPr>
          <a:xfrm>
            <a:off x="8131851" y="2999232"/>
            <a:ext cx="914" cy="978408"/>
          </a:xfrm>
          <a:prstGeom prst="line">
            <a:avLst/>
          </a:prstGeom>
          <a:noFill/>
          <a:ln w="9525">
            <a:solidFill>
              <a:srgbClr val="E1E6EE"/>
            </a:solidFill>
            <a:prstDash val="dash"/>
          </a:ln>
        </p:spPr>
      </p:sp>
      <p:sp>
        <p:nvSpPr>
          <p:cNvPr id="19" name="Shape 17"/>
          <p:cNvSpPr/>
          <p:nvPr/>
        </p:nvSpPr>
        <p:spPr>
          <a:xfrm>
            <a:off x="9149852" y="2999232"/>
            <a:ext cx="914" cy="978408"/>
          </a:xfrm>
          <a:prstGeom prst="line">
            <a:avLst/>
          </a:prstGeom>
          <a:noFill/>
          <a:ln w="9525">
            <a:solidFill>
              <a:srgbClr val="E1E6EE"/>
            </a:solidFill>
            <a:prstDash val="dash"/>
          </a:ln>
        </p:spPr>
      </p:sp>
      <p:sp>
        <p:nvSpPr>
          <p:cNvPr id="20" name="Shape 18"/>
          <p:cNvSpPr/>
          <p:nvPr/>
        </p:nvSpPr>
        <p:spPr>
          <a:xfrm>
            <a:off x="10167854" y="2999232"/>
            <a:ext cx="914" cy="978408"/>
          </a:xfrm>
          <a:prstGeom prst="line">
            <a:avLst/>
          </a:prstGeom>
          <a:noFill/>
          <a:ln w="9525">
            <a:solidFill>
              <a:srgbClr val="E1E6EE"/>
            </a:solidFill>
            <a:prstDash val="dash"/>
          </a:ln>
        </p:spPr>
      </p:sp>
      <p:sp>
        <p:nvSpPr>
          <p:cNvPr id="21" name="Shape 19"/>
          <p:cNvSpPr/>
          <p:nvPr/>
        </p:nvSpPr>
        <p:spPr>
          <a:xfrm>
            <a:off x="11185855" y="2999232"/>
            <a:ext cx="914" cy="978408"/>
          </a:xfrm>
          <a:prstGeom prst="line">
            <a:avLst/>
          </a:prstGeom>
          <a:noFill/>
          <a:ln w="9525">
            <a:solidFill>
              <a:srgbClr val="E1E6EE"/>
            </a:solidFill>
            <a:prstDash val="dash"/>
          </a:ln>
        </p:spPr>
      </p:sp>
      <p:sp>
        <p:nvSpPr>
          <p:cNvPr id="22" name="Text 20"/>
          <p:cNvSpPr/>
          <p:nvPr/>
        </p:nvSpPr>
        <p:spPr>
          <a:xfrm>
            <a:off x="1005840"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23" name="Text 21"/>
          <p:cNvSpPr/>
          <p:nvPr/>
        </p:nvSpPr>
        <p:spPr>
          <a:xfrm>
            <a:off x="2023842"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24" name="Text 22"/>
          <p:cNvSpPr/>
          <p:nvPr/>
        </p:nvSpPr>
        <p:spPr>
          <a:xfrm>
            <a:off x="3041843"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25" name="Text 23"/>
          <p:cNvSpPr/>
          <p:nvPr/>
        </p:nvSpPr>
        <p:spPr>
          <a:xfrm>
            <a:off x="4059845"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26" name="Text 24"/>
          <p:cNvSpPr/>
          <p:nvPr/>
        </p:nvSpPr>
        <p:spPr>
          <a:xfrm>
            <a:off x="5077846"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27" name="Text 25"/>
          <p:cNvSpPr/>
          <p:nvPr/>
        </p:nvSpPr>
        <p:spPr>
          <a:xfrm>
            <a:off x="6095848"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28" name="Text 26"/>
          <p:cNvSpPr/>
          <p:nvPr/>
        </p:nvSpPr>
        <p:spPr>
          <a:xfrm>
            <a:off x="7113849"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29" name="Text 27"/>
          <p:cNvSpPr/>
          <p:nvPr/>
        </p:nvSpPr>
        <p:spPr>
          <a:xfrm>
            <a:off x="8131851"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30" name="Text 28"/>
          <p:cNvSpPr/>
          <p:nvPr/>
        </p:nvSpPr>
        <p:spPr>
          <a:xfrm>
            <a:off x="9149852"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1</a:t>
            </a:r>
            <a:endParaRPr lang="en-US" sz="1200" dirty="0"/>
          </a:p>
        </p:txBody>
      </p:sp>
      <p:sp>
        <p:nvSpPr>
          <p:cNvPr id="31" name="Text 29"/>
          <p:cNvSpPr/>
          <p:nvPr/>
        </p:nvSpPr>
        <p:spPr>
          <a:xfrm>
            <a:off x="10167854" y="2724912"/>
            <a:ext cx="1018002" cy="256032"/>
          </a:xfrm>
          <a:prstGeom prst="rect">
            <a:avLst/>
          </a:prstGeom>
          <a:noFill/>
          <a:ln/>
        </p:spPr>
        <p:txBody>
          <a:bodyPr wrap="square" rtlCol="0" anchor="ctr"/>
          <a:lstStyle/>
          <a:p>
            <a:pPr algn="ctr" indent="0" marL="0">
              <a:buNone/>
            </a:pPr>
            <a:r>
              <a:rPr lang="en-US" sz="1200" b="1" dirty="0">
                <a:solidFill>
                  <a:srgbClr val="16233F"/>
                </a:solidFill>
                <a:latin typeface="Courier New" pitchFamily="34" charset="0"/>
                <a:ea typeface="Courier New" pitchFamily="34" charset="-122"/>
                <a:cs typeface="Courier New" pitchFamily="34" charset="-120"/>
              </a:rPr>
              <a:t>0</a:t>
            </a:r>
            <a:endParaRPr lang="en-US" sz="1200" dirty="0"/>
          </a:p>
        </p:txBody>
      </p:sp>
      <p:sp>
        <p:nvSpPr>
          <p:cNvPr id="32" name="Shape 30"/>
          <p:cNvSpPr/>
          <p:nvPr/>
        </p:nvSpPr>
        <p:spPr>
          <a:xfrm>
            <a:off x="1005840" y="3054096"/>
            <a:ext cx="1018002" cy="914"/>
          </a:xfrm>
          <a:prstGeom prst="line">
            <a:avLst/>
          </a:prstGeom>
          <a:noFill/>
          <a:ln w="31750">
            <a:solidFill>
              <a:srgbClr val="2E8B67"/>
            </a:solidFill>
            <a:prstDash val="solid"/>
          </a:ln>
        </p:spPr>
      </p:sp>
      <p:sp>
        <p:nvSpPr>
          <p:cNvPr id="33" name="Shape 31"/>
          <p:cNvSpPr/>
          <p:nvPr/>
        </p:nvSpPr>
        <p:spPr>
          <a:xfrm>
            <a:off x="2023842" y="3922776"/>
            <a:ext cx="1018002" cy="914"/>
          </a:xfrm>
          <a:prstGeom prst="line">
            <a:avLst/>
          </a:prstGeom>
          <a:noFill/>
          <a:ln w="31750">
            <a:solidFill>
              <a:srgbClr val="2E8B67"/>
            </a:solidFill>
            <a:prstDash val="solid"/>
          </a:ln>
        </p:spPr>
      </p:sp>
      <p:sp>
        <p:nvSpPr>
          <p:cNvPr id="34" name="Shape 32"/>
          <p:cNvSpPr/>
          <p:nvPr/>
        </p:nvSpPr>
        <p:spPr>
          <a:xfrm>
            <a:off x="2023842" y="3054096"/>
            <a:ext cx="914" cy="868680"/>
          </a:xfrm>
          <a:prstGeom prst="line">
            <a:avLst/>
          </a:prstGeom>
          <a:noFill/>
          <a:ln w="31750">
            <a:solidFill>
              <a:srgbClr val="2E8B67"/>
            </a:solidFill>
            <a:prstDash val="solid"/>
          </a:ln>
        </p:spPr>
      </p:sp>
      <p:sp>
        <p:nvSpPr>
          <p:cNvPr id="35" name="Shape 33"/>
          <p:cNvSpPr/>
          <p:nvPr/>
        </p:nvSpPr>
        <p:spPr>
          <a:xfrm>
            <a:off x="3041843" y="3922776"/>
            <a:ext cx="1018002" cy="914"/>
          </a:xfrm>
          <a:prstGeom prst="line">
            <a:avLst/>
          </a:prstGeom>
          <a:noFill/>
          <a:ln w="31750">
            <a:solidFill>
              <a:srgbClr val="2E8B67"/>
            </a:solidFill>
            <a:prstDash val="solid"/>
          </a:ln>
        </p:spPr>
      </p:sp>
      <p:sp>
        <p:nvSpPr>
          <p:cNvPr id="36" name="Shape 34"/>
          <p:cNvSpPr/>
          <p:nvPr/>
        </p:nvSpPr>
        <p:spPr>
          <a:xfrm>
            <a:off x="4059845" y="3922776"/>
            <a:ext cx="1018002" cy="914"/>
          </a:xfrm>
          <a:prstGeom prst="line">
            <a:avLst/>
          </a:prstGeom>
          <a:noFill/>
          <a:ln w="31750">
            <a:solidFill>
              <a:srgbClr val="2E8B67"/>
            </a:solidFill>
            <a:prstDash val="solid"/>
          </a:ln>
        </p:spPr>
      </p:sp>
      <p:sp>
        <p:nvSpPr>
          <p:cNvPr id="37" name="Shape 35"/>
          <p:cNvSpPr/>
          <p:nvPr/>
        </p:nvSpPr>
        <p:spPr>
          <a:xfrm>
            <a:off x="5077846" y="3922776"/>
            <a:ext cx="1018002" cy="914"/>
          </a:xfrm>
          <a:prstGeom prst="line">
            <a:avLst/>
          </a:prstGeom>
          <a:noFill/>
          <a:ln w="31750">
            <a:solidFill>
              <a:srgbClr val="2E8B67"/>
            </a:solidFill>
            <a:prstDash val="solid"/>
          </a:ln>
        </p:spPr>
      </p:sp>
      <p:sp>
        <p:nvSpPr>
          <p:cNvPr id="38" name="Shape 36"/>
          <p:cNvSpPr/>
          <p:nvPr/>
        </p:nvSpPr>
        <p:spPr>
          <a:xfrm>
            <a:off x="6095848" y="3054096"/>
            <a:ext cx="1018002" cy="914"/>
          </a:xfrm>
          <a:prstGeom prst="line">
            <a:avLst/>
          </a:prstGeom>
          <a:noFill/>
          <a:ln w="31750">
            <a:solidFill>
              <a:srgbClr val="2E8B67"/>
            </a:solidFill>
            <a:prstDash val="solid"/>
          </a:ln>
        </p:spPr>
      </p:sp>
      <p:sp>
        <p:nvSpPr>
          <p:cNvPr id="39" name="Shape 37"/>
          <p:cNvSpPr/>
          <p:nvPr/>
        </p:nvSpPr>
        <p:spPr>
          <a:xfrm>
            <a:off x="6095848" y="3054096"/>
            <a:ext cx="914" cy="868680"/>
          </a:xfrm>
          <a:prstGeom prst="line">
            <a:avLst/>
          </a:prstGeom>
          <a:noFill/>
          <a:ln w="31750">
            <a:solidFill>
              <a:srgbClr val="2E8B67"/>
            </a:solidFill>
            <a:prstDash val="solid"/>
          </a:ln>
        </p:spPr>
      </p:sp>
      <p:sp>
        <p:nvSpPr>
          <p:cNvPr id="40" name="Shape 38"/>
          <p:cNvSpPr/>
          <p:nvPr/>
        </p:nvSpPr>
        <p:spPr>
          <a:xfrm>
            <a:off x="7113849" y="3054096"/>
            <a:ext cx="1018002" cy="914"/>
          </a:xfrm>
          <a:prstGeom prst="line">
            <a:avLst/>
          </a:prstGeom>
          <a:noFill/>
          <a:ln w="31750">
            <a:solidFill>
              <a:srgbClr val="2E8B67"/>
            </a:solidFill>
            <a:prstDash val="solid"/>
          </a:ln>
        </p:spPr>
      </p:sp>
      <p:sp>
        <p:nvSpPr>
          <p:cNvPr id="41" name="Shape 39"/>
          <p:cNvSpPr/>
          <p:nvPr/>
        </p:nvSpPr>
        <p:spPr>
          <a:xfrm>
            <a:off x="8131851" y="3922776"/>
            <a:ext cx="1018002" cy="914"/>
          </a:xfrm>
          <a:prstGeom prst="line">
            <a:avLst/>
          </a:prstGeom>
          <a:noFill/>
          <a:ln w="31750">
            <a:solidFill>
              <a:srgbClr val="2E8B67"/>
            </a:solidFill>
            <a:prstDash val="solid"/>
          </a:ln>
        </p:spPr>
      </p:sp>
      <p:sp>
        <p:nvSpPr>
          <p:cNvPr id="42" name="Shape 40"/>
          <p:cNvSpPr/>
          <p:nvPr/>
        </p:nvSpPr>
        <p:spPr>
          <a:xfrm>
            <a:off x="8131851" y="3054096"/>
            <a:ext cx="914" cy="868680"/>
          </a:xfrm>
          <a:prstGeom prst="line">
            <a:avLst/>
          </a:prstGeom>
          <a:noFill/>
          <a:ln w="31750">
            <a:solidFill>
              <a:srgbClr val="2E8B67"/>
            </a:solidFill>
            <a:prstDash val="solid"/>
          </a:ln>
        </p:spPr>
      </p:sp>
      <p:sp>
        <p:nvSpPr>
          <p:cNvPr id="43" name="Shape 41"/>
          <p:cNvSpPr/>
          <p:nvPr/>
        </p:nvSpPr>
        <p:spPr>
          <a:xfrm>
            <a:off x="9149852" y="3054096"/>
            <a:ext cx="1018002" cy="914"/>
          </a:xfrm>
          <a:prstGeom prst="line">
            <a:avLst/>
          </a:prstGeom>
          <a:noFill/>
          <a:ln w="31750">
            <a:solidFill>
              <a:srgbClr val="2E8B67"/>
            </a:solidFill>
            <a:prstDash val="solid"/>
          </a:ln>
        </p:spPr>
      </p:sp>
      <p:sp>
        <p:nvSpPr>
          <p:cNvPr id="44" name="Shape 42"/>
          <p:cNvSpPr/>
          <p:nvPr/>
        </p:nvSpPr>
        <p:spPr>
          <a:xfrm>
            <a:off x="9149852" y="3054096"/>
            <a:ext cx="914" cy="868680"/>
          </a:xfrm>
          <a:prstGeom prst="line">
            <a:avLst/>
          </a:prstGeom>
          <a:noFill/>
          <a:ln w="31750">
            <a:solidFill>
              <a:srgbClr val="2E8B67"/>
            </a:solidFill>
            <a:prstDash val="solid"/>
          </a:ln>
        </p:spPr>
      </p:sp>
      <p:sp>
        <p:nvSpPr>
          <p:cNvPr id="45" name="Shape 43"/>
          <p:cNvSpPr/>
          <p:nvPr/>
        </p:nvSpPr>
        <p:spPr>
          <a:xfrm>
            <a:off x="10167854" y="3054096"/>
            <a:ext cx="1018002" cy="914"/>
          </a:xfrm>
          <a:prstGeom prst="line">
            <a:avLst/>
          </a:prstGeom>
          <a:noFill/>
          <a:ln w="31750">
            <a:solidFill>
              <a:srgbClr val="2E8B67"/>
            </a:solidFill>
            <a:prstDash val="solid"/>
          </a:ln>
        </p:spPr>
      </p:sp>
      <p:sp>
        <p:nvSpPr>
          <p:cNvPr id="46" name="Text 44"/>
          <p:cNvSpPr/>
          <p:nvPr/>
        </p:nvSpPr>
        <p:spPr>
          <a:xfrm>
            <a:off x="548640" y="3035808"/>
            <a:ext cx="548640" cy="274320"/>
          </a:xfrm>
          <a:prstGeom prst="rect">
            <a:avLst/>
          </a:prstGeom>
          <a:noFill/>
          <a:ln/>
        </p:spPr>
        <p:txBody>
          <a:bodyPr wrap="square" rtlCol="0" anchor="ctr"/>
          <a:lstStyle/>
          <a:p>
            <a:pPr indent="0" marL="0">
              <a:buNone/>
            </a:pPr>
            <a:r>
              <a:rPr lang="en-US" sz="1200" b="1" dirty="0">
                <a:solidFill>
                  <a:srgbClr val="2E8B67"/>
                </a:solidFill>
                <a:latin typeface="Calibri" pitchFamily="34" charset="0"/>
                <a:ea typeface="Calibri" pitchFamily="34" charset="-122"/>
                <a:cs typeface="Calibri" pitchFamily="34" charset="-120"/>
              </a:rPr>
              <a:t>NRZI</a:t>
            </a:r>
            <a:endParaRPr lang="en-US" sz="1200" dirty="0"/>
          </a:p>
        </p:txBody>
      </p:sp>
      <p:sp>
        <p:nvSpPr>
          <p:cNvPr id="47" name="Text 45"/>
          <p:cNvSpPr/>
          <p:nvPr/>
        </p:nvSpPr>
        <p:spPr>
          <a:xfrm>
            <a:off x="548640" y="4517136"/>
            <a:ext cx="11094415" cy="548640"/>
          </a:xfrm>
          <a:prstGeom prst="rect">
            <a:avLst/>
          </a:prstGeom>
          <a:noFill/>
          <a:ln/>
        </p:spPr>
        <p:txBody>
          <a:bodyPr wrap="square" rtlCol="0" anchor="ctr"/>
          <a:lstStyle/>
          <a:p>
            <a:pPr indent="0" marL="0">
              <a:buNone/>
            </a:pPr>
            <a:r>
              <a:rPr lang="en-US" sz="1300" i="1" dirty="0">
                <a:solidFill>
                  <a:srgbClr val="5B6B7F"/>
                </a:solidFill>
                <a:latin typeface="Calibri" pitchFamily="34" charset="0"/>
                <a:ea typeface="Calibri" pitchFamily="34" charset="-122"/>
                <a:cs typeface="Calibri" pitchFamily="34" charset="-120"/>
              </a:rPr>
              <a:t>Same bit sequence as before — notice the two adjacent 1s now toggle the line. A long run of 0s, though, still leaves it flat.</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52</Slides>
  <Notes>52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52</vt:i4>
      </vt:variant>
    </vt:vector>
  </HeadingPairs>
  <TitlesOfParts>
    <vt:vector size="5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Data Link Layer — Computer Networks</dc:title>
  <dc:subject>PptxGenJS Presentation</dc:subject>
  <dc:creator>Computer Networks</dc:creator>
  <cp:lastModifiedBy>Computer Networks</cp:lastModifiedBy>
  <cp:revision>1</cp:revision>
  <dcterms:created xsi:type="dcterms:W3CDTF">2026-08-31T18:51:01Z</dcterms:created>
  <dcterms:modified xsi:type="dcterms:W3CDTF">2026-08-31T18:51:01Z</dcterms:modified>
</cp:coreProperties>
</file>