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notesMasterIdLst>
    <p:notesMasterId r:id="rId5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notesMaster" Target="notesMasters/notesMaster1.xml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png"/><Relationship Id="rId3" Type="http://schemas.openxmlformats.org/officeDocument/2006/relationships/image" Target="../media/image-22-3.png"/><Relationship Id="rId4" Type="http://schemas.openxmlformats.org/officeDocument/2006/relationships/image" Target="../media/image-2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image" Target="../media/image-27-2.png"/><Relationship Id="rId3" Type="http://schemas.openxmlformats.org/officeDocument/2006/relationships/image" Target="../media/image-27-3.png"/><Relationship Id="rId4" Type="http://schemas.openxmlformats.org/officeDocument/2006/relationships/image" Target="../media/image-2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png"/><Relationship Id="rId2" Type="http://schemas.openxmlformats.org/officeDocument/2006/relationships/image" Target="../media/image-34-2.png"/><Relationship Id="rId3" Type="http://schemas.openxmlformats.org/officeDocument/2006/relationships/image" Target="../media/image-3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png"/><Relationship Id="rId2" Type="http://schemas.openxmlformats.org/officeDocument/2006/relationships/image" Target="../media/image-36-2.png"/><Relationship Id="rId3" Type="http://schemas.openxmlformats.org/officeDocument/2006/relationships/image" Target="../media/image-36-1.png"/><Relationship Id="rId4" Type="http://schemas.openxmlformats.org/officeDocument/2006/relationships/image" Target="../media/image-36-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png"/><Relationship Id="rId2" Type="http://schemas.openxmlformats.org/officeDocument/2006/relationships/image" Target="../media/image-38-2.png"/><Relationship Id="rId3" Type="http://schemas.openxmlformats.org/officeDocument/2006/relationships/image" Target="../media/image-38-3.png"/><Relationship Id="rId4" Type="http://schemas.openxmlformats.org/officeDocument/2006/relationships/image" Target="../media/image-3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png"/><Relationship Id="rId2" Type="http://schemas.openxmlformats.org/officeDocument/2006/relationships/image" Target="../media/image-44-2.png"/><Relationship Id="rId3" Type="http://schemas.openxmlformats.org/officeDocument/2006/relationships/image" Target="../media/image-4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png"/><Relationship Id="rId2" Type="http://schemas.openxmlformats.org/officeDocument/2006/relationships/image" Target="../media/image-4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png"/><Relationship Id="rId2" Type="http://schemas.openxmlformats.org/officeDocument/2006/relationships/image" Target="../media/image-4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9-1.png"/><Relationship Id="rId2" Type="http://schemas.openxmlformats.org/officeDocument/2006/relationships/image" Target="../media/image-4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822960"/>
            <a:ext cx="822960" cy="365760"/>
          </a:xfrm>
          <a:prstGeom prst="line">
            <a:avLst/>
          </a:prstGeom>
          <a:noFill/>
          <a:ln w="15875">
            <a:solidFill>
              <a:srgbClr val="2A3B6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966960" y="1188720"/>
            <a:ext cx="365760" cy="640080"/>
          </a:xfrm>
          <a:prstGeom prst="line">
            <a:avLst/>
          </a:prstGeom>
          <a:noFill/>
          <a:ln w="15875">
            <a:solidFill>
              <a:srgbClr val="2A3B6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332720" y="1188720"/>
            <a:ext cx="548640" cy="548640"/>
          </a:xfrm>
          <a:prstGeom prst="line">
            <a:avLst/>
          </a:prstGeom>
          <a:noFill/>
          <a:ln w="15875">
            <a:solidFill>
              <a:srgbClr val="2A3B6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881360" y="1005840"/>
            <a:ext cx="457200" cy="731520"/>
          </a:xfrm>
          <a:prstGeom prst="line">
            <a:avLst/>
          </a:prstGeom>
          <a:noFill/>
          <a:ln w="15875">
            <a:solidFill>
              <a:srgbClr val="2A3B6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235440" y="822960"/>
            <a:ext cx="274320" cy="822960"/>
          </a:xfrm>
          <a:prstGeom prst="line">
            <a:avLst/>
          </a:prstGeom>
          <a:noFill/>
          <a:ln w="15875">
            <a:solidFill>
              <a:srgbClr val="2A3B6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235440" y="1645920"/>
            <a:ext cx="731520" cy="182880"/>
          </a:xfrm>
          <a:prstGeom prst="line">
            <a:avLst/>
          </a:prstGeom>
          <a:noFill/>
          <a:ln w="15875">
            <a:solidFill>
              <a:srgbClr val="2A3B6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464040" y="777240"/>
            <a:ext cx="91440" cy="91440"/>
          </a:xfrm>
          <a:prstGeom prst="ellipse">
            <a:avLst/>
          </a:prstGeom>
          <a:solidFill>
            <a:srgbClr val="5B7FA6"/>
          </a:solidFill>
          <a:ln/>
        </p:spPr>
      </p:sp>
      <p:sp>
        <p:nvSpPr>
          <p:cNvPr id="9" name="Shape 7"/>
          <p:cNvSpPr/>
          <p:nvPr/>
        </p:nvSpPr>
        <p:spPr>
          <a:xfrm>
            <a:off x="10287000" y="1143000"/>
            <a:ext cx="91440" cy="91440"/>
          </a:xfrm>
          <a:prstGeom prst="ellipse">
            <a:avLst/>
          </a:prstGeom>
          <a:solidFill>
            <a:srgbClr val="5B7FA6"/>
          </a:solidFill>
          <a:ln/>
        </p:spPr>
      </p:sp>
      <p:sp>
        <p:nvSpPr>
          <p:cNvPr id="10" name="Shape 8"/>
          <p:cNvSpPr/>
          <p:nvPr/>
        </p:nvSpPr>
        <p:spPr>
          <a:xfrm>
            <a:off x="9921240" y="1783080"/>
            <a:ext cx="91440" cy="91440"/>
          </a:xfrm>
          <a:prstGeom prst="ellipse">
            <a:avLst/>
          </a:prstGeom>
          <a:solidFill>
            <a:srgbClr val="5B7FA6"/>
          </a:solidFill>
          <a:ln/>
        </p:spPr>
      </p:sp>
      <p:sp>
        <p:nvSpPr>
          <p:cNvPr id="11" name="Shape 9"/>
          <p:cNvSpPr/>
          <p:nvPr/>
        </p:nvSpPr>
        <p:spPr>
          <a:xfrm>
            <a:off x="10835640" y="1691640"/>
            <a:ext cx="91440" cy="91440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12" name="Shape 10"/>
          <p:cNvSpPr/>
          <p:nvPr/>
        </p:nvSpPr>
        <p:spPr>
          <a:xfrm>
            <a:off x="11292840" y="960120"/>
            <a:ext cx="91440" cy="91440"/>
          </a:xfrm>
          <a:prstGeom prst="ellipse">
            <a:avLst/>
          </a:prstGeom>
          <a:solidFill>
            <a:srgbClr val="5B7FA6"/>
          </a:solidFill>
          <a:ln/>
        </p:spPr>
      </p:sp>
      <p:sp>
        <p:nvSpPr>
          <p:cNvPr id="13" name="Shape 11"/>
          <p:cNvSpPr/>
          <p:nvPr/>
        </p:nvSpPr>
        <p:spPr>
          <a:xfrm>
            <a:off x="9189720" y="1600200"/>
            <a:ext cx="91440" cy="91440"/>
          </a:xfrm>
          <a:prstGeom prst="ellipse">
            <a:avLst/>
          </a:prstGeom>
          <a:solidFill>
            <a:srgbClr val="5B7FA6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214884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 NETWORKS  ·  CHAPTER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48640" y="251460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 Layer</a:t>
            </a:r>
            <a:endParaRPr lang="en-US" sz="5200" dirty="0"/>
          </a:p>
        </p:txBody>
      </p:sp>
      <p:sp>
        <p:nvSpPr>
          <p:cNvPr id="16" name="Text 14"/>
          <p:cNvSpPr/>
          <p:nvPr/>
        </p:nvSpPr>
        <p:spPr>
          <a:xfrm>
            <a:off x="548640" y="370332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programs on different machines agree to talk to each other —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HTTP, mail, DNS, peer-to-peer, and the sockets that carry them all.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48640" y="3611880"/>
            <a:ext cx="548640" cy="0"/>
          </a:xfrm>
          <a:prstGeom prst="line">
            <a:avLst/>
          </a:prstGeom>
          <a:noFill/>
          <a:ln w="38100">
            <a:solidFill>
              <a:srgbClr val="E2883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60807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488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condensed, illustrated edition for lecture use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2.2 WEB AND HTTP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Web Page Is a Bundle of Objects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548640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200"/>
              </a:spcAft>
              <a:buSzPct val="100000"/>
              <a:buChar char="–"/>
            </a:pPr>
            <a:r>
              <a:rPr lang="en-US" sz="14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Web page consists of objects — an HTML file, JPEG images, a Java applet, an audio file…</a:t>
            </a:r>
            <a:endParaRPr lang="en-US" sz="1450" dirty="0"/>
          </a:p>
          <a:p>
            <a:pPr marL="342900" indent="-342900">
              <a:lnSpc>
                <a:spcPct val="128000"/>
              </a:lnSpc>
              <a:spcAft>
                <a:spcPts val="1200"/>
              </a:spcAft>
              <a:buSzPct val="100000"/>
              <a:buChar char="–"/>
            </a:pPr>
            <a:r>
              <a:rPr lang="en-US" sz="14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page is a base HTML file that references several other objects.</a:t>
            </a:r>
            <a:endParaRPr lang="en-US" sz="1450" dirty="0"/>
          </a:p>
          <a:p>
            <a:pPr marL="342900" indent="-342900">
              <a:lnSpc>
                <a:spcPct val="128000"/>
              </a:lnSpc>
              <a:spcAft>
                <a:spcPts val="1200"/>
              </a:spcAft>
              <a:buSzPct val="100000"/>
              <a:buChar char="–"/>
            </a:pPr>
            <a:r>
              <a:rPr lang="en-US" sz="14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object — the base file included — is addressable by its own URL.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548640" y="3739896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Anatomy of a URL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4197096"/>
            <a:ext cx="93817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http://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4581144"/>
            <a:ext cx="865022" cy="0"/>
          </a:xfrm>
          <a:prstGeom prst="line">
            <a:avLst/>
          </a:prstGeom>
          <a:noFill/>
          <a:ln w="25400">
            <a:solidFill>
              <a:srgbClr val="2E6FA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486814" y="4197096"/>
            <a:ext cx="222565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www.someschool.edu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486814" y="4581144"/>
            <a:ext cx="2152498" cy="0"/>
          </a:xfrm>
          <a:prstGeom prst="line">
            <a:avLst/>
          </a:prstGeom>
          <a:noFill/>
          <a:ln w="25400">
            <a:solidFill>
              <a:srgbClr val="B5651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12464" y="4197096"/>
            <a:ext cx="1289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8B6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/someDept/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712464" y="4581144"/>
            <a:ext cx="1216152" cy="0"/>
          </a:xfrm>
          <a:prstGeom prst="line">
            <a:avLst/>
          </a:prstGeom>
          <a:noFill/>
          <a:ln w="25400">
            <a:solidFill>
              <a:srgbClr val="2E8B6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01768" y="4197096"/>
            <a:ext cx="93817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pic.gif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001768" y="4581144"/>
            <a:ext cx="865022" cy="0"/>
          </a:xfrm>
          <a:prstGeom prst="line">
            <a:avLst/>
          </a:prstGeom>
          <a:noFill/>
          <a:ln w="25400">
            <a:solidFill>
              <a:srgbClr val="16233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4700016"/>
            <a:ext cx="93817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protocol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486814" y="4700016"/>
            <a:ext cx="222565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712464" y="4700016"/>
            <a:ext cx="128930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E8B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001768" y="4700016"/>
            <a:ext cx="93817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492240" y="1453896"/>
            <a:ext cx="5150815" cy="548640"/>
          </a:xfrm>
          <a:prstGeom prst="roundRect">
            <a:avLst>
              <a:gd name="adj" fmla="val 10000"/>
            </a:avLst>
          </a:prstGeom>
          <a:solidFill>
            <a:srgbClr val="DCE7F3"/>
          </a:solidFill>
          <a:ln/>
        </p:spPr>
      </p:sp>
      <p:sp>
        <p:nvSpPr>
          <p:cNvPr id="19" name="Text 17"/>
          <p:cNvSpPr/>
          <p:nvPr/>
        </p:nvSpPr>
        <p:spPr>
          <a:xfrm>
            <a:off x="6492240" y="1453896"/>
            <a:ext cx="515081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home.html  (base file)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9067648" y="2002536"/>
            <a:ext cx="914" cy="457200"/>
          </a:xfrm>
          <a:prstGeom prst="line">
            <a:avLst/>
          </a:prstGeom>
          <a:noFill/>
          <a:ln w="12700">
            <a:solidFill>
              <a:srgbClr val="C9D3E0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7040880" y="2459736"/>
            <a:ext cx="4053535" cy="384048"/>
          </a:xfrm>
          <a:prstGeom prst="roundRect">
            <a:avLst>
              <a:gd name="adj" fmla="val 11905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040880" y="2459736"/>
            <a:ext cx="4053535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logo.gif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9067648" y="2002536"/>
            <a:ext cx="914" cy="960120"/>
          </a:xfrm>
          <a:prstGeom prst="line">
            <a:avLst/>
          </a:prstGeom>
          <a:noFill/>
          <a:ln w="12700">
            <a:solidFill>
              <a:srgbClr val="C9D3E0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7040880" y="2962656"/>
            <a:ext cx="4053535" cy="384048"/>
          </a:xfrm>
          <a:prstGeom prst="roundRect">
            <a:avLst>
              <a:gd name="adj" fmla="val 11905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040880" y="2962656"/>
            <a:ext cx="4053535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banner.jpg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9067648" y="2002536"/>
            <a:ext cx="914" cy="1463040"/>
          </a:xfrm>
          <a:prstGeom prst="line">
            <a:avLst/>
          </a:prstGeom>
          <a:noFill/>
          <a:ln w="12700">
            <a:solidFill>
              <a:srgbClr val="C9D3E0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7040880" y="3465576"/>
            <a:ext cx="4053535" cy="384048"/>
          </a:xfrm>
          <a:prstGeom prst="roundRect">
            <a:avLst>
              <a:gd name="adj" fmla="val 11905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040880" y="3465576"/>
            <a:ext cx="4053535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style.css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9067648" y="2002536"/>
            <a:ext cx="914" cy="1965960"/>
          </a:xfrm>
          <a:prstGeom prst="line">
            <a:avLst/>
          </a:prstGeom>
          <a:noFill/>
          <a:ln w="12700">
            <a:solidFill>
              <a:srgbClr val="C9D3E0"/>
            </a:solidFill>
            <a:prstDash val="solid"/>
            <a:headEnd type="none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7040880" y="3968496"/>
            <a:ext cx="4053535" cy="384048"/>
          </a:xfrm>
          <a:prstGeom prst="roundRect">
            <a:avLst>
              <a:gd name="adj" fmla="val 11905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040880" y="3968496"/>
            <a:ext cx="4053535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photo1.jpg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9067648" y="2002536"/>
            <a:ext cx="914" cy="2468880"/>
          </a:xfrm>
          <a:prstGeom prst="line">
            <a:avLst/>
          </a:prstGeom>
          <a:noFill/>
          <a:ln w="12700">
            <a:solidFill>
              <a:srgbClr val="C9D3E0"/>
            </a:solidFill>
            <a:prstDash val="solid"/>
            <a:headEnd type="none"/>
            <a:tailEnd type="triangle"/>
          </a:ln>
        </p:spPr>
      </p:sp>
      <p:sp>
        <p:nvSpPr>
          <p:cNvPr id="33" name="Shape 31"/>
          <p:cNvSpPr/>
          <p:nvPr/>
        </p:nvSpPr>
        <p:spPr>
          <a:xfrm>
            <a:off x="7040880" y="4471416"/>
            <a:ext cx="4053535" cy="384048"/>
          </a:xfrm>
          <a:prstGeom prst="roundRect">
            <a:avLst>
              <a:gd name="adj" fmla="val 11905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040880" y="4471416"/>
            <a:ext cx="4053535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photo2.jpg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492240" y="5020056"/>
            <a:ext cx="51508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referenced object is its own request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The Web, HTTP, and FTP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2.2 WEB AND HTTP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HTTP: the Web’s Client/Server Protocol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539496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Client:</a:t>
            </a:r>
            <a:endParaRPr lang="en-US" sz="140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 browser that requests, receives, and displays Web objects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Server:</a:t>
            </a:r>
            <a:endParaRPr lang="en-US" sz="140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sends objects back in response to requests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over TCP:</a:t>
            </a:r>
            <a:endParaRPr lang="en-US" sz="140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client opens a socket to the server on port 80, then closes it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3968496"/>
            <a:ext cx="5394960" cy="960120"/>
          </a:xfrm>
          <a:prstGeom prst="roundRect">
            <a:avLst>
              <a:gd name="adj" fmla="val 6667"/>
            </a:avLst>
          </a:prstGeom>
          <a:solidFill>
            <a:srgbClr val="FBE7D3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3968496"/>
            <a:ext cx="49377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 is stateless.  </a:t>
            </a:r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server keeps no memory of past requests. That keeps the protocol simple — but if the app needs “state,” something else (like cookies) has to carry it.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766560" y="1545336"/>
            <a:ext cx="640080" cy="640080"/>
          </a:xfrm>
          <a:prstGeom prst="ellipse">
            <a:avLst/>
          </a:prstGeom>
          <a:solidFill>
            <a:srgbClr val="DCE7F3"/>
          </a:solidFill>
          <a:ln/>
        </p:spPr>
      </p:sp>
      <p:pic>
        <p:nvPicPr>
          <p:cNvPr id="8" name="Image 0" descr="/home/claude/netdeck/icons/monitor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20179" y="1698955"/>
            <a:ext cx="332842" cy="33284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589520" y="1591056"/>
            <a:ext cx="4053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(browser)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766560" y="3831336"/>
            <a:ext cx="640080" cy="640080"/>
          </a:xfrm>
          <a:prstGeom prst="ellipse">
            <a:avLst/>
          </a:prstGeom>
          <a:solidFill>
            <a:srgbClr val="FBE7D3"/>
          </a:solidFill>
          <a:ln/>
        </p:spPr>
      </p:sp>
      <p:pic>
        <p:nvPicPr>
          <p:cNvPr id="11" name="Image 1" descr="/home/claude/netdeck/icons/server_amb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0179" y="3984955"/>
            <a:ext cx="332842" cy="33284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89520" y="3877056"/>
            <a:ext cx="4053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(Apache, nginx…)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7086600" y="2276856"/>
            <a:ext cx="914" cy="1463040"/>
          </a:xfrm>
          <a:prstGeom prst="line">
            <a:avLst/>
          </a:prstGeom>
          <a:noFill/>
          <a:ln w="19050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4" name="Text 10"/>
          <p:cNvSpPr/>
          <p:nvPr/>
        </p:nvSpPr>
        <p:spPr>
          <a:xfrm>
            <a:off x="7315200" y="2505456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 request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 flipV="1">
            <a:off x="7680960" y="2276856"/>
            <a:ext cx="914" cy="1463040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6" name="Text 12"/>
          <p:cNvSpPr/>
          <p:nvPr/>
        </p:nvSpPr>
        <p:spPr>
          <a:xfrm>
            <a:off x="7909560" y="3145536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response + object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6675120" y="4700016"/>
            <a:ext cx="49679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· port 80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The Web, HTTP, and FTP</a:t>
            </a:r>
            <a:endParaRPr lang="en-US" sz="950" dirty="0"/>
          </a:p>
        </p:txBody>
      </p:sp>
      <p:sp>
        <p:nvSpPr>
          <p:cNvPr id="20" name="Text 16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1" name="Text 17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2.2 WEB AND HTTP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Persistent vs. Non-Persistent Connections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5318608" cy="2926080"/>
          </a:xfrm>
          <a:prstGeom prst="roundRect">
            <a:avLst>
              <a:gd name="adj" fmla="val 2500"/>
            </a:avLst>
          </a:prstGeom>
          <a:solidFill>
            <a:srgbClr val="DCE7F3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655064"/>
            <a:ext cx="47699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2E6F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Non-persistent HTTP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841248" y="2231136"/>
            <a:ext cx="4733392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most one object per TCP connection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Connection closes after each object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objects on a page ⇒ N separate connections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822960" y="3785616"/>
            <a:ext cx="4769968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3785616"/>
            <a:ext cx="44956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RTTs per object — plus OS overhead for every new connection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324448" y="1453896"/>
            <a:ext cx="5318608" cy="2926080"/>
          </a:xfrm>
          <a:prstGeom prst="roundRect">
            <a:avLst>
              <a:gd name="adj" fmla="val 2500"/>
            </a:avLst>
          </a:prstGeom>
          <a:solidFill>
            <a:srgbClr val="FBE7D3"/>
          </a:solidFill>
          <a:ln/>
        </p:spPr>
      </p:sp>
      <p:sp>
        <p:nvSpPr>
          <p:cNvPr id="10" name="Text 8"/>
          <p:cNvSpPr/>
          <p:nvPr/>
        </p:nvSpPr>
        <p:spPr>
          <a:xfrm>
            <a:off x="6598768" y="1655064"/>
            <a:ext cx="47699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B565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Persistent HTTP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6617056" y="2231136"/>
            <a:ext cx="4733392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leaves the connection open after responding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Later requests reuse the same open connection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can pipeline requests as it parses the page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598768" y="3785616"/>
            <a:ext cx="4769968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6735928" y="3785616"/>
            <a:ext cx="44956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little as 1 RTT for all the objects on a page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The Web, HTTP, and FTP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2.2 WEB AND HTTP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Non-Persistent Response Time = 2×RTT + Transfer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2103120" y="1453896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7802575" y="1453896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651760" y="1819656"/>
            <a:ext cx="0" cy="3291840"/>
          </a:xfrm>
          <a:prstGeom prst="line">
            <a:avLst/>
          </a:prstGeom>
          <a:noFill/>
          <a:ln w="19050">
            <a:solidFill>
              <a:srgbClr val="C9D3E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351215" y="1819656"/>
            <a:ext cx="0" cy="3291840"/>
          </a:xfrm>
          <a:prstGeom prst="line">
            <a:avLst/>
          </a:prstGeom>
          <a:noFill/>
          <a:ln w="19050">
            <a:solidFill>
              <a:srgbClr val="C9D3E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651760" y="1956816"/>
            <a:ext cx="5699455" cy="914"/>
          </a:xfrm>
          <a:prstGeom prst="line">
            <a:avLst/>
          </a:prstGeom>
          <a:noFill/>
          <a:ln w="22225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9" name="Text 7"/>
          <p:cNvSpPr/>
          <p:nvPr/>
        </p:nvSpPr>
        <p:spPr>
          <a:xfrm>
            <a:off x="2834640" y="1682496"/>
            <a:ext cx="533369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initiate TCP connection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 flipH="1">
            <a:off x="2651760" y="2642616"/>
            <a:ext cx="5699455" cy="914"/>
          </a:xfrm>
          <a:prstGeom prst="line">
            <a:avLst/>
          </a:prstGeom>
          <a:noFill/>
          <a:ln w="22225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1" name="Text 9"/>
          <p:cNvSpPr/>
          <p:nvPr/>
        </p:nvSpPr>
        <p:spPr>
          <a:xfrm>
            <a:off x="2834640" y="2368296"/>
            <a:ext cx="533369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connection accepted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651760" y="3236976"/>
            <a:ext cx="5699455" cy="914"/>
          </a:xfrm>
          <a:prstGeom prst="line">
            <a:avLst/>
          </a:prstGeom>
          <a:noFill/>
          <a:ln w="22225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3" name="Text 11"/>
          <p:cNvSpPr/>
          <p:nvPr/>
        </p:nvSpPr>
        <p:spPr>
          <a:xfrm>
            <a:off x="2834640" y="2962656"/>
            <a:ext cx="533369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HTTP GET request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 flipH="1">
            <a:off x="2651760" y="3922776"/>
            <a:ext cx="5699455" cy="914"/>
          </a:xfrm>
          <a:prstGeom prst="line">
            <a:avLst/>
          </a:prstGeom>
          <a:noFill/>
          <a:ln w="22225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5" name="Text 13"/>
          <p:cNvSpPr/>
          <p:nvPr/>
        </p:nvSpPr>
        <p:spPr>
          <a:xfrm>
            <a:off x="2834640" y="3648456"/>
            <a:ext cx="533369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response begins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2651760" y="4334256"/>
            <a:ext cx="5699455" cy="502920"/>
          </a:xfrm>
          <a:prstGeom prst="rect">
            <a:avLst/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651760" y="4334256"/>
            <a:ext cx="569945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file transmission time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671255" y="1956816"/>
            <a:ext cx="0" cy="685800"/>
          </a:xfrm>
          <a:prstGeom prst="line">
            <a:avLst/>
          </a:prstGeom>
          <a:noFill/>
          <a:ln w="12700">
            <a:solidFill>
              <a:srgbClr val="5B6B7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762695" y="2162556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RTT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671255" y="3236976"/>
            <a:ext cx="0" cy="685800"/>
          </a:xfrm>
          <a:prstGeom prst="line">
            <a:avLst/>
          </a:prstGeom>
          <a:noFill/>
          <a:ln w="12700">
            <a:solidFill>
              <a:srgbClr val="5B6B7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762695" y="3442716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RTT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48640" y="5248656"/>
            <a:ext cx="11094415" cy="566928"/>
          </a:xfrm>
          <a:prstGeom prst="roundRect">
            <a:avLst>
              <a:gd name="adj" fmla="val 11290"/>
            </a:avLst>
          </a:prstGeom>
          <a:solidFill>
            <a:srgbClr val="16233F"/>
          </a:solidFill>
          <a:ln/>
        </p:spPr>
      </p:sp>
      <p:sp>
        <p:nvSpPr>
          <p:cNvPr id="23" name="Text 21"/>
          <p:cNvSpPr/>
          <p:nvPr/>
        </p:nvSpPr>
        <p:spPr>
          <a:xfrm>
            <a:off x="548640" y="5248656"/>
            <a:ext cx="1109441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9FB2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response time  =  </a:t>
            </a:r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 × RTT</a:t>
            </a:r>
            <a:pPr algn="ctr" indent="0" marL="0">
              <a:buNone/>
            </a:pPr>
            <a:r>
              <a:rPr lang="en-US" sz="1500" dirty="0">
                <a:solidFill>
                  <a:srgbClr val="9FB2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+  </a:t>
            </a:r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file transmission time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The Web, HTTP, and FTP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2.2 WEB AND HTTP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Anatomy of an HTTP Request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5760720" cy="2606040"/>
          </a:xfrm>
          <a:prstGeom prst="roundRect">
            <a:avLst>
              <a:gd name="adj" fmla="val 2105"/>
            </a:avLst>
          </a:prstGeom>
          <a:solidFill>
            <a:srgbClr val="0E1830"/>
          </a:solidFill>
          <a:ln/>
        </p:spPr>
      </p:sp>
      <p:sp>
        <p:nvSpPr>
          <p:cNvPr id="5" name="Text 3"/>
          <p:cNvSpPr/>
          <p:nvPr/>
        </p:nvSpPr>
        <p:spPr>
          <a:xfrm>
            <a:off x="749808" y="1600200"/>
            <a:ext cx="5358384" cy="23134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 /index.html HTTP/1.1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Host: www-net.cs.umass.edu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User-Agent: Firefox/3.6.10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Accept: text/html,application/xhtml+xml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Accept-Language: en-us,en;q=0.5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Connection: keep-alive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48640" y="415137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line  →  method · URL · version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548640" y="442569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header lines, then a blank line marks the end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492240" y="1453896"/>
            <a:ext cx="51508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types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492240" y="1773936"/>
            <a:ext cx="960120" cy="365760"/>
          </a:xfrm>
          <a:prstGeom prst="roundRect">
            <a:avLst>
              <a:gd name="adj" fmla="val 50000"/>
            </a:avLst>
          </a:prstGeom>
          <a:solidFill>
            <a:srgbClr val="DCE7F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92240" y="1773936"/>
            <a:ext cx="960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589520" y="1773936"/>
            <a:ext cx="40535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fetch an object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92240" y="2340864"/>
            <a:ext cx="960120" cy="365760"/>
          </a:xfrm>
          <a:prstGeom prst="roundRect">
            <a:avLst>
              <a:gd name="adj" fmla="val 50000"/>
            </a:avLst>
          </a:prstGeom>
          <a:solidFill>
            <a:srgbClr val="DCE7F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92240" y="2340864"/>
            <a:ext cx="960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7589520" y="2340864"/>
            <a:ext cx="40535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form data in the body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92240" y="2907792"/>
            <a:ext cx="960120" cy="365760"/>
          </a:xfrm>
          <a:prstGeom prst="roundRect">
            <a:avLst>
              <a:gd name="adj" fmla="val 50000"/>
            </a:avLst>
          </a:prstGeom>
          <a:solidFill>
            <a:srgbClr val="DCE7F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92240" y="2907792"/>
            <a:ext cx="960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7589520" y="2907792"/>
            <a:ext cx="40535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 GET, but headers only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492240" y="3474720"/>
            <a:ext cx="960120" cy="365760"/>
          </a:xfrm>
          <a:prstGeom prst="roundRect">
            <a:avLst>
              <a:gd name="adj" fmla="val 50000"/>
            </a:avLst>
          </a:prstGeom>
          <a:solidFill>
            <a:srgbClr val="DCE7F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92240" y="3474720"/>
            <a:ext cx="960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7589520" y="3474720"/>
            <a:ext cx="40535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a file to the URL path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492240" y="4041648"/>
            <a:ext cx="960120" cy="365760"/>
          </a:xfrm>
          <a:prstGeom prst="roundRect">
            <a:avLst>
              <a:gd name="adj" fmla="val 50000"/>
            </a:avLst>
          </a:prstGeom>
          <a:solidFill>
            <a:srgbClr val="DCE7F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92240" y="4041648"/>
            <a:ext cx="960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7589520" y="4041648"/>
            <a:ext cx="40535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the file at the URL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The Web, HTTP, and FTP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2.2 WEB AND HTTP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Anatomy of an HTTP Response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5760720" cy="2606040"/>
          </a:xfrm>
          <a:prstGeom prst="roundRect">
            <a:avLst>
              <a:gd name="adj" fmla="val 2105"/>
            </a:avLst>
          </a:prstGeom>
          <a:solidFill>
            <a:srgbClr val="0E1830"/>
          </a:solidFill>
          <a:ln/>
        </p:spPr>
      </p:sp>
      <p:sp>
        <p:nvSpPr>
          <p:cNvPr id="5" name="Text 3"/>
          <p:cNvSpPr/>
          <p:nvPr/>
        </p:nvSpPr>
        <p:spPr>
          <a:xfrm>
            <a:off x="749808" y="1600200"/>
            <a:ext cx="5358384" cy="23134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HTTP/1.1 200 OK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Date: Sun, 26 Sep 2010 20:09:20 GMT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Server: Apache/2.0.52 (CentOS)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Last-Modified: Tue, 30 Oct 2007 17:00:02 GMT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Content-Length: 2652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Content-Type: text/html; charset=ISO-8859-1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8FA3C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&lt;html&gt;…&lt;/html&gt;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48640" y="415137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line  →  protocol · status code · status phrase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492240" y="1453896"/>
            <a:ext cx="51508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codes worth knowing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492240" y="1773936"/>
            <a:ext cx="685800" cy="347472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92240" y="1773936"/>
            <a:ext cx="685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8B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7315200" y="1773936"/>
            <a:ext cx="432785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492240" y="2286000"/>
            <a:ext cx="685800" cy="347472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92240" y="2286000"/>
            <a:ext cx="685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301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7315200" y="2286000"/>
            <a:ext cx="432785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Moved Permanently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492240" y="2798064"/>
            <a:ext cx="685800" cy="347472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0" y="2798064"/>
            <a:ext cx="685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400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7315200" y="2798064"/>
            <a:ext cx="432785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Bad Request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492240" y="3310128"/>
            <a:ext cx="685800" cy="347472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92240" y="3310128"/>
            <a:ext cx="685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404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7315200" y="3310128"/>
            <a:ext cx="432785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492240" y="3822192"/>
            <a:ext cx="685800" cy="347472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92240" y="3822192"/>
            <a:ext cx="685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C24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505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7315200" y="3822192"/>
            <a:ext cx="432785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 Not Supported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The Web, HTTP, and FTP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2.2 WEB AND HTTP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Keeping State: Cookies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pieces make a cookie work — two headers, plus one file on each side.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1143000" y="2002536"/>
            <a:ext cx="640080" cy="640080"/>
          </a:xfrm>
          <a:prstGeom prst="ellipse">
            <a:avLst/>
          </a:prstGeom>
          <a:solidFill>
            <a:srgbClr val="DCE7F3"/>
          </a:solidFill>
          <a:ln/>
        </p:spPr>
      </p:sp>
      <p:pic>
        <p:nvPicPr>
          <p:cNvPr id="6" name="Image 0" descr="/home/claude/netdeck/icons/monitor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6619" y="2156155"/>
            <a:ext cx="332842" cy="33284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266090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10408615" y="2002536"/>
            <a:ext cx="640080" cy="640080"/>
          </a:xfrm>
          <a:prstGeom prst="ellipse">
            <a:avLst/>
          </a:prstGeom>
          <a:solidFill>
            <a:srgbClr val="FBE7D3"/>
          </a:solidFill>
          <a:ln/>
        </p:spPr>
      </p:sp>
      <p:pic>
        <p:nvPicPr>
          <p:cNvPr id="9" name="Image 1" descr="/home/claude/netdeck/icons/server_amb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2234" y="2156155"/>
            <a:ext cx="332842" cy="33284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0180015" y="266090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1783080" y="2139696"/>
            <a:ext cx="8625535" cy="914"/>
          </a:xfrm>
          <a:prstGeom prst="line">
            <a:avLst/>
          </a:prstGeom>
          <a:noFill/>
          <a:ln w="17780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2" name="Text 8"/>
          <p:cNvSpPr/>
          <p:nvPr/>
        </p:nvSpPr>
        <p:spPr>
          <a:xfrm>
            <a:off x="1463040" y="1865376"/>
            <a:ext cx="862553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① first HTTP request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 flipH="1">
            <a:off x="1783080" y="2825496"/>
            <a:ext cx="8625535" cy="914"/>
          </a:xfrm>
          <a:prstGeom prst="line">
            <a:avLst/>
          </a:prstGeom>
          <a:noFill/>
          <a:ln w="1778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4" name="Text 10"/>
          <p:cNvSpPr/>
          <p:nvPr/>
        </p:nvSpPr>
        <p:spPr>
          <a:xfrm>
            <a:off x="1463040" y="2889504"/>
            <a:ext cx="926561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② response  +  Set-Cookie: id=xyz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1783080" y="3557016"/>
            <a:ext cx="8625535" cy="914"/>
          </a:xfrm>
          <a:prstGeom prst="line">
            <a:avLst/>
          </a:prstGeom>
          <a:noFill/>
          <a:ln w="17780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6" name="Text 12"/>
          <p:cNvSpPr/>
          <p:nvPr/>
        </p:nvSpPr>
        <p:spPr>
          <a:xfrm>
            <a:off x="1463040" y="3621024"/>
            <a:ext cx="926561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③ later request  +  Cookie: id=xyz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685800" y="4197096"/>
            <a:ext cx="1554480" cy="502920"/>
          </a:xfrm>
          <a:prstGeom prst="roundRect">
            <a:avLst>
              <a:gd name="adj" fmla="val 909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685800" y="4197096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cookie file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(on disk)</a:t>
            </a:r>
            <a:endParaRPr lang="en-US" sz="1000" dirty="0"/>
          </a:p>
        </p:txBody>
      </p:sp>
      <p:sp>
        <p:nvSpPr>
          <p:cNvPr id="19" name="Shape 15"/>
          <p:cNvSpPr/>
          <p:nvPr/>
        </p:nvSpPr>
        <p:spPr>
          <a:xfrm>
            <a:off x="9951415" y="4197096"/>
            <a:ext cx="1554480" cy="502920"/>
          </a:xfrm>
          <a:prstGeom prst="roundRect">
            <a:avLst>
              <a:gd name="adj" fmla="val 909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9951415" y="4197096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④ backend database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(id → profile)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548640" y="4882896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for: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authorization, shopping carts, recommendations, logged-in session state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Privacy: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cookies let a site learn a lot about a returning visitor, even without a login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The Web, HTTP, and FTP</a:t>
            </a:r>
            <a:endParaRPr lang="en-US" sz="950" dirty="0"/>
          </a:p>
        </p:txBody>
      </p:sp>
      <p:sp>
        <p:nvSpPr>
          <p:cNvPr id="24" name="Text 20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5" name="Text 21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2.2 WEB AND HTTP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 Caching: the Proxy Server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53035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browser is set to send all HTTP requests to a cache (proxy) instead of the origin server directly.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cache → the cache returns the object itself.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in cache → the cache fetches it from the origin, keeps a copy, then returns it.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cache is both a server (to the client) and a client (to the origin).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3968496"/>
            <a:ext cx="5303520" cy="914400"/>
          </a:xfrm>
          <a:prstGeom prst="roundRect">
            <a:avLst>
              <a:gd name="adj" fmla="val 7000"/>
            </a:avLst>
          </a:prstGeom>
          <a:solidFill>
            <a:srgbClr val="DCE7F3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3968496"/>
            <a:ext cx="4846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cache?  </a:t>
            </a:r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response time for the client, less traffic on the institution’s access link — and it lets thin-budget sites serve content cheaply, much like P2P does.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309360" y="1545336"/>
            <a:ext cx="548640" cy="548640"/>
          </a:xfrm>
          <a:prstGeom prst="ellipse">
            <a:avLst/>
          </a:prstGeom>
          <a:solidFill>
            <a:srgbClr val="DCE7F3"/>
          </a:solidFill>
          <a:ln/>
        </p:spPr>
      </p:sp>
      <p:pic>
        <p:nvPicPr>
          <p:cNvPr id="8" name="Image 0" descr="/home/claude/netdeck/icons/monitor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41034" y="1677010"/>
            <a:ext cx="285293" cy="285293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172200" y="2112264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8701888" y="2459736"/>
            <a:ext cx="548640" cy="548640"/>
          </a:xfrm>
          <a:prstGeom prst="ellipse">
            <a:avLst/>
          </a:prstGeom>
          <a:solidFill>
            <a:srgbClr val="F1F4F9"/>
          </a:solidFill>
          <a:ln/>
        </p:spPr>
      </p:sp>
      <p:pic>
        <p:nvPicPr>
          <p:cNvPr id="11" name="Image 1" descr="/home/claude/netdeck/icons/database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3561" y="2591410"/>
            <a:ext cx="285293" cy="28529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381848" y="3026664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proxy cache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11094415" y="3374136"/>
            <a:ext cx="548640" cy="548640"/>
          </a:xfrm>
          <a:prstGeom prst="ellipse">
            <a:avLst/>
          </a:prstGeom>
          <a:solidFill>
            <a:srgbClr val="FBE7D3"/>
          </a:solidFill>
          <a:ln/>
        </p:spPr>
      </p:sp>
      <p:pic>
        <p:nvPicPr>
          <p:cNvPr id="14" name="Image 2" descr="/home/claude/netdeck/icons/server_ambe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6089" y="3505810"/>
            <a:ext cx="285293" cy="285293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728655" y="3941064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 server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6583680" y="2093976"/>
            <a:ext cx="2392528" cy="365760"/>
          </a:xfrm>
          <a:prstGeom prst="line">
            <a:avLst/>
          </a:prstGeom>
          <a:noFill/>
          <a:ln w="17780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7" name="Shape 12"/>
          <p:cNvSpPr/>
          <p:nvPr/>
        </p:nvSpPr>
        <p:spPr>
          <a:xfrm>
            <a:off x="8976208" y="3008376"/>
            <a:ext cx="2392528" cy="365760"/>
          </a:xfrm>
          <a:prstGeom prst="line">
            <a:avLst/>
          </a:prstGeom>
          <a:noFill/>
          <a:ln w="17780">
            <a:solidFill>
              <a:srgbClr val="5B6B7F"/>
            </a:solidFill>
            <a:prstDash val="dash"/>
            <a:headEnd type="none"/>
            <a:tailEnd type="triangle"/>
          </a:ln>
        </p:spPr>
      </p:sp>
      <p:sp>
        <p:nvSpPr>
          <p:cNvPr id="18" name="Text 13"/>
          <p:cNvSpPr/>
          <p:nvPr/>
        </p:nvSpPr>
        <p:spPr>
          <a:xfrm>
            <a:off x="9067648" y="3145536"/>
            <a:ext cx="26668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 → fetch from origin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The Web, HTTP, and FTP</a:t>
            </a:r>
            <a:endParaRPr lang="en-US" sz="950" dirty="0"/>
          </a:p>
        </p:txBody>
      </p:sp>
      <p:sp>
        <p:nvSpPr>
          <p:cNvPr id="21" name="Text 16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2" name="Text 17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2.2 WEB AND HTTP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Bandwidth Case for Caching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LAN (1 Gbps) behind a slow 1.54 Mbps access link, 15 requests/sec, avg 2 sec Internet RTT.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048256"/>
            <a:ext cx="3515258" cy="1234440"/>
          </a:xfrm>
          <a:prstGeom prst="roundRect">
            <a:avLst>
              <a:gd name="adj" fmla="val 5926"/>
            </a:avLst>
          </a:prstGeom>
          <a:solidFill>
            <a:srgbClr val="F6DEDE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2185416"/>
            <a:ext cx="31494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C24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cache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731520" y="2596896"/>
            <a:ext cx="314949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24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99%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731520" y="2980944"/>
            <a:ext cx="314949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access-link utilization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338218" y="2048256"/>
            <a:ext cx="3515258" cy="1234440"/>
          </a:xfrm>
          <a:prstGeom prst="roundRect">
            <a:avLst>
              <a:gd name="adj" fmla="val 5926"/>
            </a:avLst>
          </a:prstGeom>
          <a:solidFill>
            <a:srgbClr val="DCE7F3"/>
          </a:solidFill>
          <a:ln/>
        </p:spPr>
      </p:sp>
      <p:sp>
        <p:nvSpPr>
          <p:cNvPr id="10" name="Text 8"/>
          <p:cNvSpPr/>
          <p:nvPr/>
        </p:nvSpPr>
        <p:spPr>
          <a:xfrm>
            <a:off x="4521098" y="2185416"/>
            <a:ext cx="31494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2E6F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Fatter access link (154 Mbps)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4521098" y="2596896"/>
            <a:ext cx="314949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E6F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9.9%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4521098" y="2980944"/>
            <a:ext cx="314949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access-link utilization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8127797" y="2048256"/>
            <a:ext cx="3515258" cy="1234440"/>
          </a:xfrm>
          <a:prstGeom prst="roundRect">
            <a:avLst>
              <a:gd name="adj" fmla="val 5926"/>
            </a:avLst>
          </a:prstGeom>
          <a:solidFill>
            <a:srgbClr val="DCEEE6"/>
          </a:solidFill>
          <a:ln/>
        </p:spPr>
      </p:sp>
      <p:sp>
        <p:nvSpPr>
          <p:cNvPr id="14" name="Text 12"/>
          <p:cNvSpPr/>
          <p:nvPr/>
        </p:nvSpPr>
        <p:spPr>
          <a:xfrm>
            <a:off x="8310677" y="2185416"/>
            <a:ext cx="31494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2E8B6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Local cache (40% hit rate)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8310677" y="2596896"/>
            <a:ext cx="314949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E8B6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58%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8310677" y="2980944"/>
            <a:ext cx="314949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access-link utilization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48640" y="3602736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cheapest fix isn’t a fatter pipe — </a:t>
            </a:r>
            <a:pPr indent="0" marL="0">
              <a:buNone/>
            </a:pPr>
            <a:r>
              <a:rPr lang="en-US" sz="13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it’s not sending the same bytes twice.</a:t>
            </a:r>
            <a:pPr indent="0" marL="0">
              <a:buNone/>
            </a:pPr>
            <a:r>
              <a:rPr lang="en-US" sz="13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 modest 40% hit rate already beats a 100× more expensive access link.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The Web, HTTP, and FTP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2.2 WEB AND HTTP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Conditional GET: Don’t Resend What Hasn’t Changed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skip the object transfer entirely when the cache’s copy is already current.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048256"/>
            <a:ext cx="5318608" cy="2286000"/>
          </a:xfrm>
          <a:prstGeom prst="roundRect">
            <a:avLst>
              <a:gd name="adj" fmla="val 3200"/>
            </a:avLst>
          </a:prstGeom>
          <a:solidFill>
            <a:srgbClr val="DCEEE6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231136"/>
            <a:ext cx="47699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E8B6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Object unchanged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822960" y="2734056"/>
            <a:ext cx="4769968" cy="1417320"/>
          </a:xfrm>
          <a:prstGeom prst="roundRect">
            <a:avLst>
              <a:gd name="adj" fmla="val 3871"/>
            </a:avLst>
          </a:prstGeom>
          <a:solidFill>
            <a:srgbClr val="0E1830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2880360"/>
            <a:ext cx="4367632" cy="1124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  +  If-modified-since: &lt;date&gt;</a:t>
            </a:r>
            <a:endParaRPr lang="en-US" sz="11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50" b="1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HTTP/1.0 304 Not Modified</a:t>
            </a:r>
            <a:endParaRPr lang="en-US" sz="11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(no body — nothing to send)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324448" y="2048256"/>
            <a:ext cx="5318608" cy="2286000"/>
          </a:xfrm>
          <a:prstGeom prst="roundRect">
            <a:avLst>
              <a:gd name="adj" fmla="val 3200"/>
            </a:avLst>
          </a:prstGeom>
          <a:solidFill>
            <a:srgbClr val="DCE7F3"/>
          </a:solidFill>
          <a:ln/>
        </p:spPr>
      </p:sp>
      <p:sp>
        <p:nvSpPr>
          <p:cNvPr id="10" name="Text 8"/>
          <p:cNvSpPr/>
          <p:nvPr/>
        </p:nvSpPr>
        <p:spPr>
          <a:xfrm>
            <a:off x="6598768" y="2231136"/>
            <a:ext cx="47699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E6F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Object changed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6598768" y="2734056"/>
            <a:ext cx="4769968" cy="1417320"/>
          </a:xfrm>
          <a:prstGeom prst="roundRect">
            <a:avLst>
              <a:gd name="adj" fmla="val 3871"/>
            </a:avLst>
          </a:prstGeom>
          <a:solidFill>
            <a:srgbClr val="0E1830"/>
          </a:solidFill>
          <a:ln/>
        </p:spPr>
      </p:sp>
      <p:sp>
        <p:nvSpPr>
          <p:cNvPr id="12" name="Text 10"/>
          <p:cNvSpPr/>
          <p:nvPr/>
        </p:nvSpPr>
        <p:spPr>
          <a:xfrm>
            <a:off x="6799936" y="2880360"/>
            <a:ext cx="4367632" cy="1124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  +  If-modified-since: &lt;date&gt;</a:t>
            </a:r>
            <a:endParaRPr lang="en-US" sz="11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50" b="1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HTTP/1.0 200 OK</a:t>
            </a:r>
            <a:endParaRPr lang="en-US" sz="11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&lt;data&gt; — the new object, in full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The Web, HTTP, and FTP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Principles of Network Applications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every networked program has in common, before we look at any one protocol.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Principles of Network Applications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2.3 FTP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FTP: Two Connections, One Transfer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576072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contacts the server on the control connection, TCP port 21 — logs in, browses directories, sends commands.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 transfer is requested, the server opens a second, data connection on port 20 — used once, then closed.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control connection stays open the whole session — FTP calls this “out of band” control, unlike HTTP.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server keeps state: current directory, whether the client authenticated.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132320" y="1636776"/>
            <a:ext cx="594360" cy="594360"/>
          </a:xfrm>
          <a:prstGeom prst="ellipse">
            <a:avLst/>
          </a:prstGeom>
          <a:solidFill>
            <a:srgbClr val="DCE7F3"/>
          </a:solidFill>
          <a:ln/>
        </p:spPr>
      </p:sp>
      <p:pic>
        <p:nvPicPr>
          <p:cNvPr id="6" name="Image 0" descr="/home/claude/netdeck/icons/monitor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74966" y="1779422"/>
            <a:ext cx="309067" cy="30906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0" y="2276856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FTP client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10271455" y="1636776"/>
            <a:ext cx="594360" cy="594360"/>
          </a:xfrm>
          <a:prstGeom prst="ellipse">
            <a:avLst/>
          </a:prstGeom>
          <a:solidFill>
            <a:srgbClr val="FBE7D3"/>
          </a:solidFill>
          <a:ln/>
        </p:spPr>
      </p:sp>
      <p:pic>
        <p:nvPicPr>
          <p:cNvPr id="9" name="Image 1" descr="/home/claude/netdeck/icons/server_amb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102" y="1779422"/>
            <a:ext cx="309067" cy="30906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997135" y="2276856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FTP server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726680" y="1911096"/>
            <a:ext cx="2544775" cy="914"/>
          </a:xfrm>
          <a:prstGeom prst="line">
            <a:avLst/>
          </a:prstGeom>
          <a:noFill/>
          <a:ln w="20320">
            <a:solidFill>
              <a:srgbClr val="2E6FA7"/>
            </a:solidFill>
            <a:prstDash val="solid"/>
            <a:headEnd type="triangle"/>
            <a:tailEnd type="triangle"/>
          </a:ln>
        </p:spPr>
      </p:sp>
      <p:sp>
        <p:nvSpPr>
          <p:cNvPr id="12" name="Text 8"/>
          <p:cNvSpPr/>
          <p:nvPr/>
        </p:nvSpPr>
        <p:spPr>
          <a:xfrm>
            <a:off x="7772400" y="1591056"/>
            <a:ext cx="249905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control · port 21</a:t>
            </a:r>
            <a:endParaRPr lang="en-US" sz="950" dirty="0"/>
          </a:p>
        </p:txBody>
      </p:sp>
      <p:sp>
        <p:nvSpPr>
          <p:cNvPr id="13" name="Shape 9"/>
          <p:cNvSpPr/>
          <p:nvPr/>
        </p:nvSpPr>
        <p:spPr>
          <a:xfrm>
            <a:off x="7726680" y="2871216"/>
            <a:ext cx="2544775" cy="914"/>
          </a:xfrm>
          <a:prstGeom prst="line">
            <a:avLst/>
          </a:prstGeom>
          <a:noFill/>
          <a:ln w="20320">
            <a:solidFill>
              <a:srgbClr val="B5651D"/>
            </a:solidFill>
            <a:prstDash val="solid"/>
            <a:headEnd type="triangle"/>
            <a:tailEnd type="triangle"/>
          </a:ln>
        </p:spPr>
      </p:sp>
      <p:sp>
        <p:nvSpPr>
          <p:cNvPr id="14" name="Text 10"/>
          <p:cNvSpPr/>
          <p:nvPr/>
        </p:nvSpPr>
        <p:spPr>
          <a:xfrm>
            <a:off x="7772400" y="2916936"/>
            <a:ext cx="249905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data · port 20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6675120" y="3419856"/>
            <a:ext cx="4967935" cy="1234440"/>
          </a:xfrm>
          <a:prstGeom prst="roundRect">
            <a:avLst>
              <a:gd name="adj" fmla="val 4444"/>
            </a:avLst>
          </a:prstGeom>
          <a:solidFill>
            <a:srgbClr val="0E1830"/>
          </a:solidFill>
          <a:ln/>
        </p:spPr>
      </p:sp>
      <p:sp>
        <p:nvSpPr>
          <p:cNvPr id="16" name="Text 12"/>
          <p:cNvSpPr/>
          <p:nvPr/>
        </p:nvSpPr>
        <p:spPr>
          <a:xfrm>
            <a:off x="6876288" y="3566160"/>
            <a:ext cx="4565599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USER  /  PASS      →  authenticate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LIST               →  list files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RETR filename      →  download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STOR filename      →  upload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The Web, HTTP, and FTP</a:t>
            </a:r>
            <a:endParaRPr lang="en-US" sz="950" dirty="0"/>
          </a:p>
        </p:txBody>
      </p:sp>
      <p:sp>
        <p:nvSpPr>
          <p:cNvPr id="19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0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Electronic Mail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push protocol — messages move mail server to mail server, never straight into an inbox.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Electronic Mail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2.4 ELECTRONIC MAIL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Pieces: Agents, Servers, and SMTP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agent — the “mail reader”: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Outlook, Thunderbird, a phone’s mail app — composes, reads, stores mail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Mail server: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 mailbox for incoming mail, a queue for outgoing mail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SMTP: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the protocol mail servers use to push messages to each other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3785616"/>
            <a:ext cx="548640" cy="548640"/>
          </a:xfrm>
          <a:prstGeom prst="ellipse">
            <a:avLst/>
          </a:prstGeom>
          <a:solidFill>
            <a:srgbClr val="DCE7F3"/>
          </a:solidFill>
          <a:ln/>
        </p:spPr>
      </p:sp>
      <p:pic>
        <p:nvPicPr>
          <p:cNvPr id="6" name="Image 0" descr="/home/claude/netdeck/icons/monitor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1754" y="3917290"/>
            <a:ext cx="285293" cy="28529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7160" y="4407408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Alice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4069080" y="3785616"/>
            <a:ext cx="548640" cy="548640"/>
          </a:xfrm>
          <a:prstGeom prst="ellipse">
            <a:avLst/>
          </a:prstGeom>
          <a:solidFill>
            <a:srgbClr val="DCE7F3"/>
          </a:solidFill>
          <a:ln/>
        </p:spPr>
      </p:sp>
      <p:pic>
        <p:nvPicPr>
          <p:cNvPr id="9" name="Image 1" descr="/home/claude/netdeck/icons/server_blu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0754" y="3917290"/>
            <a:ext cx="285293" cy="28529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566160" y="4407408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Alice’s mail server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772400" y="3785616"/>
            <a:ext cx="548640" cy="548640"/>
          </a:xfrm>
          <a:prstGeom prst="ellipse">
            <a:avLst/>
          </a:prstGeom>
          <a:solidFill>
            <a:srgbClr val="FBE7D3"/>
          </a:solidFill>
          <a:ln/>
        </p:spPr>
      </p:sp>
      <p:pic>
        <p:nvPicPr>
          <p:cNvPr id="12" name="Image 2" descr="/home/claude/netdeck/icons/server_ambe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4074" y="3917290"/>
            <a:ext cx="285293" cy="28529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69480" y="4407408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Bob’s mail server</a:t>
            </a:r>
            <a:endParaRPr lang="en-US" sz="1050" dirty="0"/>
          </a:p>
        </p:txBody>
      </p:sp>
      <p:sp>
        <p:nvSpPr>
          <p:cNvPr id="14" name="Shape 9"/>
          <p:cNvSpPr/>
          <p:nvPr/>
        </p:nvSpPr>
        <p:spPr>
          <a:xfrm>
            <a:off x="11002975" y="3785616"/>
            <a:ext cx="548640" cy="548640"/>
          </a:xfrm>
          <a:prstGeom prst="ellipse">
            <a:avLst/>
          </a:prstGeom>
          <a:solidFill>
            <a:srgbClr val="FBE7D3"/>
          </a:solidFill>
          <a:ln/>
        </p:spPr>
      </p:sp>
      <p:pic>
        <p:nvPicPr>
          <p:cNvPr id="15" name="Image 3" descr="/home/claude/netdeck/icons/monitor_ambe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4649" y="3917290"/>
            <a:ext cx="285293" cy="285293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0500055" y="4407408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Bob</a:t>
            </a:r>
            <a:endParaRPr lang="en-US" sz="1050" dirty="0"/>
          </a:p>
        </p:txBody>
      </p:sp>
      <p:sp>
        <p:nvSpPr>
          <p:cNvPr id="17" name="Shape 11"/>
          <p:cNvSpPr/>
          <p:nvPr/>
        </p:nvSpPr>
        <p:spPr>
          <a:xfrm>
            <a:off x="1188720" y="4059936"/>
            <a:ext cx="2880360" cy="914"/>
          </a:xfrm>
          <a:prstGeom prst="line">
            <a:avLst/>
          </a:prstGeom>
          <a:noFill/>
          <a:ln w="17780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18" name="Text 12"/>
          <p:cNvSpPr/>
          <p:nvPr/>
        </p:nvSpPr>
        <p:spPr>
          <a:xfrm>
            <a:off x="1188720" y="3739896"/>
            <a:ext cx="2880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compose, queue</a:t>
            </a:r>
            <a:endParaRPr lang="en-US" sz="950" dirty="0"/>
          </a:p>
        </p:txBody>
      </p:sp>
      <p:sp>
        <p:nvSpPr>
          <p:cNvPr id="19" name="Shape 13"/>
          <p:cNvSpPr/>
          <p:nvPr/>
        </p:nvSpPr>
        <p:spPr>
          <a:xfrm>
            <a:off x="4617720" y="4059936"/>
            <a:ext cx="3154680" cy="914"/>
          </a:xfrm>
          <a:prstGeom prst="line">
            <a:avLst/>
          </a:prstGeom>
          <a:noFill/>
          <a:ln w="22860">
            <a:solidFill>
              <a:srgbClr val="16233F"/>
            </a:solidFill>
            <a:prstDash val="solid"/>
            <a:headEnd type="none"/>
            <a:tailEnd type="triangle"/>
          </a:ln>
        </p:spPr>
      </p:sp>
      <p:sp>
        <p:nvSpPr>
          <p:cNvPr id="20" name="Text 14"/>
          <p:cNvSpPr/>
          <p:nvPr/>
        </p:nvSpPr>
        <p:spPr>
          <a:xfrm>
            <a:off x="4617720" y="3739896"/>
            <a:ext cx="3154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SMTP · TCP port 25</a:t>
            </a:r>
            <a:endParaRPr lang="en-US" sz="1000" dirty="0"/>
          </a:p>
        </p:txBody>
      </p:sp>
      <p:sp>
        <p:nvSpPr>
          <p:cNvPr id="21" name="Shape 15"/>
          <p:cNvSpPr/>
          <p:nvPr/>
        </p:nvSpPr>
        <p:spPr>
          <a:xfrm>
            <a:off x="8321040" y="4059936"/>
            <a:ext cx="2681935" cy="914"/>
          </a:xfrm>
          <a:prstGeom prst="line">
            <a:avLst/>
          </a:prstGeom>
          <a:noFill/>
          <a:ln w="17780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22" name="Text 16"/>
          <p:cNvSpPr/>
          <p:nvPr/>
        </p:nvSpPr>
        <p:spPr>
          <a:xfrm>
            <a:off x="8321040" y="3739896"/>
            <a:ext cx="268193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waits in mailbox</a:t>
            </a:r>
            <a:endParaRPr lang="en-US" sz="950" dirty="0"/>
          </a:p>
        </p:txBody>
      </p:sp>
      <p:sp>
        <p:nvSpPr>
          <p:cNvPr id="23" name="Shape 17"/>
          <p:cNvSpPr/>
          <p:nvPr/>
        </p:nvSpPr>
        <p:spPr>
          <a:xfrm>
            <a:off x="548640" y="4791456"/>
            <a:ext cx="11094415" cy="566928"/>
          </a:xfrm>
          <a:prstGeom prst="roundRect">
            <a:avLst>
              <a:gd name="adj" fmla="val 11290"/>
            </a:avLst>
          </a:prstGeom>
          <a:solidFill>
            <a:srgbClr val="F1F4F9"/>
          </a:solidFill>
          <a:ln/>
        </p:spPr>
      </p:sp>
      <p:sp>
        <p:nvSpPr>
          <p:cNvPr id="24" name="Text 18"/>
          <p:cNvSpPr/>
          <p:nvPr/>
        </p:nvSpPr>
        <p:spPr>
          <a:xfrm>
            <a:off x="777240" y="4791456"/>
            <a:ext cx="1063721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and automatic.  </a:t>
            </a:r>
            <a:pPr indent="0" marL="0"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Alice’s mail server transfers the message straight to Bob’s — no relay account, no third party in between.</a:t>
            </a:r>
            <a:endParaRPr lang="en-US" sz="1200" dirty="0"/>
          </a:p>
        </p:txBody>
      </p:sp>
      <p:sp>
        <p:nvSpPr>
          <p:cNvPr id="25" name="Shape 19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Electronic Mail</a:t>
            </a:r>
            <a:endParaRPr lang="en-US" sz="950" dirty="0"/>
          </a:p>
        </p:txBody>
      </p:sp>
      <p:sp>
        <p:nvSpPr>
          <p:cNvPr id="27" name="Text 21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8" name="Text 22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2.4 ELECTRONIC MAIL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SMTP: the Push Protocol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5852160" cy="2697480"/>
          </a:xfrm>
          <a:prstGeom prst="roundRect">
            <a:avLst>
              <a:gd name="adj" fmla="val 2034"/>
            </a:avLst>
          </a:prstGeom>
          <a:solidFill>
            <a:srgbClr val="0E1830"/>
          </a:solidFill>
          <a:ln/>
        </p:spPr>
      </p:sp>
      <p:sp>
        <p:nvSpPr>
          <p:cNvPr id="5" name="Text 3"/>
          <p:cNvSpPr/>
          <p:nvPr/>
        </p:nvSpPr>
        <p:spPr>
          <a:xfrm>
            <a:off x="749808" y="1600200"/>
            <a:ext cx="5449824" cy="24048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C: HELO crepes.fr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S: 250 Hello crepes.fr, pleased to meet you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C: MAIL FROM: &lt;alice@crepes.fr&gt;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S: 250 Sender ok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C: RCPT TO: &lt;bob@hamburger.edu&gt;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S: 250 Recipient ok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C: DATA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S: 354 Enter mail, end with "." alone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C: (message body) / .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S: 250 Message accepted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C: QUIT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4270248"/>
            <a:ext cx="5852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command / response — ASCII text, just like HTTP and FTP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629400" y="1453896"/>
            <a:ext cx="50136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phases, one connection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629400" y="1773936"/>
            <a:ext cx="1143000" cy="365760"/>
          </a:xfrm>
          <a:prstGeom prst="roundRect">
            <a:avLst>
              <a:gd name="adj" fmla="val 50000"/>
            </a:avLst>
          </a:prstGeom>
          <a:solidFill>
            <a:srgbClr val="DCE7F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629400" y="1773936"/>
            <a:ext cx="1143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Handshake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7909560" y="1773936"/>
            <a:ext cx="37334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and server greet each other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629400" y="2340864"/>
            <a:ext cx="1143000" cy="365760"/>
          </a:xfrm>
          <a:prstGeom prst="roundRect">
            <a:avLst>
              <a:gd name="adj" fmla="val 50000"/>
            </a:avLst>
          </a:prstGeom>
          <a:solidFill>
            <a:srgbClr val="DCE7F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629400" y="2340864"/>
            <a:ext cx="1143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7909560" y="2340864"/>
            <a:ext cx="37334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header and body, sent as one unit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629400" y="2907792"/>
            <a:ext cx="1143000" cy="365760"/>
          </a:xfrm>
          <a:prstGeom prst="roundRect">
            <a:avLst>
              <a:gd name="adj" fmla="val 50000"/>
            </a:avLst>
          </a:prstGeom>
          <a:solidFill>
            <a:srgbClr val="DCE7F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29400" y="2907792"/>
            <a:ext cx="1143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Closure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7909560" y="2907792"/>
            <a:ext cx="37334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connection ends cleanly with QUIT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629400" y="3419856"/>
            <a:ext cx="5013655" cy="1005840"/>
          </a:xfrm>
          <a:prstGeom prst="roundRect">
            <a:avLst>
              <a:gd name="adj" fmla="val 6364"/>
            </a:avLst>
          </a:prstGeom>
          <a:solidFill>
            <a:srgbClr val="FBE7D3"/>
          </a:solidFill>
          <a:ln/>
        </p:spPr>
      </p:sp>
      <p:sp>
        <p:nvSpPr>
          <p:cNvPr id="18" name="Text 16"/>
          <p:cNvSpPr/>
          <p:nvPr/>
        </p:nvSpPr>
        <p:spPr>
          <a:xfrm>
            <a:off x="6830568" y="3419856"/>
            <a:ext cx="4611319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1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Push, not pull.  </a:t>
            </a:r>
            <a:pPr indent="0" marL="0">
              <a:lnSpc>
                <a:spcPct val="122000"/>
              </a:lnSpc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 waits for the client to ask; SMTP sends the moment it has a message. Persistent connections, 7-bit ASCII only, CRLF.CRLF marks the end.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Electronic Mail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2.4 ELECTRONIC MAIL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Mail Message Format: RFC 822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5852160" cy="2286000"/>
          </a:xfrm>
          <a:prstGeom prst="roundRect">
            <a:avLst>
              <a:gd name="adj" fmla="val 2400"/>
            </a:avLst>
          </a:prstGeom>
          <a:solidFill>
            <a:srgbClr val="0E1830"/>
          </a:solidFill>
          <a:ln/>
        </p:spPr>
      </p:sp>
      <p:sp>
        <p:nvSpPr>
          <p:cNvPr id="5" name="Text 3"/>
          <p:cNvSpPr/>
          <p:nvPr/>
        </p:nvSpPr>
        <p:spPr>
          <a:xfrm>
            <a:off x="749808" y="1600200"/>
            <a:ext cx="5449824" cy="1993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To: bob@hamburger.edu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From: alice@crepes.fr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Subject: Searching for the meaning of life.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 you like ketchup?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How about pickles?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6629400" y="1636776"/>
            <a:ext cx="0" cy="845820"/>
          </a:xfrm>
          <a:prstGeom prst="line">
            <a:avLst/>
          </a:prstGeom>
          <a:noFill/>
          <a:ln w="12700">
            <a:solidFill>
              <a:srgbClr val="5B6B7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720840" y="1922526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header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629400" y="2862072"/>
            <a:ext cx="0" cy="539496"/>
          </a:xfrm>
          <a:prstGeom prst="line">
            <a:avLst/>
          </a:prstGeom>
          <a:noFill/>
          <a:ln w="12700">
            <a:solidFill>
              <a:srgbClr val="5B6B7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720840" y="299466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6720840" y="2436876"/>
            <a:ext cx="12801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blank line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8138160" y="1453896"/>
            <a:ext cx="3504895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700"/>
              </a:spcAft>
              <a:buSzPct val="100000"/>
              <a:buChar char="–"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Header lines:</a:t>
            </a:r>
            <a:endParaRPr lang="en-US" sz="1200" dirty="0"/>
          </a:p>
          <a:p>
            <a:pPr lvl="1" indent="0" marL="0">
              <a:lnSpc>
                <a:spcPct val="128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To:, From:, Subject: — one per line, plain ASCII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700"/>
              </a:spcAft>
              <a:buSzPct val="100000"/>
              <a:buChar char="–"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Blank line:</a:t>
            </a:r>
            <a:endParaRPr lang="en-US" sz="1200" dirty="0"/>
          </a:p>
          <a:p>
            <a:pPr lvl="1" indent="0" marL="0">
              <a:lnSpc>
                <a:spcPct val="128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marks where the header ends and the body begins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700"/>
              </a:spcAft>
              <a:buSzPct val="100000"/>
              <a:buChar char="–"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Body:</a:t>
            </a:r>
            <a:endParaRPr lang="en-US" sz="1200" dirty="0"/>
          </a:p>
          <a:p>
            <a:pPr lvl="1" indent="0" marL="0">
              <a:lnSpc>
                <a:spcPct val="128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the message itself — ASCII text only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3968496"/>
            <a:ext cx="11094415" cy="621792"/>
          </a:xfrm>
          <a:prstGeom prst="roundRect">
            <a:avLst>
              <a:gd name="adj" fmla="val 10294"/>
            </a:avLst>
          </a:prstGeom>
          <a:solidFill>
            <a:srgbClr val="F6DEDE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3968496"/>
            <a:ext cx="10637215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C24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the same addressing.  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To:/From: headers are for the mail reader to display — SMTP already routed the message using its own MAIL FROM / RCPT TO commands.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Electronic Mail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2.4 ELECTRONIC MAIL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Getting Mail Out: POP3 vs. IMAP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SMTP delivers to your mail server. Reading it from there needs a separate mail access protocol.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048256"/>
            <a:ext cx="5318608" cy="3200400"/>
          </a:xfrm>
          <a:prstGeom prst="roundRect">
            <a:avLst>
              <a:gd name="adj" fmla="val 2286"/>
            </a:avLst>
          </a:prstGeom>
          <a:solidFill>
            <a:srgbClr val="DCE7F3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249424"/>
            <a:ext cx="47699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E6F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POP3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41248" y="2825496"/>
            <a:ext cx="4733392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Authorization: USER + PASS commands log the client in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Transaction: LIST, RETR, DELE, QUIT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mode is “download and delete” — mail leaves the server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Stateless: nothing is remembered between sessions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22960" y="4700016"/>
            <a:ext cx="4769968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4700016"/>
            <a:ext cx="44956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 — but mail scatters across whichever client downloaded it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324448" y="2048256"/>
            <a:ext cx="5318608" cy="3200400"/>
          </a:xfrm>
          <a:prstGeom prst="roundRect">
            <a:avLst>
              <a:gd name="adj" fmla="val 2286"/>
            </a:avLst>
          </a:prstGeom>
          <a:solidFill>
            <a:srgbClr val="FBE7D3"/>
          </a:solidFill>
          <a:ln/>
        </p:spPr>
      </p:sp>
      <p:sp>
        <p:nvSpPr>
          <p:cNvPr id="11" name="Text 9"/>
          <p:cNvSpPr/>
          <p:nvPr/>
        </p:nvSpPr>
        <p:spPr>
          <a:xfrm>
            <a:off x="6598768" y="2249424"/>
            <a:ext cx="47699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565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IMAP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617056" y="2825496"/>
            <a:ext cx="4733392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Keeps every message on the server, organized into folders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manipulates mail remotely — nothing downloads by default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keeps state: folder names, read/unread, message ↔ folder mapping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features, more complexity than POP3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598768" y="4700016"/>
            <a:ext cx="4769968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6735928" y="4700016"/>
            <a:ext cx="44956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inbox, the same view from every device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Electronic Mail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Domain Name System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internet’s phonebook — a distributed, hierarchical database, not a single lookup table.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The Domain Name System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2.5 DNS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DNS Is Distributed, Not Centralized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address: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32-bit, what routers read to address a datagram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Name: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e.g. www.amazon.com — what people read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DNS: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 distributed database of name servers that maps one to the other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48640" y="3877056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central database would not scale: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48640" y="4242816"/>
            <a:ext cx="2567864" cy="1051560"/>
          </a:xfrm>
          <a:prstGeom prst="roundRect">
            <a:avLst>
              <a:gd name="adj" fmla="val 6957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76540" y="4389120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8" name="Image 0" descr="/home/claude/netdeck/icons/alert_amb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9435" y="4512015"/>
            <a:ext cx="266273" cy="266273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21792" y="4928616"/>
            <a:ext cx="242156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point of failure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390824" y="4242816"/>
            <a:ext cx="2567864" cy="1051560"/>
          </a:xfrm>
          <a:prstGeom prst="roundRect">
            <a:avLst>
              <a:gd name="adj" fmla="val 6957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418724" y="4389120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2" name="Image 1" descr="/home/claude/netdeck/icons/zap_amb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619" y="4512015"/>
            <a:ext cx="266273" cy="26627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463976" y="4928616"/>
            <a:ext cx="242156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Huge traffic volume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6233008" y="4242816"/>
            <a:ext cx="2567864" cy="1051560"/>
          </a:xfrm>
          <a:prstGeom prst="roundRect">
            <a:avLst>
              <a:gd name="adj" fmla="val 6957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7260908" y="4389120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2" descr="/home/claude/netdeck/icons/clock_ambe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3803" y="4512015"/>
            <a:ext cx="266273" cy="26627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306160" y="4928616"/>
            <a:ext cx="242156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 away = slow</a:t>
            </a:r>
            <a:endParaRPr lang="en-US" sz="1050" dirty="0"/>
          </a:p>
        </p:txBody>
      </p:sp>
      <p:sp>
        <p:nvSpPr>
          <p:cNvPr id="18" name="Shape 13"/>
          <p:cNvSpPr/>
          <p:nvPr/>
        </p:nvSpPr>
        <p:spPr>
          <a:xfrm>
            <a:off x="9075191" y="4242816"/>
            <a:ext cx="2567864" cy="1051560"/>
          </a:xfrm>
          <a:prstGeom prst="roundRect">
            <a:avLst>
              <a:gd name="adj" fmla="val 6957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10103091" y="4389120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0" name="Image 3" descr="/home/claude/netdeck/icons/refresh_ambe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5987" y="4512015"/>
            <a:ext cx="266273" cy="266273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148343" y="4928616"/>
            <a:ext cx="242156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Constant maintenance</a:t>
            </a:r>
            <a:endParaRPr lang="en-US" sz="1050" dirty="0"/>
          </a:p>
        </p:txBody>
      </p:sp>
      <p:sp>
        <p:nvSpPr>
          <p:cNvPr id="22" name="Shape 16"/>
          <p:cNvSpPr/>
          <p:nvPr/>
        </p:nvSpPr>
        <p:spPr>
          <a:xfrm>
            <a:off x="548640" y="5568696"/>
            <a:ext cx="11094415" cy="566928"/>
          </a:xfrm>
          <a:prstGeom prst="roundRect">
            <a:avLst>
              <a:gd name="adj" fmla="val 11290"/>
            </a:avLst>
          </a:prstGeom>
          <a:solidFill>
            <a:srgbClr val="16233F"/>
          </a:solidFill>
          <a:ln/>
        </p:spPr>
      </p:sp>
      <p:sp>
        <p:nvSpPr>
          <p:cNvPr id="23" name="Text 17"/>
          <p:cNvSpPr/>
          <p:nvPr/>
        </p:nvSpPr>
        <p:spPr>
          <a:xfrm>
            <a:off x="777240" y="5568696"/>
            <a:ext cx="1063721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fix: a hierarchy.  </a:t>
            </a:r>
            <a:pPr indent="0" marL="0">
              <a:buNone/>
            </a:pPr>
            <a:r>
              <a:rPr lang="en-US" sz="1250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the namespace across many servers, each responsible for a slice — and cache aggressively.</a:t>
            </a:r>
            <a:endParaRPr lang="en-US" sz="1250" dirty="0"/>
          </a:p>
        </p:txBody>
      </p:sp>
      <p:sp>
        <p:nvSpPr>
          <p:cNvPr id="24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The Domain Name System</a:t>
            </a:r>
            <a:endParaRPr lang="en-US" sz="950" dirty="0"/>
          </a:p>
        </p:txBody>
      </p:sp>
      <p:sp>
        <p:nvSpPr>
          <p:cNvPr id="26" name="Text 20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7" name="Text 21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2.5 DNS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Root, TLD, and Authoritative Servers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493776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servers: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1400"/>
              </a:spcAft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13 clusters worldwide — the first stop when nothing else is known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TLD servers: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1400"/>
              </a:spcAft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.com, .org, .edu, country codes — run by registries like Verisign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Authoritative servers: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1400"/>
              </a:spcAft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an organization’s own server(s) — the final answer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878928" y="1499616"/>
            <a:ext cx="1828800" cy="457200"/>
          </a:xfrm>
          <a:prstGeom prst="roundRect">
            <a:avLst>
              <a:gd name="adj" fmla="val 14000"/>
            </a:avLst>
          </a:prstGeom>
          <a:solidFill>
            <a:srgbClr val="16233F"/>
          </a:solidFill>
          <a:ln/>
        </p:spPr>
      </p:sp>
      <p:sp>
        <p:nvSpPr>
          <p:cNvPr id="6" name="Text 4"/>
          <p:cNvSpPr/>
          <p:nvPr/>
        </p:nvSpPr>
        <p:spPr>
          <a:xfrm>
            <a:off x="7878928" y="1499616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ROOT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 flipH="1">
            <a:off x="7376008" y="1956816"/>
            <a:ext cx="1417320" cy="548640"/>
          </a:xfrm>
          <a:prstGeom prst="line">
            <a:avLst/>
          </a:prstGeom>
          <a:noFill/>
          <a:ln w="12700">
            <a:solidFill>
              <a:srgbClr val="C9D3E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918808" y="2505456"/>
            <a:ext cx="914400" cy="411480"/>
          </a:xfrm>
          <a:prstGeom prst="roundRect">
            <a:avLst>
              <a:gd name="adj" fmla="val 13333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918808" y="2505456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.org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793328" y="1956816"/>
            <a:ext cx="914" cy="548640"/>
          </a:xfrm>
          <a:prstGeom prst="line">
            <a:avLst/>
          </a:prstGeom>
          <a:noFill/>
          <a:ln w="22225">
            <a:solidFill>
              <a:srgbClr val="16233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061808" y="2505456"/>
            <a:ext cx="1463040" cy="411480"/>
          </a:xfrm>
          <a:prstGeom prst="roundRect">
            <a:avLst>
              <a:gd name="adj" fmla="val 13333"/>
            </a:avLst>
          </a:prstGeom>
          <a:solidFill>
            <a:srgbClr val="2E6FA7"/>
          </a:solidFill>
          <a:ln/>
        </p:spPr>
      </p:sp>
      <p:sp>
        <p:nvSpPr>
          <p:cNvPr id="12" name="Text 10"/>
          <p:cNvSpPr/>
          <p:nvPr/>
        </p:nvSpPr>
        <p:spPr>
          <a:xfrm>
            <a:off x="8061808" y="2505456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.com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793328" y="1956816"/>
            <a:ext cx="1417320" cy="548640"/>
          </a:xfrm>
          <a:prstGeom prst="line">
            <a:avLst/>
          </a:prstGeom>
          <a:noFill/>
          <a:ln w="12700">
            <a:solidFill>
              <a:srgbClr val="C9D3E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753448" y="2505456"/>
            <a:ext cx="914400" cy="411480"/>
          </a:xfrm>
          <a:prstGeom prst="roundRect">
            <a:avLst>
              <a:gd name="adj" fmla="val 13333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753448" y="2505456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B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.edu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793328" y="2916936"/>
            <a:ext cx="0" cy="502920"/>
          </a:xfrm>
          <a:prstGeom prst="line">
            <a:avLst/>
          </a:prstGeom>
          <a:noFill/>
          <a:ln w="22225">
            <a:solidFill>
              <a:srgbClr val="16233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558888" y="3419856"/>
            <a:ext cx="2468880" cy="457200"/>
          </a:xfrm>
          <a:prstGeom prst="roundRect">
            <a:avLst>
              <a:gd name="adj" fmla="val 14000"/>
            </a:avLst>
          </a:prstGeom>
          <a:solidFill>
            <a:srgbClr val="2E8B67"/>
          </a:solidFill>
          <a:ln/>
        </p:spPr>
      </p:sp>
      <p:sp>
        <p:nvSpPr>
          <p:cNvPr id="18" name="Text 16"/>
          <p:cNvSpPr/>
          <p:nvPr/>
        </p:nvSpPr>
        <p:spPr>
          <a:xfrm>
            <a:off x="7558888" y="3419856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amazon.com’s DNS server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0" y="4059936"/>
            <a:ext cx="569945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 →  .com TLD server  →  amazon.com’s own server — 3 hops to resolve www.amazon.com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The Domain Name System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2.5 DNS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Resolving a Name: Iterated vs. Recursive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Either way, resolution starts the same: the requesting host always asks its local DNS server first.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048256"/>
            <a:ext cx="5318608" cy="3017520"/>
          </a:xfrm>
          <a:prstGeom prst="roundRect">
            <a:avLst>
              <a:gd name="adj" fmla="val 2424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231136"/>
            <a:ext cx="47699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6F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Iterated query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822960" y="2734056"/>
            <a:ext cx="4769968" cy="1783080"/>
          </a:xfrm>
          <a:prstGeom prst="roundRect">
            <a:avLst>
              <a:gd name="adj" fmla="val 3077"/>
            </a:avLst>
          </a:prstGeom>
          <a:solidFill>
            <a:srgbClr val="0E1830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2880360"/>
            <a:ext cx="4367632" cy="1490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 → root:   "who handles .com?"</a:t>
            </a:r>
            <a:endParaRPr lang="en-US" sz="10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 ← root:   "ask the .com TLD server"</a:t>
            </a:r>
            <a:endParaRPr lang="en-US" sz="10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 → TLD:    "who handles amazon.com?"</a:t>
            </a:r>
            <a:endParaRPr lang="en-US" sz="10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 ← TLD:    "ask amazon.com’s server"</a:t>
            </a:r>
            <a:endParaRPr lang="en-US" sz="10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 → auth:   "what’s the IP?"</a:t>
            </a:r>
            <a:endParaRPr lang="en-US" sz="10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 ← auth:   "here it is"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22960" y="4654296"/>
            <a:ext cx="476996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local DNS server does every hop itself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324448" y="2048256"/>
            <a:ext cx="5318608" cy="3017520"/>
          </a:xfrm>
          <a:prstGeom prst="roundRect">
            <a:avLst>
              <a:gd name="adj" fmla="val 2424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98768" y="2231136"/>
            <a:ext cx="47699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565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Recursive query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6598768" y="2734056"/>
            <a:ext cx="4769968" cy="1783080"/>
          </a:xfrm>
          <a:prstGeom prst="roundRect">
            <a:avLst>
              <a:gd name="adj" fmla="val 3077"/>
            </a:avLst>
          </a:prstGeom>
          <a:solidFill>
            <a:srgbClr val="0E1830"/>
          </a:solidFill>
          <a:ln/>
        </p:spPr>
      </p:sp>
      <p:sp>
        <p:nvSpPr>
          <p:cNvPr id="13" name="Text 11"/>
          <p:cNvSpPr/>
          <p:nvPr/>
        </p:nvSpPr>
        <p:spPr>
          <a:xfrm>
            <a:off x="6799936" y="2880360"/>
            <a:ext cx="4367632" cy="1490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 → root:   "what’s the IP for</a:t>
            </a:r>
            <a:endParaRPr lang="en-US" sz="10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gaia.cs.umass.edu?"</a:t>
            </a:r>
            <a:endParaRPr lang="en-US" sz="10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8FA3C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(root asks the TLD server,</a:t>
            </a:r>
            <a:endParaRPr lang="en-US" sz="10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8FA3C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TLD asks the authoritative</a:t>
            </a:r>
            <a:endParaRPr lang="en-US" sz="10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8FA3C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server — quietly, on its own)</a:t>
            </a:r>
            <a:endParaRPr lang="en-US" sz="10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 ← root:   "here it is"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6598768" y="4654296"/>
            <a:ext cx="476996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burden shifts onto whichever server was asked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The Domain Name System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2.1 PRINCIPLES OF NETWORK APPLICATIONS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Apps We Build On Top of the Network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2567864" cy="1417320"/>
          </a:xfrm>
          <a:prstGeom prst="roundRect">
            <a:avLst>
              <a:gd name="adj" fmla="val 516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21676" y="1655064"/>
            <a:ext cx="621792" cy="621792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netdeck/icons/mail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0906" y="1804294"/>
            <a:ext cx="323332" cy="3233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1792" y="2350008"/>
            <a:ext cx="24215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E-mail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3390824" y="1453896"/>
            <a:ext cx="2567864" cy="1417320"/>
          </a:xfrm>
          <a:prstGeom prst="roundRect">
            <a:avLst>
              <a:gd name="adj" fmla="val 516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363860" y="1655064"/>
            <a:ext cx="621792" cy="621792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0" name="Image 1" descr="/home/claude/netdeck/icons/globe_blu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090" y="1804294"/>
            <a:ext cx="323332" cy="32333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463976" y="2350008"/>
            <a:ext cx="24215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6233008" y="1453896"/>
            <a:ext cx="2567864" cy="1417320"/>
          </a:xfrm>
          <a:prstGeom prst="roundRect">
            <a:avLst>
              <a:gd name="adj" fmla="val 516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7206044" y="1655064"/>
            <a:ext cx="621792" cy="621792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4" name="Image 2" descr="/home/claude/netdeck/icons/message_blu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274" y="1804294"/>
            <a:ext cx="323332" cy="32333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306160" y="2350008"/>
            <a:ext cx="24215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 messaging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9075191" y="1453896"/>
            <a:ext cx="2567864" cy="1417320"/>
          </a:xfrm>
          <a:prstGeom prst="roundRect">
            <a:avLst>
              <a:gd name="adj" fmla="val 516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10048227" y="1655064"/>
            <a:ext cx="621792" cy="621792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8" name="Image 3" descr="/home/claude/netdeck/icons/terminal_blu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7457" y="1804294"/>
            <a:ext cx="323332" cy="32333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148343" y="2350008"/>
            <a:ext cx="24215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login</a:t>
            </a:r>
            <a:endParaRPr lang="en-US" sz="1250" dirty="0"/>
          </a:p>
        </p:txBody>
      </p:sp>
      <p:sp>
        <p:nvSpPr>
          <p:cNvPr id="20" name="Shape 14"/>
          <p:cNvSpPr/>
          <p:nvPr/>
        </p:nvSpPr>
        <p:spPr>
          <a:xfrm>
            <a:off x="548640" y="3191256"/>
            <a:ext cx="2567864" cy="1417320"/>
          </a:xfrm>
          <a:prstGeom prst="roundRect">
            <a:avLst>
              <a:gd name="adj" fmla="val 516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1521676" y="3392424"/>
            <a:ext cx="621792" cy="621792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2" name="Image 4" descr="/home/claude/netdeck/icons/share_blu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0906" y="3541654"/>
            <a:ext cx="323332" cy="323332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21792" y="4087368"/>
            <a:ext cx="24215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P2P file sharing</a:t>
            </a:r>
            <a:endParaRPr lang="en-US" sz="1250" dirty="0"/>
          </a:p>
        </p:txBody>
      </p:sp>
      <p:sp>
        <p:nvSpPr>
          <p:cNvPr id="24" name="Shape 17"/>
          <p:cNvSpPr/>
          <p:nvPr/>
        </p:nvSpPr>
        <p:spPr>
          <a:xfrm>
            <a:off x="3390824" y="3191256"/>
            <a:ext cx="2567864" cy="1417320"/>
          </a:xfrm>
          <a:prstGeom prst="roundRect">
            <a:avLst>
              <a:gd name="adj" fmla="val 516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5" name="Shape 18"/>
          <p:cNvSpPr/>
          <p:nvPr/>
        </p:nvSpPr>
        <p:spPr>
          <a:xfrm>
            <a:off x="4363860" y="3392424"/>
            <a:ext cx="621792" cy="621792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6" name="Image 5" descr="/home/claude/netdeck/icons/play_blu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3090" y="3541654"/>
            <a:ext cx="323332" cy="323332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3463976" y="4087368"/>
            <a:ext cx="24215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Multiplayer games</a:t>
            </a:r>
            <a:endParaRPr lang="en-US" sz="1250" dirty="0"/>
          </a:p>
        </p:txBody>
      </p:sp>
      <p:sp>
        <p:nvSpPr>
          <p:cNvPr id="28" name="Shape 20"/>
          <p:cNvSpPr/>
          <p:nvPr/>
        </p:nvSpPr>
        <p:spPr>
          <a:xfrm>
            <a:off x="6233008" y="3191256"/>
            <a:ext cx="2567864" cy="1417320"/>
          </a:xfrm>
          <a:prstGeom prst="roundRect">
            <a:avLst>
              <a:gd name="adj" fmla="val 516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9" name="Shape 21"/>
          <p:cNvSpPr/>
          <p:nvPr/>
        </p:nvSpPr>
        <p:spPr>
          <a:xfrm>
            <a:off x="7206044" y="3392424"/>
            <a:ext cx="621792" cy="621792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30" name="Image 6" descr="/home/claude/netdeck/icons/video_blu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5274" y="3541654"/>
            <a:ext cx="323332" cy="323332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6306160" y="4087368"/>
            <a:ext cx="24215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streaming</a:t>
            </a:r>
            <a:endParaRPr lang="en-US" sz="1250" dirty="0"/>
          </a:p>
        </p:txBody>
      </p:sp>
      <p:sp>
        <p:nvSpPr>
          <p:cNvPr id="32" name="Shape 23"/>
          <p:cNvSpPr/>
          <p:nvPr/>
        </p:nvSpPr>
        <p:spPr>
          <a:xfrm>
            <a:off x="9075191" y="3191256"/>
            <a:ext cx="2567864" cy="1417320"/>
          </a:xfrm>
          <a:prstGeom prst="roundRect">
            <a:avLst>
              <a:gd name="adj" fmla="val 516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3" name="Shape 24"/>
          <p:cNvSpPr/>
          <p:nvPr/>
        </p:nvSpPr>
        <p:spPr>
          <a:xfrm>
            <a:off x="10048227" y="3392424"/>
            <a:ext cx="621792" cy="621792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34" name="Image 7" descr="/home/claude/netdeck/icons/phone_blu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7457" y="3541654"/>
            <a:ext cx="323332" cy="323332"/>
          </a:xfrm>
          <a:prstGeom prst="rect">
            <a:avLst/>
          </a:prstGeom>
        </p:spPr>
      </p:pic>
      <p:sp>
        <p:nvSpPr>
          <p:cNvPr id="35" name="Text 25"/>
          <p:cNvSpPr/>
          <p:nvPr/>
        </p:nvSpPr>
        <p:spPr>
          <a:xfrm>
            <a:off x="9148343" y="4087368"/>
            <a:ext cx="24215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 / video calls</a:t>
            </a:r>
            <a:endParaRPr lang="en-US" sz="1250" dirty="0"/>
          </a:p>
        </p:txBody>
      </p:sp>
      <p:sp>
        <p:nvSpPr>
          <p:cNvPr id="36" name="Text 26"/>
          <p:cNvSpPr/>
          <p:nvPr/>
        </p:nvSpPr>
        <p:spPr>
          <a:xfrm>
            <a:off x="548640" y="4974336"/>
            <a:ext cx="1109441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one of these is two (or more) programs, on different end systems, agreeing on a language. </a:t>
            </a:r>
            <a:pPr indent="0" marL="0">
              <a:buNone/>
            </a:pPr>
            <a:r>
              <a:rPr lang="en-US" sz="13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language is what this chapter is about — not the apps themselves.</a:t>
            </a:r>
            <a:endParaRPr lang="en-US" sz="1350" dirty="0"/>
          </a:p>
        </p:txBody>
      </p:sp>
      <p:sp>
        <p:nvSpPr>
          <p:cNvPr id="37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38" name="Text 28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Principles of Network Applications</a:t>
            </a:r>
            <a:endParaRPr lang="en-US" sz="950" dirty="0"/>
          </a:p>
        </p:txBody>
      </p:sp>
      <p:sp>
        <p:nvSpPr>
          <p:cNvPr id="39" name="Text 29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40" name="Text 30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2.5 DNS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Caching, and the Records Servers Store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server caches what it learns —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answers carry a TTL; the entry expires when it runs out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servers are rarely visited —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because TLD mappings are almost always already cached locally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trade-off: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faster lookups, but a changed IP may take up to a full TTL to be seen everywhere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48640" y="3602736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5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 record types (name, value, type, ttl)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3922776"/>
            <a:ext cx="1463040" cy="402336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3922776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Type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011680" y="3922776"/>
            <a:ext cx="3657600" cy="402336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148840" y="3922776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field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669280" y="3922776"/>
            <a:ext cx="5971032" cy="402336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806440" y="3922776"/>
            <a:ext cx="56967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field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4325112"/>
            <a:ext cx="1463040" cy="402336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5800" y="4325112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011680" y="4325112"/>
            <a:ext cx="3657600" cy="402336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148840" y="4325112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domain, e.g. foo.com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669280" y="4325112"/>
            <a:ext cx="5971032" cy="402336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806440" y="4325112"/>
            <a:ext cx="56967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hostname of that domain’s authoritative server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" y="4727448"/>
            <a:ext cx="1463040" cy="402336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5800" y="4727448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2011680" y="4727448"/>
            <a:ext cx="3657600" cy="402336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148840" y="4727448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hostname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669280" y="4727448"/>
            <a:ext cx="5971032" cy="402336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806440" y="4727448"/>
            <a:ext cx="56967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its IP address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48640" y="5129784"/>
            <a:ext cx="1463040" cy="402336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85800" y="5129784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CNAME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2011680" y="5129784"/>
            <a:ext cx="3657600" cy="402336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148840" y="5129784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alias name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669280" y="5129784"/>
            <a:ext cx="5971032" cy="402336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806440" y="5129784"/>
            <a:ext cx="56967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real (“canonical”) name behind it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548640" y="5532120"/>
            <a:ext cx="1463040" cy="402336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85800" y="5532120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MX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2011680" y="5532120"/>
            <a:ext cx="3657600" cy="402336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148840" y="5532120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domain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669280" y="5532120"/>
            <a:ext cx="5971032" cy="402336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806440" y="5532120"/>
            <a:ext cx="56967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of the mail server for that domain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The Domain Name System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2.5 DNS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Query and Reply Share One Message Format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6035040" cy="603504"/>
          </a:xfrm>
          <a:prstGeom prst="roundRect">
            <a:avLst>
              <a:gd name="adj" fmla="val 9091"/>
            </a:avLst>
          </a:prstGeom>
          <a:solidFill>
            <a:srgbClr val="F1F4F9"/>
          </a:solidFill>
          <a:ln w="15875">
            <a:solidFill>
              <a:srgbClr val="16233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453896"/>
            <a:ext cx="15544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Header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2331720" y="1453896"/>
            <a:ext cx="40690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 (16-bit) · query/reply flag · recursion desired / available · authoritative flag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548640" y="2185416"/>
            <a:ext cx="6035040" cy="603504"/>
          </a:xfrm>
          <a:prstGeom prst="roundRect">
            <a:avLst>
              <a:gd name="adj" fmla="val 9091"/>
            </a:avLst>
          </a:prstGeom>
          <a:solidFill>
            <a:srgbClr val="F1F4F9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185416"/>
            <a:ext cx="15544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6F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331720" y="2185416"/>
            <a:ext cx="40690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name and record type being asked about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548640" y="2916936"/>
            <a:ext cx="6035040" cy="603504"/>
          </a:xfrm>
          <a:prstGeom prst="roundRect">
            <a:avLst>
              <a:gd name="adj" fmla="val 9091"/>
            </a:avLst>
          </a:prstGeom>
          <a:solidFill>
            <a:srgbClr val="F1F4F9"/>
          </a:solidFill>
          <a:ln w="15875">
            <a:solidFill>
              <a:srgbClr val="2E8B6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916936"/>
            <a:ext cx="15544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8B6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Answer RRs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331720" y="2916936"/>
            <a:ext cx="40690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records that actually answer the query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548640" y="3648456"/>
            <a:ext cx="6035040" cy="603504"/>
          </a:xfrm>
          <a:prstGeom prst="roundRect">
            <a:avLst>
              <a:gd name="adj" fmla="val 9091"/>
            </a:avLst>
          </a:prstGeom>
          <a:solidFill>
            <a:srgbClr val="F1F4F9"/>
          </a:solidFill>
          <a:ln w="15875">
            <a:solidFill>
              <a:srgbClr val="B5651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3648456"/>
            <a:ext cx="15544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565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Authority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331720" y="3648456"/>
            <a:ext cx="40690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records naming the authoritative servers for this domain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48640" y="4379976"/>
            <a:ext cx="6035040" cy="603504"/>
          </a:xfrm>
          <a:prstGeom prst="roundRect">
            <a:avLst>
              <a:gd name="adj" fmla="val 9091"/>
            </a:avLst>
          </a:prstGeom>
          <a:solidFill>
            <a:srgbClr val="F1F4F9"/>
          </a:solidFill>
          <a:ln w="15875">
            <a:solidFill>
              <a:srgbClr val="5B6B7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31520" y="4379976"/>
            <a:ext cx="15544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B6B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Additional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2331720" y="4379976"/>
            <a:ext cx="40690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possibly-helpful records — e.g. that server’s own IP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949440" y="1453896"/>
            <a:ext cx="4693615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format for both:</a:t>
            </a:r>
            <a:endParaRPr lang="en-US" sz="1200" dirty="0"/>
          </a:p>
          <a:p>
            <a:pPr lvl="1"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 reply just fills in Answer/Authority/Additional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 field:</a:t>
            </a:r>
            <a:endParaRPr lang="en-US" sz="1200" dirty="0"/>
          </a:p>
          <a:p>
            <a:pPr lvl="1"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16-bit number — the reply echoes the same ID as its query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Flags:</a:t>
            </a:r>
            <a:endParaRPr lang="en-US" sz="1200" dirty="0"/>
          </a:p>
          <a:p>
            <a:pPr lvl="1"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query/reply, recursion, and authoritative flags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The Domain Name System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2.5 DNS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Putting a Domain Online — and Attacking It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5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Bringing “networkutopia.com” online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773936"/>
            <a:ext cx="5394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 the name with a registrar (e.g. Verisign) — hand over your own authoritative server’s name and IP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registrar inserts NS and A records for you into the .com TLD server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authoritative server holds the rest: an A record for www, an MX record for mail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48640" y="3602736"/>
            <a:ext cx="5394960" cy="914400"/>
          </a:xfrm>
          <a:prstGeom prst="roundRect">
            <a:avLst>
              <a:gd name="adj" fmla="val 6000"/>
            </a:avLst>
          </a:prstGeom>
          <a:solidFill>
            <a:srgbClr val="0E1830"/>
          </a:solidFill>
          <a:ln/>
        </p:spPr>
      </p:sp>
      <p:sp>
        <p:nvSpPr>
          <p:cNvPr id="7" name="Text 5"/>
          <p:cNvSpPr/>
          <p:nvPr/>
        </p:nvSpPr>
        <p:spPr>
          <a:xfrm>
            <a:off x="749808" y="3749040"/>
            <a:ext cx="4992624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(networkutopia.com, dns1.networkutopia.com, NS)</a:t>
            </a:r>
            <a:endParaRPr lang="en-US" sz="10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(dns1.networkutopia.com, 212.212.212.1, A)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537960" y="1453896"/>
            <a:ext cx="51050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5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 is a target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37960" y="1773936"/>
            <a:ext cx="5105095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DDoS on root / TLD servers:</a:t>
            </a:r>
            <a:endParaRPr lang="en-US" sz="115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not successful so far — caching and massive replication absorb it</a:t>
            </a:r>
            <a:endParaRPr lang="en-US" sz="11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Man-in-the-middle:</a:t>
            </a:r>
            <a:endParaRPr lang="en-US" sz="115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intercept a query, answer it before the real server does</a:t>
            </a:r>
            <a:endParaRPr lang="en-US" sz="11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Cache poisoning:</a:t>
            </a:r>
            <a:endParaRPr lang="en-US" sz="115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feed a name server a bogus answer that it then caches and repeats</a:t>
            </a:r>
            <a:endParaRPr lang="en-US" sz="11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DDoS amplification:</a:t>
            </a:r>
            <a:endParaRPr lang="en-US" sz="115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spoof the victim as the querying address — the (larger) reply floods them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The Domain Name System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9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P2P Applications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always-on server — every peer is both a client and a server.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P2P Applications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2.6 P2P APPLICATIONS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Pure P2P: No Always-On Server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always-on server —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arbitrary end systems talk directly to each other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Peers come and go —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intermittently connected, changing IP addresses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peer is both client and server —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it requests service from others, and provides service to others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48640" y="3785616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4151376"/>
            <a:ext cx="3515258" cy="1097280"/>
          </a:xfrm>
          <a:prstGeom prst="roundRect">
            <a:avLst>
              <a:gd name="adj" fmla="val 6667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31949" y="4315968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8" name="Image 0" descr="/home/claude/netdeck/icons/share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3623" y="4447642"/>
            <a:ext cx="285293" cy="285293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85800" y="4901184"/>
            <a:ext cx="3240938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distribution — BitTorrent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338218" y="4151376"/>
            <a:ext cx="3515258" cy="1097280"/>
          </a:xfrm>
          <a:prstGeom prst="roundRect">
            <a:avLst>
              <a:gd name="adj" fmla="val 6667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821528" y="4315968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2" name="Image 1" descr="/home/claude/netdeck/icons/video_blu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201" y="4447642"/>
            <a:ext cx="285293" cy="28529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475378" y="4901184"/>
            <a:ext cx="3240938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Streaming — KanKan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8127797" y="4151376"/>
            <a:ext cx="3515258" cy="1097280"/>
          </a:xfrm>
          <a:prstGeom prst="roundRect">
            <a:avLst>
              <a:gd name="adj" fmla="val 6667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611106" y="4315968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2" descr="/home/claude/netdeck/icons/phone_blu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2780" y="4447642"/>
            <a:ext cx="285293" cy="28529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64957" y="4901184"/>
            <a:ext cx="3240938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VoIP — Skype</a:t>
            </a:r>
            <a:endParaRPr lang="en-US" sz="1100" dirty="0"/>
          </a:p>
        </p:txBody>
      </p:sp>
      <p:sp>
        <p:nvSpPr>
          <p:cNvPr id="18" name="Shape 13"/>
          <p:cNvSpPr/>
          <p:nvPr/>
        </p:nvSpPr>
        <p:spPr>
          <a:xfrm>
            <a:off x="548640" y="5522976"/>
            <a:ext cx="11094415" cy="548640"/>
          </a:xfrm>
          <a:prstGeom prst="roundRect">
            <a:avLst>
              <a:gd name="adj" fmla="val 11667"/>
            </a:avLst>
          </a:prstGeom>
          <a:solidFill>
            <a:srgbClr val="DCE7F3"/>
          </a:solidFill>
          <a:ln/>
        </p:spPr>
      </p:sp>
      <p:sp>
        <p:nvSpPr>
          <p:cNvPr id="19" name="Text 14"/>
          <p:cNvSpPr/>
          <p:nvPr/>
        </p:nvSpPr>
        <p:spPr>
          <a:xfrm>
            <a:off x="777240" y="5522976"/>
            <a:ext cx="1063721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payoff:  </a:t>
            </a:r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network’s capacity grows with its users, instead of being fixed against them.</a:t>
            </a:r>
            <a:endParaRPr lang="en-US" sz="1250" dirty="0"/>
          </a:p>
        </p:txBody>
      </p:sp>
      <p:sp>
        <p:nvSpPr>
          <p:cNvPr id="20" name="Shape 1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P2P Applications</a:t>
            </a:r>
            <a:endParaRPr lang="en-US" sz="950" dirty="0"/>
          </a:p>
        </p:txBody>
      </p:sp>
      <p:sp>
        <p:nvSpPr>
          <p:cNvPr id="22" name="Text 17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3" name="Text 18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2.6 P2P APPLICATIONS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P2P Scales: Distribution Time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Question: how long to get a file of size F from one source out to N peers?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048256"/>
            <a:ext cx="5318608" cy="2926080"/>
          </a:xfrm>
          <a:prstGeom prst="roundRect">
            <a:avLst>
              <a:gd name="adj" fmla="val 2500"/>
            </a:avLst>
          </a:prstGeom>
          <a:solidFill>
            <a:srgbClr val="F1F4F9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231136"/>
            <a:ext cx="47699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Client-server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822960" y="2706624"/>
            <a:ext cx="4769968" cy="658368"/>
          </a:xfrm>
          <a:prstGeom prst="roundRect">
            <a:avLst>
              <a:gd name="adj" fmla="val 8333"/>
            </a:avLst>
          </a:prstGeom>
          <a:solidFill>
            <a:srgbClr val="0E1830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2852928"/>
            <a:ext cx="4367632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00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  ≥  max( NF/us ,  F/dmin 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41248" y="3529584"/>
            <a:ext cx="4733392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server must sequentially upload N copies</a:t>
            </a:r>
            <a:endParaRPr lang="en-US" sz="11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grows linearly with N — more peers, more work for one server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324448" y="2048256"/>
            <a:ext cx="5318608" cy="2926080"/>
          </a:xfrm>
          <a:prstGeom prst="roundRect">
            <a:avLst>
              <a:gd name="adj" fmla="val 2500"/>
            </a:avLst>
          </a:prstGeom>
          <a:solidFill>
            <a:srgbClr val="FBE7D3"/>
          </a:solidFill>
          <a:ln/>
        </p:spPr>
      </p:sp>
      <p:sp>
        <p:nvSpPr>
          <p:cNvPr id="11" name="Text 9"/>
          <p:cNvSpPr/>
          <p:nvPr/>
        </p:nvSpPr>
        <p:spPr>
          <a:xfrm>
            <a:off x="6598768" y="2231136"/>
            <a:ext cx="47699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65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P2P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6598768" y="2706624"/>
            <a:ext cx="4769968" cy="658368"/>
          </a:xfrm>
          <a:prstGeom prst="roundRect">
            <a:avLst>
              <a:gd name="adj" fmla="val 8333"/>
            </a:avLst>
          </a:prstGeom>
          <a:solidFill>
            <a:srgbClr val="0E1830"/>
          </a:solidFill>
          <a:ln/>
        </p:spPr>
      </p:sp>
      <p:sp>
        <p:nvSpPr>
          <p:cNvPr id="13" name="Text 11"/>
          <p:cNvSpPr/>
          <p:nvPr/>
        </p:nvSpPr>
        <p:spPr>
          <a:xfrm>
            <a:off x="6799936" y="2852928"/>
            <a:ext cx="4367632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200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  ≥  max( F/us , F/dmin , NF/(us+Σui) )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617056" y="3529584"/>
            <a:ext cx="4733392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server uploads just one copy — peers redistribute the rest</a:t>
            </a:r>
            <a:endParaRPr lang="en-US" sz="11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finished peer adds upload capacity — supply grows with demand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P2P Applications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2.6 P2P APPLICATIONS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BitTorrent: Trackers, Torrents, and Chunks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585216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Torrent: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 group of peers exchanging chunks of one file, split into 256 KB pieces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Tracker: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keeps the list of peers currently in the torrent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Joining: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register with the tracker, get a peer list, connect to a subset — “neighbors”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While downloading —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 peer uploads chunks to others too; peers may come and go (churn)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381848" y="1453896"/>
            <a:ext cx="1737360" cy="457200"/>
          </a:xfrm>
          <a:prstGeom prst="roundRect">
            <a:avLst>
              <a:gd name="adj" fmla="val 14000"/>
            </a:avLst>
          </a:prstGeom>
          <a:solidFill>
            <a:srgbClr val="16233F"/>
          </a:solidFill>
          <a:ln/>
        </p:spPr>
      </p:sp>
      <p:sp>
        <p:nvSpPr>
          <p:cNvPr id="6" name="Text 4"/>
          <p:cNvSpPr/>
          <p:nvPr/>
        </p:nvSpPr>
        <p:spPr>
          <a:xfrm>
            <a:off x="8381848" y="1453896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TRACKER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 flipH="1">
            <a:off x="7238848" y="1911096"/>
            <a:ext cx="2011680" cy="658368"/>
          </a:xfrm>
          <a:prstGeom prst="line">
            <a:avLst/>
          </a:prstGeom>
          <a:noFill/>
          <a:ln w="12700">
            <a:solidFill>
              <a:srgbClr val="C9D3E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982816" y="2569464"/>
            <a:ext cx="512064" cy="512064"/>
          </a:xfrm>
          <a:prstGeom prst="ellipse">
            <a:avLst/>
          </a:prstGeom>
          <a:solidFill>
            <a:srgbClr val="DCE7F3"/>
          </a:solidFill>
          <a:ln/>
        </p:spPr>
      </p:sp>
      <p:pic>
        <p:nvPicPr>
          <p:cNvPr id="9" name="Image 0" descr="/home/claude/netdeck/icons/monitor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05711" y="2692359"/>
            <a:ext cx="266273" cy="266273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781648" y="3118104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Bob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 flipH="1">
            <a:off x="8579968" y="1911096"/>
            <a:ext cx="670560" cy="658368"/>
          </a:xfrm>
          <a:prstGeom prst="line">
            <a:avLst/>
          </a:prstGeom>
          <a:noFill/>
          <a:ln w="12700">
            <a:solidFill>
              <a:srgbClr val="C9D3E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323936" y="2569464"/>
            <a:ext cx="512064" cy="512064"/>
          </a:xfrm>
          <a:prstGeom prst="ellipse">
            <a:avLst/>
          </a:prstGeom>
          <a:solidFill>
            <a:srgbClr val="FBE7D3"/>
          </a:solidFill>
          <a:ln/>
        </p:spPr>
      </p:sp>
      <p:pic>
        <p:nvPicPr>
          <p:cNvPr id="13" name="Image 1" descr="/home/claude/netdeck/icons/monitor_amb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6831" y="2692359"/>
            <a:ext cx="266273" cy="266273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8122768" y="3118104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Alice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9250528" y="1911096"/>
            <a:ext cx="670560" cy="658368"/>
          </a:xfrm>
          <a:prstGeom prst="line">
            <a:avLst/>
          </a:prstGeom>
          <a:noFill/>
          <a:ln w="12700">
            <a:solidFill>
              <a:srgbClr val="C9D3E0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9665056" y="2569464"/>
            <a:ext cx="512064" cy="512064"/>
          </a:xfrm>
          <a:prstGeom prst="ellipse">
            <a:avLst/>
          </a:prstGeom>
          <a:solidFill>
            <a:srgbClr val="DCE7F3"/>
          </a:solidFill>
          <a:ln/>
        </p:spPr>
      </p:sp>
      <p:pic>
        <p:nvPicPr>
          <p:cNvPr id="17" name="Image 2" descr="/home/claude/netdeck/icons/monitor_blu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7951" y="2692359"/>
            <a:ext cx="266273" cy="266273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463888" y="3118104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</a:t>
            </a:r>
            <a:endParaRPr lang="en-US" sz="1000" dirty="0"/>
          </a:p>
        </p:txBody>
      </p:sp>
      <p:sp>
        <p:nvSpPr>
          <p:cNvPr id="19" name="Shape 14"/>
          <p:cNvSpPr/>
          <p:nvPr/>
        </p:nvSpPr>
        <p:spPr>
          <a:xfrm>
            <a:off x="9250528" y="1911096"/>
            <a:ext cx="2011680" cy="658368"/>
          </a:xfrm>
          <a:prstGeom prst="line">
            <a:avLst/>
          </a:prstGeom>
          <a:noFill/>
          <a:ln w="12700">
            <a:solidFill>
              <a:srgbClr val="C9D3E0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11006176" y="2569464"/>
            <a:ext cx="512064" cy="512064"/>
          </a:xfrm>
          <a:prstGeom prst="ellipse">
            <a:avLst/>
          </a:prstGeom>
          <a:solidFill>
            <a:srgbClr val="DCE7F3"/>
          </a:solidFill>
          <a:ln/>
        </p:spPr>
      </p:sp>
      <p:pic>
        <p:nvPicPr>
          <p:cNvPr id="21" name="Image 3" descr="/home/claude/netdeck/icons/monitor_blu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9071" y="2692359"/>
            <a:ext cx="266273" cy="266273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0805008" y="3118104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</a:t>
            </a:r>
            <a:endParaRPr lang="en-US" sz="1000" dirty="0"/>
          </a:p>
        </p:txBody>
      </p:sp>
      <p:sp>
        <p:nvSpPr>
          <p:cNvPr id="23" name="Shape 17"/>
          <p:cNvSpPr/>
          <p:nvPr/>
        </p:nvSpPr>
        <p:spPr>
          <a:xfrm>
            <a:off x="7494880" y="2569464"/>
            <a:ext cx="829056" cy="914"/>
          </a:xfrm>
          <a:prstGeom prst="line">
            <a:avLst/>
          </a:prstGeom>
          <a:noFill/>
          <a:ln w="12700">
            <a:solidFill>
              <a:srgbClr val="B5651D"/>
            </a:solidFill>
            <a:prstDash val="dash"/>
          </a:ln>
        </p:spPr>
      </p:sp>
      <p:sp>
        <p:nvSpPr>
          <p:cNvPr id="24" name="Shape 18"/>
          <p:cNvSpPr/>
          <p:nvPr/>
        </p:nvSpPr>
        <p:spPr>
          <a:xfrm>
            <a:off x="8836000" y="2569464"/>
            <a:ext cx="829056" cy="914"/>
          </a:xfrm>
          <a:prstGeom prst="line">
            <a:avLst/>
          </a:prstGeom>
          <a:noFill/>
          <a:ln w="12700">
            <a:solidFill>
              <a:srgbClr val="B5651D"/>
            </a:solidFill>
            <a:prstDash val="dash"/>
          </a:ln>
        </p:spPr>
      </p:sp>
      <p:sp>
        <p:nvSpPr>
          <p:cNvPr id="25" name="Shape 19"/>
          <p:cNvSpPr/>
          <p:nvPr/>
        </p:nvSpPr>
        <p:spPr>
          <a:xfrm>
            <a:off x="10177120" y="2569464"/>
            <a:ext cx="829056" cy="914"/>
          </a:xfrm>
          <a:prstGeom prst="line">
            <a:avLst/>
          </a:prstGeom>
          <a:noFill/>
          <a:ln w="12700">
            <a:solidFill>
              <a:srgbClr val="B5651D"/>
            </a:solidFill>
            <a:prstDash val="dash"/>
          </a:ln>
        </p:spPr>
      </p:sp>
      <p:sp>
        <p:nvSpPr>
          <p:cNvPr id="26" name="Text 20"/>
          <p:cNvSpPr/>
          <p:nvPr/>
        </p:nvSpPr>
        <p:spPr>
          <a:xfrm>
            <a:off x="6858000" y="3511296"/>
            <a:ext cx="47850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peers exchange chunks with each other directly</a:t>
            </a:r>
            <a:endParaRPr lang="en-US" sz="950" dirty="0"/>
          </a:p>
        </p:txBody>
      </p:sp>
      <p:sp>
        <p:nvSpPr>
          <p:cNvPr id="27" name="Shape 21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8" name="Text 22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P2P Applications</a:t>
            </a:r>
            <a:endParaRPr lang="en-US" sz="950" dirty="0"/>
          </a:p>
        </p:txBody>
      </p:sp>
      <p:sp>
        <p:nvSpPr>
          <p:cNvPr id="29" name="Text 23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30" name="Text 24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9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2.6 P2P APPLICATIONS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Getting Chunks: Rarest First, Tit-for-Tat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45336"/>
            <a:ext cx="5318608" cy="3429000"/>
          </a:xfrm>
          <a:prstGeom prst="roundRect">
            <a:avLst>
              <a:gd name="adj" fmla="val 2133"/>
            </a:avLst>
          </a:prstGeom>
          <a:solidFill>
            <a:srgbClr val="DCE7F3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746504"/>
            <a:ext cx="47699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6F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Requesting: rarest first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41248" y="2368296"/>
            <a:ext cx="4733392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Alice asks each neighbor which chunks they have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requests the chunks that are rarest among her neighbors first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keeps the swarm’s chunk diversity high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822960" y="4425696"/>
            <a:ext cx="4769968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4425696"/>
            <a:ext cx="44956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single chunk becomes a bottleneck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324448" y="1545336"/>
            <a:ext cx="5318608" cy="3429000"/>
          </a:xfrm>
          <a:prstGeom prst="roundRect">
            <a:avLst>
              <a:gd name="adj" fmla="val 2133"/>
            </a:avLst>
          </a:prstGeom>
          <a:solidFill>
            <a:srgbClr val="FBE7D3"/>
          </a:solidFill>
          <a:ln/>
        </p:spPr>
      </p:sp>
      <p:sp>
        <p:nvSpPr>
          <p:cNvPr id="10" name="Text 8"/>
          <p:cNvSpPr/>
          <p:nvPr/>
        </p:nvSpPr>
        <p:spPr>
          <a:xfrm>
            <a:off x="6598768" y="1746504"/>
            <a:ext cx="47699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65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Sending: tit-for-tat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617056" y="2368296"/>
            <a:ext cx="4733392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Alice uploads to the 4 peers currently sending her data fastest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Everyone else is “choked” — re-ranked every 10 seconds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30 seconds, she “optimistically unchokes” one random peer to test it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598768" y="4425696"/>
            <a:ext cx="4769968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6735928" y="4425696"/>
            <a:ext cx="44956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upload rate → better trading partners → faster download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P2P Applications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2.6 P2P APPLICATIONS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Distributed Hash Tables: the Idea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Hash table: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key → value — e.g. a name → SSN, or a movie title → an IP address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DHT idea: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spread millions of (key, value) pairs across peers, not one central table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3236976"/>
            <a:ext cx="2567864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558252" y="341985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7" name="Image 0" descr="/home/claude/netdeck/icons/users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9926" y="3551530"/>
            <a:ext cx="285293" cy="28529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85800" y="4105656"/>
            <a:ext cx="2293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Evenly distributed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713232" y="4471416"/>
            <a:ext cx="2238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pairs are spread over millions of peers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3390824" y="3236976"/>
            <a:ext cx="2567864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400436" y="341985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2" name="Image 1" descr="/home/claude/netdeck/icons/search_blu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109" y="3551530"/>
            <a:ext cx="285293" cy="28529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27984" y="4105656"/>
            <a:ext cx="2293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Any peer can query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3555416" y="4471416"/>
            <a:ext cx="2238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any peer; it returns the value for a key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6233008" y="3236976"/>
            <a:ext cx="2567864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7242620" y="341985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7" name="Image 2" descr="/home/claude/netdeck/icons/zap_blu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4293" y="3551530"/>
            <a:ext cx="285293" cy="285293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370168" y="4105656"/>
            <a:ext cx="2293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Few hops to resolve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6397600" y="4471416"/>
            <a:ext cx="2238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small number of messages, peer to peer</a:t>
            </a:r>
            <a:endParaRPr lang="en-US" sz="1000" dirty="0"/>
          </a:p>
        </p:txBody>
      </p:sp>
      <p:sp>
        <p:nvSpPr>
          <p:cNvPr id="20" name="Shape 15"/>
          <p:cNvSpPr/>
          <p:nvPr/>
        </p:nvSpPr>
        <p:spPr>
          <a:xfrm>
            <a:off x="9075191" y="3236976"/>
            <a:ext cx="2567864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10084803" y="341985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2" name="Image 3" descr="/home/claude/netdeck/icons/shield_blu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6477" y="3551530"/>
            <a:ext cx="285293" cy="285293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212351" y="4105656"/>
            <a:ext cx="2293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Robust to churn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9239783" y="4471416"/>
            <a:ext cx="2238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peer knows only a few others — none essential</a:t>
            </a:r>
            <a:endParaRPr lang="en-US" sz="1000" dirty="0"/>
          </a:p>
        </p:txBody>
      </p:sp>
      <p:sp>
        <p:nvSpPr>
          <p:cNvPr id="25" name="Shape 19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P2P Applications</a:t>
            </a:r>
            <a:endParaRPr lang="en-US" sz="950" dirty="0"/>
          </a:p>
        </p:txBody>
      </p:sp>
      <p:sp>
        <p:nvSpPr>
          <p:cNvPr id="27" name="Text 21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8" name="Text 22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9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2.6 P2P APPLICATIONS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Circular DHT: Assigning and Resolving Keys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484632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rule:</a:t>
            </a:r>
            <a:endParaRPr lang="en-US" sz="1200" dirty="0"/>
          </a:p>
          <a:p>
            <a:pPr lvl="1" indent="0" marL="0">
              <a:lnSpc>
                <a:spcPct val="128000"/>
              </a:lnSpc>
              <a:spcAft>
                <a:spcPts val="1400"/>
              </a:spcAft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 key goes to the peer with the closest ID — its immediate successor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Resolving a query:</a:t>
            </a:r>
            <a:endParaRPr lang="en-US" sz="1200" dirty="0"/>
          </a:p>
          <a:p>
            <a:pPr lvl="1" indent="0" marL="0">
              <a:lnSpc>
                <a:spcPct val="128000"/>
              </a:lnSpc>
              <a:spcAft>
                <a:spcPts val="1400"/>
              </a:spcAft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each peer only knows its neighbor — walking the ring costs O(N) messages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shortcuts:</a:t>
            </a:r>
            <a:endParaRPr lang="en-US" sz="1200" dirty="0"/>
          </a:p>
          <a:p>
            <a:pPr lvl="1" indent="0" marL="0">
              <a:lnSpc>
                <a:spcPct val="128000"/>
              </a:lnSpc>
              <a:spcAft>
                <a:spcPts val="1400"/>
              </a:spcAft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 few extra links cut that to O(log N) neighbors and messages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7284568" y="1636776"/>
            <a:ext cx="2834640" cy="2834640"/>
          </a:xfrm>
          <a:prstGeom prst="ellipse">
            <a:avLst/>
          </a:prstGeom>
          <a:ln w="15875">
            <a:solidFill>
              <a:srgbClr val="C9D3E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67073" y="1469865"/>
            <a:ext cx="347472" cy="347472"/>
          </a:xfrm>
          <a:prstGeom prst="ellipse">
            <a:avLst/>
          </a:prstGeom>
          <a:solidFill>
            <a:srgbClr val="DCE7F3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552139" y="1206230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9837585" y="2337975"/>
            <a:ext cx="347472" cy="347472"/>
          </a:xfrm>
          <a:prstGeom prst="ellipse">
            <a:avLst/>
          </a:prstGeom>
          <a:solidFill>
            <a:srgbClr val="DCE7F3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986959" y="2270365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9427290" y="3975963"/>
            <a:ext cx="347472" cy="347472"/>
          </a:xfrm>
          <a:prstGeom prst="ellipse">
            <a:avLst/>
          </a:prstGeom>
          <a:solidFill>
            <a:srgbClr val="DCE7F3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484017" y="4278221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25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528152" y="4297680"/>
            <a:ext cx="347472" cy="347472"/>
          </a:xfrm>
          <a:prstGeom prst="ellipse">
            <a:avLst/>
          </a:prstGeom>
          <a:solidFill>
            <a:srgbClr val="DCE7F3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81848" y="4672584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32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7525955" y="3882557"/>
            <a:ext cx="347472" cy="347472"/>
          </a:xfrm>
          <a:prstGeom prst="ellipse">
            <a:avLst/>
          </a:prstGeom>
          <a:solidFill>
            <a:srgbClr val="DCE7F3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3349" y="4163723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40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7110832" y="2880360"/>
            <a:ext cx="347472" cy="347472"/>
          </a:xfrm>
          <a:prstGeom prst="ellipse">
            <a:avLst/>
          </a:prstGeom>
          <a:solidFill>
            <a:srgbClr val="DCE7F3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44488" y="2935224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48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7985767" y="1570927"/>
            <a:ext cx="347472" cy="347472"/>
          </a:xfrm>
          <a:prstGeom prst="ellipse">
            <a:avLst/>
          </a:prstGeom>
          <a:solidFill>
            <a:srgbClr val="DCE7F3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16989" y="1330113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60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7263301" y="2560374"/>
            <a:ext cx="164592" cy="164592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21" name="Shape 19"/>
          <p:cNvSpPr/>
          <p:nvPr/>
        </p:nvSpPr>
        <p:spPr>
          <a:xfrm flipH="1">
            <a:off x="7345597" y="1744663"/>
            <a:ext cx="813906" cy="898007"/>
          </a:xfrm>
          <a:prstGeom prst="line">
            <a:avLst/>
          </a:prstGeom>
          <a:noFill/>
          <a:ln w="22225">
            <a:solidFill>
              <a:srgbClr val="B5651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760720" y="4974336"/>
            <a:ext cx="58823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51 → peer 60 (nearest successor)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760720" y="5248656"/>
            <a:ext cx="58823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61 wraps around → peer 1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P2P Applications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2.1 PRINCIPLES OF NETWORK APPLICATIONS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Ways to Structure an Application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5318608" cy="2743200"/>
          </a:xfrm>
          <a:prstGeom prst="roundRect">
            <a:avLst>
              <a:gd name="adj" fmla="val 2667"/>
            </a:avLst>
          </a:prstGeom>
          <a:solidFill>
            <a:srgbClr val="DCE7F3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1709928"/>
            <a:ext cx="530352" cy="530352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netdeck/icons/server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0244" y="1837212"/>
            <a:ext cx="275783" cy="27578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08760" y="1728216"/>
            <a:ext cx="40841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6F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Client–Server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68680" y="2414016"/>
            <a:ext cx="4678528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is always-on, with a fixed address — data centers scale it up.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Clients talk only to the server, never to each other.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Clients may connect intermittently, from a changing address.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324448" y="1453896"/>
            <a:ext cx="5318608" cy="2743200"/>
          </a:xfrm>
          <a:prstGeom prst="roundRect">
            <a:avLst>
              <a:gd name="adj" fmla="val 2667"/>
            </a:avLst>
          </a:prstGeom>
          <a:solidFill>
            <a:srgbClr val="FBE7D3"/>
          </a:solidFill>
          <a:ln/>
        </p:spPr>
      </p:sp>
      <p:sp>
        <p:nvSpPr>
          <p:cNvPr id="10" name="Shape 7"/>
          <p:cNvSpPr/>
          <p:nvPr/>
        </p:nvSpPr>
        <p:spPr>
          <a:xfrm>
            <a:off x="6598768" y="1709928"/>
            <a:ext cx="530352" cy="530352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/home/claude/netdeck/icons/share_amb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6052" y="1837212"/>
            <a:ext cx="275783" cy="27578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284568" y="1728216"/>
            <a:ext cx="40841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65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Peer-to-Peer (P2P)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44488" y="2414016"/>
            <a:ext cx="4678528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always-on server — arbitrary end systems talk directly.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Peers both request and supply service to each other.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Self-scaling: every new peer adds capacity as well as demand.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548640" y="4398264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a glance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1463040" y="4745736"/>
            <a:ext cx="1188720" cy="438912"/>
          </a:xfrm>
          <a:prstGeom prst="roundRect">
            <a:avLst>
              <a:gd name="adj" fmla="val 12500"/>
            </a:avLst>
          </a:prstGeom>
          <a:solidFill>
            <a:srgbClr val="2E6FA7"/>
          </a:solidFill>
          <a:ln/>
        </p:spPr>
      </p:sp>
      <p:sp>
        <p:nvSpPr>
          <p:cNvPr id="16" name="Text 12"/>
          <p:cNvSpPr/>
          <p:nvPr/>
        </p:nvSpPr>
        <p:spPr>
          <a:xfrm>
            <a:off x="1463040" y="4745736"/>
            <a:ext cx="11887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502920" y="5522976"/>
            <a:ext cx="731520" cy="347472"/>
          </a:xfrm>
          <a:prstGeom prst="roundRect">
            <a:avLst>
              <a:gd name="adj" fmla="val 13158"/>
            </a:avLst>
          </a:prstGeom>
          <a:solidFill>
            <a:srgbClr val="FFFFFF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868680" y="5184648"/>
            <a:ext cx="914" cy="338328"/>
          </a:xfrm>
          <a:prstGeom prst="line">
            <a:avLst/>
          </a:prstGeom>
          <a:noFill/>
          <a:ln w="15875">
            <a:solidFill>
              <a:srgbClr val="2E6FA7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1691640" y="5522976"/>
            <a:ext cx="731520" cy="347472"/>
          </a:xfrm>
          <a:prstGeom prst="roundRect">
            <a:avLst>
              <a:gd name="adj" fmla="val 13158"/>
            </a:avLst>
          </a:prstGeom>
          <a:solidFill>
            <a:srgbClr val="FFFFFF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2057400" y="5184648"/>
            <a:ext cx="914" cy="338328"/>
          </a:xfrm>
          <a:prstGeom prst="line">
            <a:avLst/>
          </a:prstGeom>
          <a:noFill/>
          <a:ln w="15875">
            <a:solidFill>
              <a:srgbClr val="2E6FA7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2880360" y="5522976"/>
            <a:ext cx="731520" cy="347472"/>
          </a:xfrm>
          <a:prstGeom prst="roundRect">
            <a:avLst>
              <a:gd name="adj" fmla="val 13158"/>
            </a:avLst>
          </a:prstGeom>
          <a:solidFill>
            <a:srgbClr val="FFFFFF"/>
          </a:solidFill>
          <a:ln w="15875">
            <a:solidFill>
              <a:srgbClr val="2E6FA7"/>
            </a:solidFill>
            <a:prstDash val="solid"/>
          </a:ln>
        </p:spPr>
      </p:sp>
      <p:sp>
        <p:nvSpPr>
          <p:cNvPr id="22" name="Shape 18"/>
          <p:cNvSpPr/>
          <p:nvPr/>
        </p:nvSpPr>
        <p:spPr>
          <a:xfrm>
            <a:off x="3246120" y="5184648"/>
            <a:ext cx="914" cy="338328"/>
          </a:xfrm>
          <a:prstGeom prst="line">
            <a:avLst/>
          </a:prstGeom>
          <a:noFill/>
          <a:ln w="15875">
            <a:solidFill>
              <a:srgbClr val="2E6FA7"/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8435111" y="4837176"/>
            <a:ext cx="1097280" cy="914"/>
          </a:xfrm>
          <a:prstGeom prst="line">
            <a:avLst/>
          </a:prstGeom>
          <a:noFill/>
          <a:ln w="15875">
            <a:solidFill>
              <a:srgbClr val="B5651D"/>
            </a:solidFill>
            <a:prstDash val="solid"/>
          </a:ln>
        </p:spPr>
      </p:sp>
      <p:sp>
        <p:nvSpPr>
          <p:cNvPr id="24" name="Shape 20"/>
          <p:cNvSpPr/>
          <p:nvPr/>
        </p:nvSpPr>
        <p:spPr>
          <a:xfrm>
            <a:off x="8435111" y="4837176"/>
            <a:ext cx="548640" cy="777240"/>
          </a:xfrm>
          <a:prstGeom prst="line">
            <a:avLst/>
          </a:prstGeom>
          <a:noFill/>
          <a:ln w="15875">
            <a:solidFill>
              <a:srgbClr val="B5651D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8983751" y="4837176"/>
            <a:ext cx="548640" cy="777240"/>
          </a:xfrm>
          <a:prstGeom prst="line">
            <a:avLst/>
          </a:prstGeom>
          <a:noFill/>
          <a:ln w="15875">
            <a:solidFill>
              <a:srgbClr val="B5651D"/>
            </a:solidFill>
            <a:prstDash val="solid"/>
          </a:ln>
        </p:spPr>
      </p:sp>
      <p:sp>
        <p:nvSpPr>
          <p:cNvPr id="26" name="Shape 22"/>
          <p:cNvSpPr/>
          <p:nvPr/>
        </p:nvSpPr>
        <p:spPr>
          <a:xfrm>
            <a:off x="9532391" y="4837176"/>
            <a:ext cx="640080" cy="457200"/>
          </a:xfrm>
          <a:prstGeom prst="line">
            <a:avLst/>
          </a:prstGeom>
          <a:noFill/>
          <a:ln w="15875">
            <a:solidFill>
              <a:srgbClr val="B5651D"/>
            </a:solidFill>
            <a:prstDash val="solid"/>
          </a:ln>
        </p:spPr>
      </p:sp>
      <p:sp>
        <p:nvSpPr>
          <p:cNvPr id="27" name="Shape 23"/>
          <p:cNvSpPr/>
          <p:nvPr/>
        </p:nvSpPr>
        <p:spPr>
          <a:xfrm>
            <a:off x="8983751" y="5294376"/>
            <a:ext cx="1188720" cy="320040"/>
          </a:xfrm>
          <a:prstGeom prst="line">
            <a:avLst/>
          </a:prstGeom>
          <a:noFill/>
          <a:ln w="15875">
            <a:solidFill>
              <a:srgbClr val="B5651D"/>
            </a:solidFill>
            <a:prstDash val="solid"/>
          </a:ln>
        </p:spPr>
      </p:sp>
      <p:sp>
        <p:nvSpPr>
          <p:cNvPr id="28" name="Shape 24"/>
          <p:cNvSpPr/>
          <p:nvPr/>
        </p:nvSpPr>
        <p:spPr>
          <a:xfrm>
            <a:off x="8325383" y="4727448"/>
            <a:ext cx="219456" cy="219456"/>
          </a:xfrm>
          <a:prstGeom prst="ellipse">
            <a:avLst/>
          </a:prstGeom>
          <a:solidFill>
            <a:srgbClr val="B5651D"/>
          </a:solidFill>
          <a:ln/>
        </p:spPr>
      </p:sp>
      <p:sp>
        <p:nvSpPr>
          <p:cNvPr id="29" name="Shape 25"/>
          <p:cNvSpPr/>
          <p:nvPr/>
        </p:nvSpPr>
        <p:spPr>
          <a:xfrm>
            <a:off x="9422663" y="4727448"/>
            <a:ext cx="219456" cy="219456"/>
          </a:xfrm>
          <a:prstGeom prst="ellipse">
            <a:avLst/>
          </a:prstGeom>
          <a:solidFill>
            <a:srgbClr val="B5651D"/>
          </a:solidFill>
          <a:ln/>
        </p:spPr>
      </p:sp>
      <p:sp>
        <p:nvSpPr>
          <p:cNvPr id="30" name="Shape 26"/>
          <p:cNvSpPr/>
          <p:nvPr/>
        </p:nvSpPr>
        <p:spPr>
          <a:xfrm>
            <a:off x="8874023" y="5504688"/>
            <a:ext cx="219456" cy="219456"/>
          </a:xfrm>
          <a:prstGeom prst="ellipse">
            <a:avLst/>
          </a:prstGeom>
          <a:solidFill>
            <a:srgbClr val="B5651D"/>
          </a:solidFill>
          <a:ln/>
        </p:spPr>
      </p:sp>
      <p:sp>
        <p:nvSpPr>
          <p:cNvPr id="31" name="Shape 27"/>
          <p:cNvSpPr/>
          <p:nvPr/>
        </p:nvSpPr>
        <p:spPr>
          <a:xfrm>
            <a:off x="10062743" y="5184648"/>
            <a:ext cx="219456" cy="219456"/>
          </a:xfrm>
          <a:prstGeom prst="ellipse">
            <a:avLst/>
          </a:prstGeom>
          <a:solidFill>
            <a:srgbClr val="B5651D"/>
          </a:solidFill>
          <a:ln/>
        </p:spPr>
      </p:sp>
      <p:sp>
        <p:nvSpPr>
          <p:cNvPr id="32" name="Shape 2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33" name="Text 29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Principles of Network Applications</a:t>
            </a:r>
            <a:endParaRPr lang="en-US" sz="950" dirty="0"/>
          </a:p>
        </p:txBody>
      </p:sp>
      <p:sp>
        <p:nvSpPr>
          <p:cNvPr id="34" name="Text 30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35" name="Text 31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2.6 P2P APPLICATIONS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Handling Peer Churn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700"/>
              </a:spcAft>
              <a:buSzPct val="100000"/>
              <a:buChar char="–"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peer tracks two successors —</a:t>
            </a:r>
            <a:endParaRPr lang="en-US" sz="1300" dirty="0"/>
          </a:p>
          <a:p>
            <a:pPr lvl="1" indent="0" marL="0">
              <a:lnSpc>
                <a:spcPct val="128000"/>
              </a:lnSpc>
              <a:spcAft>
                <a:spcPts val="700"/>
              </a:spcAft>
              <a:buNone/>
            </a:pPr>
            <a:r>
              <a:rPr lang="en-US" sz="13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not just one; the second is a ready backup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700"/>
              </a:spcAft>
              <a:buSzPct val="100000"/>
              <a:buChar char="–"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 pings —</a:t>
            </a:r>
            <a:endParaRPr lang="en-US" sz="1300" dirty="0"/>
          </a:p>
          <a:p>
            <a:pPr lvl="1" indent="0" marL="0">
              <a:lnSpc>
                <a:spcPct val="128000"/>
              </a:lnSpc>
              <a:spcAft>
                <a:spcPts val="700"/>
              </a:spcAft>
              <a:buNone/>
            </a:pPr>
            <a:r>
              <a:rPr lang="en-US" sz="13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check whether each successor is still alive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700"/>
              </a:spcAft>
              <a:buSzPct val="100000"/>
              <a:buChar char="–"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failure —</a:t>
            </a:r>
            <a:endParaRPr lang="en-US" sz="1300" dirty="0"/>
          </a:p>
          <a:p>
            <a:pPr lvl="1" indent="0" marL="0">
              <a:lnSpc>
                <a:spcPct val="128000"/>
              </a:lnSpc>
              <a:spcAft>
                <a:spcPts val="700"/>
              </a:spcAft>
              <a:buNone/>
            </a:pPr>
            <a:r>
              <a:rPr lang="en-US" sz="13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promote the backup, then ask it for its successor to refill the list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68096" y="4005072"/>
            <a:ext cx="475488" cy="475488"/>
          </a:xfrm>
          <a:prstGeom prst="ellipse">
            <a:avLst/>
          </a:prstGeom>
          <a:solidFill>
            <a:srgbClr val="DCE7F3"/>
          </a:solidFill>
          <a:ln w="19050">
            <a:solidFill>
              <a:srgbClr val="2E6FA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4105656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1243584" y="4242816"/>
            <a:ext cx="978800" cy="914"/>
          </a:xfrm>
          <a:prstGeom prst="line">
            <a:avLst/>
          </a:prstGeom>
          <a:noFill/>
          <a:ln w="15875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2222384" y="4005072"/>
            <a:ext cx="475488" cy="475488"/>
          </a:xfrm>
          <a:prstGeom prst="ellipse">
            <a:avLst/>
          </a:prstGeom>
          <a:solidFill>
            <a:srgbClr val="DCE7F3"/>
          </a:solidFill>
          <a:ln w="19050">
            <a:solidFill>
              <a:srgbClr val="2E6FA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185808" y="4105656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697872" y="4242816"/>
            <a:ext cx="978800" cy="914"/>
          </a:xfrm>
          <a:prstGeom prst="line">
            <a:avLst/>
          </a:prstGeom>
          <a:noFill/>
          <a:ln w="15875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3676672" y="4005072"/>
            <a:ext cx="475488" cy="475488"/>
          </a:xfrm>
          <a:prstGeom prst="ellipse">
            <a:avLst/>
          </a:prstGeom>
          <a:solidFill>
            <a:srgbClr val="DCE7F3"/>
          </a:solidFill>
          <a:ln w="19050">
            <a:solidFill>
              <a:srgbClr val="2E6FA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40096" y="4105656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152160" y="4242816"/>
            <a:ext cx="978800" cy="914"/>
          </a:xfrm>
          <a:prstGeom prst="line">
            <a:avLst/>
          </a:prstGeom>
          <a:noFill/>
          <a:ln w="15875">
            <a:solidFill>
              <a:srgbClr val="E1E6EE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5130960" y="4005072"/>
            <a:ext cx="475488" cy="475488"/>
          </a:xfrm>
          <a:prstGeom prst="ellipse">
            <a:avLst/>
          </a:prstGeom>
          <a:solidFill>
            <a:srgbClr val="F6DEDE"/>
          </a:solidFill>
          <a:ln w="19050">
            <a:solidFill>
              <a:srgbClr val="C24B4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94384" y="4105656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24B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606448" y="4242816"/>
            <a:ext cx="978800" cy="914"/>
          </a:xfrm>
          <a:prstGeom prst="line">
            <a:avLst/>
          </a:prstGeom>
          <a:noFill/>
          <a:ln w="15875">
            <a:solidFill>
              <a:srgbClr val="E1E6EE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6585248" y="4005072"/>
            <a:ext cx="475488" cy="475488"/>
          </a:xfrm>
          <a:prstGeom prst="ellipse">
            <a:avLst/>
          </a:prstGeom>
          <a:solidFill>
            <a:srgbClr val="DCE7F3"/>
          </a:solidFill>
          <a:ln w="19050">
            <a:solidFill>
              <a:srgbClr val="2E6FA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48672" y="4105656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060736" y="4242816"/>
            <a:ext cx="978800" cy="914"/>
          </a:xfrm>
          <a:prstGeom prst="line">
            <a:avLst/>
          </a:prstGeom>
          <a:noFill/>
          <a:ln w="15875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8039535" y="4005072"/>
            <a:ext cx="475488" cy="475488"/>
          </a:xfrm>
          <a:prstGeom prst="ellipse">
            <a:avLst/>
          </a:prstGeom>
          <a:solidFill>
            <a:srgbClr val="DCE7F3"/>
          </a:solidFill>
          <a:ln w="19050">
            <a:solidFill>
              <a:srgbClr val="2E6FA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002959" y="4105656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8515023" y="4242816"/>
            <a:ext cx="978800" cy="914"/>
          </a:xfrm>
          <a:prstGeom prst="line">
            <a:avLst/>
          </a:prstGeom>
          <a:noFill/>
          <a:ln w="15875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9493823" y="4005072"/>
            <a:ext cx="475488" cy="475488"/>
          </a:xfrm>
          <a:prstGeom prst="ellipse">
            <a:avLst/>
          </a:prstGeom>
          <a:solidFill>
            <a:srgbClr val="DCE7F3"/>
          </a:solidFill>
          <a:ln w="19050">
            <a:solidFill>
              <a:srgbClr val="2E6FA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457247" y="4105656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9969311" y="4242816"/>
            <a:ext cx="978800" cy="914"/>
          </a:xfrm>
          <a:prstGeom prst="line">
            <a:avLst/>
          </a:prstGeom>
          <a:noFill/>
          <a:ln w="15875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10948111" y="4005072"/>
            <a:ext cx="475488" cy="475488"/>
          </a:xfrm>
          <a:prstGeom prst="ellipse">
            <a:avLst/>
          </a:prstGeom>
          <a:solidFill>
            <a:srgbClr val="DCE7F3"/>
          </a:solidFill>
          <a:ln w="19050">
            <a:solidFill>
              <a:srgbClr val="2E6FA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911535" y="4105656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911504" y="4535424"/>
            <a:ext cx="914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C24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leaves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3914416" y="3785616"/>
            <a:ext cx="2908576" cy="914"/>
          </a:xfrm>
          <a:prstGeom prst="line">
            <a:avLst/>
          </a:prstGeom>
          <a:noFill/>
          <a:ln w="19050">
            <a:solidFill>
              <a:srgbClr val="B5651D"/>
            </a:solidFill>
            <a:prstDash val="dash"/>
            <a:headEnd type="none"/>
            <a:tailEnd type="triangle"/>
          </a:ln>
        </p:spPr>
      </p:sp>
      <p:sp>
        <p:nvSpPr>
          <p:cNvPr id="30" name="Text 28"/>
          <p:cNvSpPr/>
          <p:nvPr/>
        </p:nvSpPr>
        <p:spPr>
          <a:xfrm>
            <a:off x="4179984" y="3465576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4’s new immediate successor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P2P Applications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95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Multimedia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brief coda — real-time audio and video ask the network for something best-effort delivery doesn’t give.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Multimedia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</a:t>
            </a:r>
            <a:endParaRPr lang="en-US" sz="95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2.7 MULTIMEDIA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Multimedia Needs More Than Best-Effort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Loss-tolerant, not loss-free —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 dropped packet is a blip, not something worth a retransmit-and-wait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Time-sensitive —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 packet that arrives late is as good as one that never arrived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RTP fills the gap —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runs over UDP, adding timestamps, sequence numbers, and codec info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3831336"/>
            <a:ext cx="11094415" cy="777240"/>
          </a:xfrm>
          <a:prstGeom prst="roundRect">
            <a:avLst>
              <a:gd name="adj" fmla="val 8235"/>
            </a:avLst>
          </a:prstGeom>
          <a:solidFill>
            <a:srgbClr val="FBE7D3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3831336"/>
            <a:ext cx="10637215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trade-off it’s built on:  </a:t>
            </a:r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TCP’s reliability guarantees every byte arrives — at the cost of delay multimedia can’t afford. RTP over UDP takes the opposite bet: never wait, tolerate the occasional gap.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Multimedia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endParaRPr lang="en-US" sz="95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2.7 MULTIMEDIA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Setting Up a Session: SDP and SIP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45336"/>
            <a:ext cx="5318608" cy="3200400"/>
          </a:xfrm>
          <a:prstGeom prst="roundRect">
            <a:avLst>
              <a:gd name="adj" fmla="val 2286"/>
            </a:avLst>
          </a:prstGeom>
          <a:solidFill>
            <a:srgbClr val="DCE7F3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746504"/>
            <a:ext cx="47699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6F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SDP — describing a session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41248" y="2368296"/>
            <a:ext cx="4733392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What: the media types and codecs in use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receive it: addresses and port numbers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When: the session’s start and end time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822960" y="4197096"/>
            <a:ext cx="4769968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4197096"/>
            <a:ext cx="44956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session’s spec sheet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324448" y="1545336"/>
            <a:ext cx="5318608" cy="3200400"/>
          </a:xfrm>
          <a:prstGeom prst="roundRect">
            <a:avLst>
              <a:gd name="adj" fmla="val 2286"/>
            </a:avLst>
          </a:prstGeom>
          <a:solidFill>
            <a:srgbClr val="FBE7D3"/>
          </a:solidFill>
          <a:ln/>
        </p:spPr>
      </p:sp>
      <p:sp>
        <p:nvSpPr>
          <p:cNvPr id="10" name="Text 8"/>
          <p:cNvSpPr/>
          <p:nvPr/>
        </p:nvSpPr>
        <p:spPr>
          <a:xfrm>
            <a:off x="6598768" y="1746504"/>
            <a:ext cx="47699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65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SIP — finding and inviting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617056" y="2368296"/>
            <a:ext cx="4733392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Locates the right device for a user to reach them on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Negotiates which capabilities both sides support</a:t>
            </a:r>
            <a:endParaRPr lang="en-US" sz="1200" dirty="0"/>
          </a:p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Sets up, manages, and tears down the session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598768" y="4197096"/>
            <a:ext cx="4769968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6735928" y="4197096"/>
            <a:ext cx="44956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Request/response, HTTP-like — just for calls, not pages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Multimedia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</a:t>
            </a:r>
            <a:endParaRPr lang="en-US" sz="95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2.7 MULTIMEDIA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Getting the Quality Needed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3515258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031949" y="163677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netdeck/icons/lock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3623" y="1768450"/>
            <a:ext cx="285293" cy="28529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322576"/>
            <a:ext cx="324093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RSVP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731520" y="2734056"/>
            <a:ext cx="314949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Reserve network resources ahead of time, before the session starts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338218" y="1453896"/>
            <a:ext cx="3515258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821528" y="163677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/home/claude/netdeck/icons/layers_blu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201" y="1768450"/>
            <a:ext cx="285293" cy="28529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475378" y="2322576"/>
            <a:ext cx="324093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DiffServ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4521098" y="2734056"/>
            <a:ext cx="314949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packets by traffic class and prioritize the time-sensitive ones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8127797" y="1453896"/>
            <a:ext cx="3515258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611106" y="163677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2" descr="/home/claude/netdeck/icons/userCheck_blu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2780" y="1768450"/>
            <a:ext cx="285293" cy="28529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64957" y="2322576"/>
            <a:ext cx="324093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Admission control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8310677" y="2734056"/>
            <a:ext cx="314949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there’s enough capacity before accepting a new call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548640" y="3739896"/>
            <a:ext cx="11094415" cy="777240"/>
          </a:xfrm>
          <a:prstGeom prst="roundRect">
            <a:avLst>
              <a:gd name="adj" fmla="val 8235"/>
            </a:avLst>
          </a:prstGeom>
          <a:solidFill>
            <a:srgbClr val="16233F"/>
          </a:solidFill>
          <a:ln/>
        </p:spPr>
      </p:sp>
      <p:sp>
        <p:nvSpPr>
          <p:cNvPr id="20" name="Text 15"/>
          <p:cNvSpPr/>
          <p:nvPr/>
        </p:nvSpPr>
        <p:spPr>
          <a:xfrm>
            <a:off x="777240" y="3739896"/>
            <a:ext cx="10637215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practice:  </a:t>
            </a:r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 of these guarantee quality end-to-end on the public internet. Most real-time apps today adapt instead — better codecs, jitter buffers, and retries — rather than reserving resources at all.</a:t>
            </a:r>
            <a:endParaRPr lang="en-US" sz="1200" dirty="0"/>
          </a:p>
        </p:txBody>
      </p:sp>
      <p:sp>
        <p:nvSpPr>
          <p:cNvPr id="21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Multimedia</a:t>
            </a:r>
            <a:endParaRPr lang="en-US" sz="950" dirty="0"/>
          </a:p>
        </p:txBody>
      </p:sp>
      <p:sp>
        <p:nvSpPr>
          <p:cNvPr id="23" name="Text 18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4" name="Text 19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r>
            <a:endParaRPr lang="en-US" sz="95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Socket Programming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socket: a door between an application process and the transport layer.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7 — Socket Programming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95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2.8 SOCKET PROGRAMMING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Socket: a Door to the Network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goal: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build client/server programs that talk to each other through sockets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socket types: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UDP — unreliable, connectionless datagrams; TCP — a reliable, ordered byte stream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running example: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 client sends a line of text; the server uppercases it and sends it back — we’ll build this both ways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1463040" y="3968496"/>
            <a:ext cx="640080" cy="640080"/>
          </a:xfrm>
          <a:prstGeom prst="ellipse">
            <a:avLst/>
          </a:prstGeom>
          <a:solidFill>
            <a:srgbClr val="DCE7F3"/>
          </a:solidFill>
          <a:ln/>
        </p:spPr>
      </p:sp>
      <p:pic>
        <p:nvPicPr>
          <p:cNvPr id="6" name="Image 0" descr="/home/claude/netdeck/icons/monitor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6659" y="4122115"/>
            <a:ext cx="332842" cy="33284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43000" y="468172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10134295" y="3968496"/>
            <a:ext cx="640080" cy="640080"/>
          </a:xfrm>
          <a:prstGeom prst="ellipse">
            <a:avLst/>
          </a:prstGeom>
          <a:solidFill>
            <a:srgbClr val="FBE7D3"/>
          </a:solidFill>
          <a:ln/>
        </p:spPr>
      </p:sp>
      <p:pic>
        <p:nvPicPr>
          <p:cNvPr id="9" name="Image 1" descr="/home/claude/netdeck/icons/server_amb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914" y="4122115"/>
            <a:ext cx="332842" cy="33284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814255" y="468172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2148840" y="4151376"/>
            <a:ext cx="7939735" cy="914"/>
          </a:xfrm>
          <a:prstGeom prst="line">
            <a:avLst/>
          </a:prstGeom>
          <a:noFill/>
          <a:ln w="20320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2" name="Text 8"/>
          <p:cNvSpPr/>
          <p:nvPr/>
        </p:nvSpPr>
        <p:spPr>
          <a:xfrm>
            <a:off x="2286000" y="3675888"/>
            <a:ext cx="77568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"hello there"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 flipH="1">
            <a:off x="2148840" y="4425696"/>
            <a:ext cx="7939735" cy="914"/>
          </a:xfrm>
          <a:prstGeom prst="line">
            <a:avLst/>
          </a:prstGeom>
          <a:noFill/>
          <a:ln w="2032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4" name="Text 10"/>
          <p:cNvSpPr/>
          <p:nvPr/>
        </p:nvSpPr>
        <p:spPr>
          <a:xfrm>
            <a:off x="2286000" y="4498848"/>
            <a:ext cx="77568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"HELLO THERE"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7 — Socket Programming</a:t>
            </a:r>
            <a:endParaRPr lang="en-US" sz="950" dirty="0"/>
          </a:p>
        </p:txBody>
      </p:sp>
      <p:sp>
        <p:nvSpPr>
          <p:cNvPr id="17" name="Text 13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8" name="Text 14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</a:t>
            </a:r>
            <a:endParaRPr lang="en-US" sz="95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2.8 SOCKET PROGRAMMING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UDP Sockets: No Handshake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connection —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no handshake before sending; every packet stands on its own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packet carries its own address —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the sender attaches the destination IP and port to each one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Unreliable —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datagrams may be lost, or arrive out of order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1463040" y="3968496"/>
            <a:ext cx="640080" cy="640080"/>
          </a:xfrm>
          <a:prstGeom prst="ellipse">
            <a:avLst/>
          </a:prstGeom>
          <a:solidFill>
            <a:srgbClr val="DCE7F3"/>
          </a:solidFill>
          <a:ln/>
        </p:spPr>
      </p:sp>
      <p:pic>
        <p:nvPicPr>
          <p:cNvPr id="6" name="Image 0" descr="/home/claude/netdeck/icons/monitor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6659" y="4122115"/>
            <a:ext cx="332842" cy="33284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43000" y="468172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10134295" y="3968496"/>
            <a:ext cx="640080" cy="640080"/>
          </a:xfrm>
          <a:prstGeom prst="ellipse">
            <a:avLst/>
          </a:prstGeom>
          <a:solidFill>
            <a:srgbClr val="FBE7D3"/>
          </a:solidFill>
          <a:ln/>
        </p:spPr>
      </p:sp>
      <p:pic>
        <p:nvPicPr>
          <p:cNvPr id="9" name="Image 1" descr="/home/claude/netdeck/icons/server_amb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914" y="4122115"/>
            <a:ext cx="332842" cy="33284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814255" y="468172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2148840" y="4151376"/>
            <a:ext cx="7939735" cy="914"/>
          </a:xfrm>
          <a:prstGeom prst="line">
            <a:avLst/>
          </a:prstGeom>
          <a:noFill/>
          <a:ln w="20320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2" name="Text 8"/>
          <p:cNvSpPr/>
          <p:nvPr/>
        </p:nvSpPr>
        <p:spPr>
          <a:xfrm>
            <a:off x="2286000" y="3675888"/>
            <a:ext cx="77568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E6F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sendto(data, (IP, port))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 flipH="1">
            <a:off x="2148840" y="4425696"/>
            <a:ext cx="7939735" cy="914"/>
          </a:xfrm>
          <a:prstGeom prst="line">
            <a:avLst/>
          </a:prstGeom>
          <a:noFill/>
          <a:ln w="2032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4" name="Text 10"/>
          <p:cNvSpPr/>
          <p:nvPr/>
        </p:nvSpPr>
        <p:spPr>
          <a:xfrm>
            <a:off x="2286000" y="4498848"/>
            <a:ext cx="77568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B5651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recvfrom()  ← reply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7 — Socket Programming</a:t>
            </a:r>
            <a:endParaRPr lang="en-US" sz="950" dirty="0"/>
          </a:p>
        </p:txBody>
      </p:sp>
      <p:sp>
        <p:nvSpPr>
          <p:cNvPr id="17" name="Text 13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8" name="Text 14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</a:t>
            </a:r>
            <a:endParaRPr lang="en-US" sz="95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2.8 SOCKET PROGRAMMING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UDP in Code: Client and Server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53186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50" kern="0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client.py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773936"/>
            <a:ext cx="5318608" cy="2331720"/>
          </a:xfrm>
          <a:prstGeom prst="roundRect">
            <a:avLst>
              <a:gd name="adj" fmla="val 2353"/>
            </a:avLst>
          </a:prstGeom>
          <a:solidFill>
            <a:srgbClr val="0E1830"/>
          </a:solidFill>
          <a:ln/>
        </p:spPr>
      </p:sp>
      <p:sp>
        <p:nvSpPr>
          <p:cNvPr id="6" name="Text 4"/>
          <p:cNvSpPr/>
          <p:nvPr/>
        </p:nvSpPr>
        <p:spPr>
          <a:xfrm>
            <a:off x="749808" y="1920240"/>
            <a:ext cx="4916272" cy="2039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clientSocket = socket(AF_INET, SOCK_DGRAM)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msg = input("sentence: ")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clientSocket.sendto(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msg.encode(), (serverName, port))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reply, _ = clientSocket.recvfrom(2048)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print(reply.decode())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4448" y="1453896"/>
            <a:ext cx="53186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50" kern="0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server.py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324448" y="1773936"/>
            <a:ext cx="5318608" cy="2331720"/>
          </a:xfrm>
          <a:prstGeom prst="roundRect">
            <a:avLst>
              <a:gd name="adj" fmla="val 2353"/>
            </a:avLst>
          </a:prstGeom>
          <a:solidFill>
            <a:srgbClr val="0E1830"/>
          </a:solidFill>
          <a:ln/>
        </p:spPr>
      </p:sp>
      <p:sp>
        <p:nvSpPr>
          <p:cNvPr id="9" name="Text 7"/>
          <p:cNvSpPr/>
          <p:nvPr/>
        </p:nvSpPr>
        <p:spPr>
          <a:xfrm>
            <a:off x="6525616" y="1920240"/>
            <a:ext cx="4916272" cy="2039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serverSocket = socket(AF_INET, SOCK_DGRAM)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serverSocket.bind(('', port))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while True: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msg, clientAddr = \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serverSocket.recvfrom(2048)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serverSocket.sendto(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msg.upper(), clientAddr)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48640" y="4288536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connect() anywhere — the address travels with every call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7 — Socket Programming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</a:t>
            </a:r>
            <a:endParaRPr lang="en-US" sz="95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2.8 SOCKET PROGRAMMING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TCP Sockets: Connection First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700"/>
              </a:spcAft>
              <a:buSzPct val="100000"/>
              <a:buChar char="–"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server listens first —</a:t>
            </a:r>
            <a:endParaRPr lang="en-US" sz="1300" dirty="0"/>
          </a:p>
          <a:p>
            <a:pPr lvl="1" indent="0" marL="0">
              <a:lnSpc>
                <a:spcPct val="128000"/>
              </a:lnSpc>
              <a:spcAft>
                <a:spcPts val="700"/>
              </a:spcAft>
              <a:buNone/>
            </a:pPr>
            <a:r>
              <a:rPr lang="en-US" sz="13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it’s already running, with a socket that welcomes contact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700"/>
              </a:spcAft>
              <a:buSzPct val="100000"/>
              <a:buChar char="–"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client connects —</a:t>
            </a:r>
            <a:endParaRPr lang="en-US" sz="1300" dirty="0"/>
          </a:p>
          <a:p>
            <a:pPr lvl="1" indent="0" marL="0">
              <a:lnSpc>
                <a:spcPct val="128000"/>
              </a:lnSpc>
              <a:spcAft>
                <a:spcPts val="700"/>
              </a:spcAft>
              <a:buNone/>
            </a:pPr>
            <a:r>
              <a:rPr lang="en-US" sz="13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creating its socket triggers a handshake with the server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700"/>
              </a:spcAft>
              <a:buSzPct val="100000"/>
              <a:buChar char="–"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server spins off a new socket —</a:t>
            </a:r>
            <a:endParaRPr lang="en-US" sz="1300" dirty="0"/>
          </a:p>
          <a:p>
            <a:pPr lvl="1" indent="0" marL="0">
              <a:lnSpc>
                <a:spcPct val="128000"/>
              </a:lnSpc>
              <a:spcAft>
                <a:spcPts val="700"/>
              </a:spcAft>
              <a:buNone/>
            </a:pPr>
            <a:r>
              <a:rPr lang="en-US" sz="13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one per client, so it can talk to many at once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700"/>
              </a:spcAft>
              <a:buSzPct val="100000"/>
              <a:buChar char="–"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result:</a:t>
            </a:r>
            <a:endParaRPr lang="en-US" sz="1300" dirty="0"/>
          </a:p>
          <a:p>
            <a:pPr lvl="1" indent="0" marL="0">
              <a:lnSpc>
                <a:spcPct val="128000"/>
              </a:lnSpc>
              <a:spcAft>
                <a:spcPts val="700"/>
              </a:spcAft>
              <a:buNone/>
            </a:pPr>
            <a:r>
              <a:rPr lang="en-US" sz="13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 reliable, in-order byte stream — a “pipe” between the two processes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1463040" y="4334256"/>
            <a:ext cx="548640" cy="548640"/>
          </a:xfrm>
          <a:prstGeom prst="ellipse">
            <a:avLst/>
          </a:prstGeom>
          <a:solidFill>
            <a:srgbClr val="DCE7F3"/>
          </a:solidFill>
          <a:ln/>
        </p:spPr>
      </p:sp>
      <p:pic>
        <p:nvPicPr>
          <p:cNvPr id="6" name="Image 0" descr="/home/claude/netdeck/icons/monitor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4714" y="4465930"/>
            <a:ext cx="285293" cy="28529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97280" y="4956048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10134295" y="4334256"/>
            <a:ext cx="548640" cy="548640"/>
          </a:xfrm>
          <a:prstGeom prst="ellipse">
            <a:avLst/>
          </a:prstGeom>
          <a:solidFill>
            <a:srgbClr val="FBE7D3"/>
          </a:solidFill>
          <a:ln/>
        </p:spPr>
      </p:sp>
      <p:pic>
        <p:nvPicPr>
          <p:cNvPr id="9" name="Image 1" descr="/home/claude/netdeck/icons/server_amb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5969" y="4465930"/>
            <a:ext cx="285293" cy="28529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768535" y="4956048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2057400" y="4608576"/>
            <a:ext cx="8031175" cy="914"/>
          </a:xfrm>
          <a:prstGeom prst="line">
            <a:avLst/>
          </a:prstGeom>
          <a:noFill/>
          <a:ln w="22860">
            <a:solidFill>
              <a:srgbClr val="16233F"/>
            </a:solidFill>
            <a:prstDash val="solid"/>
            <a:headEnd type="triangle"/>
            <a:tailEnd type="triangle"/>
          </a:ln>
        </p:spPr>
      </p:sp>
      <p:sp>
        <p:nvSpPr>
          <p:cNvPr id="12" name="Text 8"/>
          <p:cNvSpPr/>
          <p:nvPr/>
        </p:nvSpPr>
        <p:spPr>
          <a:xfrm>
            <a:off x="2194560" y="4059936"/>
            <a:ext cx="7848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connect()  ⇄  accept()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7 — Socket Programming</a:t>
            </a:r>
            <a:endParaRPr lang="en-US" sz="950" dirty="0"/>
          </a:p>
        </p:txBody>
      </p:sp>
      <p:sp>
        <p:nvSpPr>
          <p:cNvPr id="15" name="Text 11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6" name="Text 12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2.1 PRINCIPLES OF NETWORK APPLICATIONS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Processes Talk Through Sockets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52120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2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process is a program running on a host. Two processes on the same host talk via the OS (inter-process communication); on different hosts, they exchange messages.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2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process that initiates contact is the client process; the one that waits is the server process — every P2P app still has both roles inside it.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2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process sends and receives through a socket — the door between the application and the transport infrastructure below it.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4334256"/>
            <a:ext cx="52120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host has one IP address, but many processes — the address alone can’t say which one a message is for.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process is identified by IP address + port number.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HTTP server  →  port 80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3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Mail server  →  port 25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126480" y="1636776"/>
            <a:ext cx="228600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9050">
            <a:solidFill>
              <a:srgbClr val="2E6FA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291072" y="1773936"/>
            <a:ext cx="1956816" cy="329184"/>
          </a:xfrm>
          <a:prstGeom prst="rect">
            <a:avLst/>
          </a:prstGeom>
          <a:solidFill>
            <a:srgbClr val="DCE7F3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291072" y="1773936"/>
            <a:ext cx="19568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6291072" y="2176272"/>
            <a:ext cx="1956816" cy="32918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291072" y="2176272"/>
            <a:ext cx="19568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6291072" y="2578608"/>
            <a:ext cx="1956816" cy="32918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91072" y="2578608"/>
            <a:ext cx="19568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291072" y="2980944"/>
            <a:ext cx="1956816" cy="32918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91072" y="2980944"/>
            <a:ext cx="19568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291072" y="3383280"/>
            <a:ext cx="1956816" cy="32918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91072" y="3383280"/>
            <a:ext cx="19568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7205472" y="2112264"/>
            <a:ext cx="128016" cy="128016"/>
          </a:xfrm>
          <a:prstGeom prst="ellipse">
            <a:avLst/>
          </a:prstGeom>
          <a:solidFill>
            <a:srgbClr val="2E6FA7"/>
          </a:solidFill>
          <a:ln/>
        </p:spPr>
      </p:sp>
      <p:sp>
        <p:nvSpPr>
          <p:cNvPr id="18" name="Shape 16"/>
          <p:cNvSpPr/>
          <p:nvPr/>
        </p:nvSpPr>
        <p:spPr>
          <a:xfrm>
            <a:off x="9357055" y="1636776"/>
            <a:ext cx="228600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9050">
            <a:solidFill>
              <a:srgbClr val="B5651D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521647" y="1773936"/>
            <a:ext cx="1956816" cy="329184"/>
          </a:xfrm>
          <a:prstGeom prst="rect">
            <a:avLst/>
          </a:prstGeom>
          <a:solidFill>
            <a:srgbClr val="FBE7D3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521647" y="1773936"/>
            <a:ext cx="19568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9521647" y="2176272"/>
            <a:ext cx="1956816" cy="32918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521647" y="2176272"/>
            <a:ext cx="19568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9521647" y="2578608"/>
            <a:ext cx="1956816" cy="32918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521647" y="2578608"/>
            <a:ext cx="19568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9521647" y="2980944"/>
            <a:ext cx="1956816" cy="32918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521647" y="2980944"/>
            <a:ext cx="19568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9521647" y="3383280"/>
            <a:ext cx="1956816" cy="32918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521647" y="3383280"/>
            <a:ext cx="19568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10436047" y="2112264"/>
            <a:ext cx="128016" cy="128016"/>
          </a:xfrm>
          <a:prstGeom prst="ellipse">
            <a:avLst/>
          </a:prstGeom>
          <a:solidFill>
            <a:srgbClr val="B5651D"/>
          </a:solidFill>
          <a:ln/>
        </p:spPr>
      </p:sp>
      <p:sp>
        <p:nvSpPr>
          <p:cNvPr id="30" name="Text 28"/>
          <p:cNvSpPr/>
          <p:nvPr/>
        </p:nvSpPr>
        <p:spPr>
          <a:xfrm>
            <a:off x="8366760" y="1865376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socket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8412480" y="2176272"/>
            <a:ext cx="944575" cy="0"/>
          </a:xfrm>
          <a:prstGeom prst="line">
            <a:avLst/>
          </a:prstGeom>
          <a:noFill/>
          <a:ln w="19050">
            <a:solidFill>
              <a:srgbClr val="5B7FA6"/>
            </a:solidFill>
            <a:prstDash val="dash"/>
          </a:ln>
        </p:spPr>
      </p:sp>
      <p:sp>
        <p:nvSpPr>
          <p:cNvPr id="32" name="Text 30"/>
          <p:cNvSpPr/>
          <p:nvPr/>
        </p:nvSpPr>
        <p:spPr>
          <a:xfrm>
            <a:off x="8412480" y="1673352"/>
            <a:ext cx="94457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B7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126480" y="13441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controlled by the OS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6126480" y="3977640"/>
            <a:ext cx="551657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controlled by the app developer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Principles of Network Applications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5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2.8 SOCKET PROGRAMMING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TCP in Code: Client and Server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53186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50" kern="0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client.py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773936"/>
            <a:ext cx="5318608" cy="2560320"/>
          </a:xfrm>
          <a:prstGeom prst="roundRect">
            <a:avLst>
              <a:gd name="adj" fmla="val 2143"/>
            </a:avLst>
          </a:prstGeom>
          <a:solidFill>
            <a:srgbClr val="0E1830"/>
          </a:solidFill>
          <a:ln/>
        </p:spPr>
      </p:sp>
      <p:sp>
        <p:nvSpPr>
          <p:cNvPr id="6" name="Text 4"/>
          <p:cNvSpPr/>
          <p:nvPr/>
        </p:nvSpPr>
        <p:spPr>
          <a:xfrm>
            <a:off x="749808" y="1920240"/>
            <a:ext cx="4916272" cy="2267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clientSocket = socket(AF_INET, SOCK_STREAM)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clientSocket.connect((serverName, port))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sentence = input("sentence: ")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clientSocket.send(sentence.encode())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reply = clientSocket.recv(1024)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print("From server:", reply.decode())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4448" y="1453896"/>
            <a:ext cx="53186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50" kern="0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server.py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324448" y="1773936"/>
            <a:ext cx="5318608" cy="2560320"/>
          </a:xfrm>
          <a:prstGeom prst="roundRect">
            <a:avLst>
              <a:gd name="adj" fmla="val 2143"/>
            </a:avLst>
          </a:prstGeom>
          <a:solidFill>
            <a:srgbClr val="0E1830"/>
          </a:solidFill>
          <a:ln/>
        </p:spPr>
      </p:sp>
      <p:sp>
        <p:nvSpPr>
          <p:cNvPr id="9" name="Text 7"/>
          <p:cNvSpPr/>
          <p:nvPr/>
        </p:nvSpPr>
        <p:spPr>
          <a:xfrm>
            <a:off x="6525616" y="1920240"/>
            <a:ext cx="4916272" cy="2267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serverSocket = socket(AF_INET, SOCK_STREAM)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serverSocket.bind(('', port))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serverSocket.listen(1)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while True: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9BE3B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connSocket, addr = serverSocket.accept()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sentence = connSocket.recv(1024)</a:t>
            </a:r>
            <a:endParaRPr lang="en-US" sz="11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F5C9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connSocket.send(sentence.upper())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48640" y="4517136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accept() per client — each gets its own connSocket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7 — Socket Programming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  <a:endParaRPr lang="en-US" sz="95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2 · SUMMARY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Protocols We Covered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53896"/>
            <a:ext cx="1109441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Eight names, one underlying choice: </a:t>
            </a:r>
            <a:pPr indent="0" marL="0">
              <a:buNone/>
            </a:pPr>
            <a:r>
              <a:rPr lang="en-US" sz="13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protocol below rides on either TCP’s reliable byte stream or UDP’s unreliable datagrams — the split we open up next, in the Transport Layer.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093976"/>
            <a:ext cx="1920240" cy="416052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94944" y="2093976"/>
            <a:ext cx="16276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Protocol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2468880" y="2093976"/>
            <a:ext cx="1463040" cy="416052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615184" y="2093976"/>
            <a:ext cx="11704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931920" y="2093976"/>
            <a:ext cx="7711135" cy="416052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78224" y="2093976"/>
            <a:ext cx="7418527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48640" y="2510028"/>
            <a:ext cx="1920240" cy="416052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4944" y="2510028"/>
            <a:ext cx="16276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HTTP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468880" y="2510028"/>
            <a:ext cx="1463040" cy="416052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15184" y="2510028"/>
            <a:ext cx="11704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3931920" y="2510028"/>
            <a:ext cx="7711135" cy="416052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078224" y="2510028"/>
            <a:ext cx="7418527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fetch web pages and objects; stateless, cookies add memory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48640" y="2926080"/>
            <a:ext cx="1920240" cy="4160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4944" y="2926080"/>
            <a:ext cx="16276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FTP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2468880" y="2926080"/>
            <a:ext cx="1463040" cy="4160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615184" y="2926080"/>
            <a:ext cx="11704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× 2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3931920" y="2926080"/>
            <a:ext cx="7711135" cy="4160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078224" y="2926080"/>
            <a:ext cx="7418527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separate, out-of-band control connection plus a data connection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548640" y="3342132"/>
            <a:ext cx="1920240" cy="416052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94944" y="3342132"/>
            <a:ext cx="16276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SMTP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2468880" y="3342132"/>
            <a:ext cx="1463040" cy="416052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615184" y="3342132"/>
            <a:ext cx="11704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3931920" y="3342132"/>
            <a:ext cx="7711135" cy="416052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078224" y="3342132"/>
            <a:ext cx="7418527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pushes mail from server to server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548640" y="3758184"/>
            <a:ext cx="1920240" cy="4160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94944" y="3758184"/>
            <a:ext cx="16276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POP3 / IMAP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2468880" y="3758184"/>
            <a:ext cx="1463040" cy="4160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615184" y="3758184"/>
            <a:ext cx="11704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3931920" y="3758184"/>
            <a:ext cx="7711135" cy="4160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078224" y="3758184"/>
            <a:ext cx="7418527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pulls mail from a server down to a user agent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548640" y="4174236"/>
            <a:ext cx="1920240" cy="416052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94944" y="4174236"/>
            <a:ext cx="16276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DNS</a:t>
            </a:r>
            <a:endParaRPr lang="en-US" sz="1150" dirty="0"/>
          </a:p>
        </p:txBody>
      </p:sp>
      <p:sp>
        <p:nvSpPr>
          <p:cNvPr id="37" name="Shape 35"/>
          <p:cNvSpPr/>
          <p:nvPr/>
        </p:nvSpPr>
        <p:spPr>
          <a:xfrm>
            <a:off x="2468880" y="4174236"/>
            <a:ext cx="1463040" cy="416052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615184" y="4174236"/>
            <a:ext cx="11704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mostly UDP</a:t>
            </a:r>
            <a:endParaRPr lang="en-US" sz="1150" dirty="0"/>
          </a:p>
        </p:txBody>
      </p:sp>
      <p:sp>
        <p:nvSpPr>
          <p:cNvPr id="39" name="Shape 37"/>
          <p:cNvSpPr/>
          <p:nvPr/>
        </p:nvSpPr>
        <p:spPr>
          <a:xfrm>
            <a:off x="3931920" y="4174236"/>
            <a:ext cx="7711135" cy="416052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078224" y="4174236"/>
            <a:ext cx="7418527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distributed name → address lookup, cached at every level</a:t>
            </a:r>
            <a:endParaRPr lang="en-US" sz="1150" dirty="0"/>
          </a:p>
        </p:txBody>
      </p:sp>
      <p:sp>
        <p:nvSpPr>
          <p:cNvPr id="41" name="Shape 39"/>
          <p:cNvSpPr/>
          <p:nvPr/>
        </p:nvSpPr>
        <p:spPr>
          <a:xfrm>
            <a:off x="548640" y="4590288"/>
            <a:ext cx="1920240" cy="4160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94944" y="4590288"/>
            <a:ext cx="16276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BitTorrent</a:t>
            </a:r>
            <a:endParaRPr lang="en-US" sz="1150" dirty="0"/>
          </a:p>
        </p:txBody>
      </p:sp>
      <p:sp>
        <p:nvSpPr>
          <p:cNvPr id="43" name="Shape 41"/>
          <p:cNvSpPr/>
          <p:nvPr/>
        </p:nvSpPr>
        <p:spPr>
          <a:xfrm>
            <a:off x="2468880" y="4590288"/>
            <a:ext cx="1463040" cy="4160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2615184" y="4590288"/>
            <a:ext cx="11704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per peer</a:t>
            </a:r>
            <a:endParaRPr lang="en-US" sz="1150" dirty="0"/>
          </a:p>
        </p:txBody>
      </p:sp>
      <p:sp>
        <p:nvSpPr>
          <p:cNvPr id="45" name="Shape 43"/>
          <p:cNvSpPr/>
          <p:nvPr/>
        </p:nvSpPr>
        <p:spPr>
          <a:xfrm>
            <a:off x="3931920" y="4590288"/>
            <a:ext cx="7711135" cy="4160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078224" y="4590288"/>
            <a:ext cx="7418527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rarest-first exchange, enforced by tit-for-tat</a:t>
            </a:r>
            <a:endParaRPr lang="en-US" sz="1150" dirty="0"/>
          </a:p>
        </p:txBody>
      </p:sp>
      <p:sp>
        <p:nvSpPr>
          <p:cNvPr id="47" name="Shape 45"/>
          <p:cNvSpPr/>
          <p:nvPr/>
        </p:nvSpPr>
        <p:spPr>
          <a:xfrm>
            <a:off x="548640" y="5006340"/>
            <a:ext cx="1920240" cy="416052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94944" y="5006340"/>
            <a:ext cx="16276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DHT (Chord)</a:t>
            </a:r>
            <a:endParaRPr lang="en-US" sz="1150" dirty="0"/>
          </a:p>
        </p:txBody>
      </p:sp>
      <p:sp>
        <p:nvSpPr>
          <p:cNvPr id="49" name="Shape 47"/>
          <p:cNvSpPr/>
          <p:nvPr/>
        </p:nvSpPr>
        <p:spPr>
          <a:xfrm>
            <a:off x="2468880" y="5006340"/>
            <a:ext cx="1463040" cy="416052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2615184" y="5006340"/>
            <a:ext cx="11704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per peer</a:t>
            </a:r>
            <a:endParaRPr lang="en-US" sz="1150" dirty="0"/>
          </a:p>
        </p:txBody>
      </p:sp>
      <p:sp>
        <p:nvSpPr>
          <p:cNvPr id="51" name="Shape 49"/>
          <p:cNvSpPr/>
          <p:nvPr/>
        </p:nvSpPr>
        <p:spPr>
          <a:xfrm>
            <a:off x="3931920" y="5006340"/>
            <a:ext cx="7711135" cy="416052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078224" y="5006340"/>
            <a:ext cx="7418527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decentralized lookup — no tracker, no single point of failure</a:t>
            </a:r>
            <a:endParaRPr lang="en-US" sz="1150" dirty="0"/>
          </a:p>
        </p:txBody>
      </p:sp>
      <p:sp>
        <p:nvSpPr>
          <p:cNvPr id="53" name="Shape 51"/>
          <p:cNvSpPr/>
          <p:nvPr/>
        </p:nvSpPr>
        <p:spPr>
          <a:xfrm>
            <a:off x="548640" y="5422392"/>
            <a:ext cx="1920240" cy="4160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94944" y="5422392"/>
            <a:ext cx="16276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Socket API</a:t>
            </a:r>
            <a:endParaRPr lang="en-US" sz="1150" dirty="0"/>
          </a:p>
        </p:txBody>
      </p:sp>
      <p:sp>
        <p:nvSpPr>
          <p:cNvPr id="55" name="Shape 53"/>
          <p:cNvSpPr/>
          <p:nvPr/>
        </p:nvSpPr>
        <p:spPr>
          <a:xfrm>
            <a:off x="2468880" y="5422392"/>
            <a:ext cx="1463040" cy="4160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2615184" y="5422392"/>
            <a:ext cx="1170432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&amp; UDP</a:t>
            </a:r>
            <a:endParaRPr lang="en-US" sz="1150" dirty="0"/>
          </a:p>
        </p:txBody>
      </p:sp>
      <p:sp>
        <p:nvSpPr>
          <p:cNvPr id="57" name="Shape 55"/>
          <p:cNvSpPr/>
          <p:nvPr/>
        </p:nvSpPr>
        <p:spPr>
          <a:xfrm>
            <a:off x="3931920" y="5422392"/>
            <a:ext cx="7711135" cy="4160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4078224" y="5422392"/>
            <a:ext cx="7418527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interface every protocol above is actually built on</a:t>
            </a:r>
            <a:endParaRPr lang="en-US" sz="1150" dirty="0"/>
          </a:p>
        </p:txBody>
      </p:sp>
      <p:sp>
        <p:nvSpPr>
          <p:cNvPr id="59" name="Shape 5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Summary</a:t>
            </a:r>
            <a:endParaRPr lang="en-US" sz="950" dirty="0"/>
          </a:p>
        </p:txBody>
      </p:sp>
      <p:sp>
        <p:nvSpPr>
          <p:cNvPr id="61" name="Text 59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62" name="Text 60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</a:t>
            </a:r>
            <a:endParaRPr lang="en-US" sz="95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502920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2 · CLOSING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804672"/>
            <a:ext cx="9601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Recurring Themes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548640" y="1874520"/>
            <a:ext cx="1109441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Stateless ↔ Stateful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48640" y="2203704"/>
            <a:ext cx="10180015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 forgets you between requests; TCP itself remembers every byte in the stream.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48640" y="2743200"/>
            <a:ext cx="1109441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Centralized ↔ Decentralized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548640" y="3072384"/>
            <a:ext cx="10180015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 trusts a name to a hierarchy of servers; a DHT lets peers agree on it themselves.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48640" y="3611880"/>
            <a:ext cx="11094415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In-band ↔ Out-of-band control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548640" y="3941064"/>
            <a:ext cx="10180015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 folds control into the same stream; FTP keeps a separate connection just for commands.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48640" y="4553712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4754880"/>
            <a:ext cx="99971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 of it required changing a single router — every idea here lives at the two end systems. The network itself stayed simple.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548640" y="60807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— CHAPTER 3: THE TRANSPORT LAYER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Summary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2.1 PRINCIPLES OF NETWORK APPLICATIONS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an Application-Layer Protocol Defines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2567864" cy="2286000"/>
          </a:xfrm>
          <a:prstGeom prst="roundRect">
            <a:avLst>
              <a:gd name="adj" fmla="val 32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68249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netdeck/icons/message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8914" y="1814170"/>
            <a:ext cx="285293" cy="28529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49808" y="2368296"/>
            <a:ext cx="216552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Message types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749808" y="2825496"/>
            <a:ext cx="216552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request vs. response — which kinds of messages exist at all.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390824" y="1453896"/>
            <a:ext cx="2567864" cy="2286000"/>
          </a:xfrm>
          <a:prstGeom prst="roundRect">
            <a:avLst>
              <a:gd name="adj" fmla="val 32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619424" y="168249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/home/claude/netdeck/icons/layout_blu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097" y="1814170"/>
            <a:ext cx="285293" cy="28529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591992" y="2368296"/>
            <a:ext cx="216552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Message syntax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3591992" y="2825496"/>
            <a:ext cx="216552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fields a message has, and how those fields are delimited.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233008" y="1453896"/>
            <a:ext cx="2567864" cy="2286000"/>
          </a:xfrm>
          <a:prstGeom prst="roundRect">
            <a:avLst>
              <a:gd name="adj" fmla="val 32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461608" y="168249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2" descr="/home/claude/netdeck/icons/bookOpen_blu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3281" y="1814170"/>
            <a:ext cx="285293" cy="28529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434176" y="2368296"/>
            <a:ext cx="216552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Message semantics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6434176" y="2825496"/>
            <a:ext cx="216552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information in each field actually means.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9075191" y="1453896"/>
            <a:ext cx="2567864" cy="2286000"/>
          </a:xfrm>
          <a:prstGeom prst="roundRect">
            <a:avLst>
              <a:gd name="adj" fmla="val 32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9303791" y="168249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1" name="Image 3" descr="/home/claude/netdeck/icons/refresh_blu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5465" y="1814170"/>
            <a:ext cx="285293" cy="285293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276359" y="2368296"/>
            <a:ext cx="216552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Interaction rules</a:t>
            </a:r>
            <a:endParaRPr lang="en-US" sz="1450" dirty="0"/>
          </a:p>
        </p:txBody>
      </p:sp>
      <p:sp>
        <p:nvSpPr>
          <p:cNvPr id="23" name="Text 17"/>
          <p:cNvSpPr/>
          <p:nvPr/>
        </p:nvSpPr>
        <p:spPr>
          <a:xfrm>
            <a:off x="9276359" y="2825496"/>
            <a:ext cx="216552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and how a process should send, and respond to, a message.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548640" y="4059936"/>
            <a:ext cx="11094415" cy="1051560"/>
          </a:xfrm>
          <a:prstGeom prst="roundRect">
            <a:avLst>
              <a:gd name="adj" fmla="val 6957"/>
            </a:avLst>
          </a:prstGeom>
          <a:solidFill>
            <a:srgbClr val="16233F"/>
          </a:solidFill>
          <a:ln/>
        </p:spPr>
      </p:sp>
      <p:sp>
        <p:nvSpPr>
          <p:cNvPr id="25" name="Text 19"/>
          <p:cNvSpPr/>
          <p:nvPr/>
        </p:nvSpPr>
        <p:spPr>
          <a:xfrm>
            <a:off x="822960" y="4059936"/>
            <a:ext cx="1054577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protocols  </a:t>
            </a:r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defined in public RFCs, so any implementation can interoperate — HTTP, SMTP.   </a:t>
            </a:r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Proprietary protocols  </a:t>
            </a:r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controlled by one vendor — Skype’s early protocol, for example.</a:t>
            </a:r>
            <a:endParaRPr lang="en-US" sz="1300" dirty="0"/>
          </a:p>
        </p:txBody>
      </p:sp>
      <p:sp>
        <p:nvSpPr>
          <p:cNvPr id="26" name="Shape 20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Principles of Network Applications</a:t>
            </a:r>
            <a:endParaRPr lang="en-US" sz="950" dirty="0"/>
          </a:p>
        </p:txBody>
      </p:sp>
      <p:sp>
        <p:nvSpPr>
          <p:cNvPr id="28" name="Text 22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29" name="Text 23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2.1 PRINCIPLES OF NETWORK APPLICATIONS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an App Need From the Network?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2567864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58252" y="163677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netdeck/icons/check_bl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9926" y="1768450"/>
            <a:ext cx="285293" cy="28529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322576"/>
            <a:ext cx="2293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integrity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13232" y="2688336"/>
            <a:ext cx="2238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transfer and web transactions need 100% reliable delivery; audio/video can tolerate some loss.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390824" y="1453896"/>
            <a:ext cx="2567864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400436" y="163677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/home/claude/netdeck/icons/clock_amb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109" y="1768450"/>
            <a:ext cx="285293" cy="28529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527984" y="2322576"/>
            <a:ext cx="2293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Timing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3555416" y="2688336"/>
            <a:ext cx="2238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 telephony and interactive games need low delay to feel “live.”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6233008" y="1453896"/>
            <a:ext cx="2567864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7242620" y="163677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2" descr="/home/claude/netdeck/icons/activity_blu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4293" y="1768450"/>
            <a:ext cx="285293" cy="28529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370168" y="2322576"/>
            <a:ext cx="2293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Throughput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6397600" y="2688336"/>
            <a:ext cx="2238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Multimedia needs a minimum bit rate; “elastic” apps just use whatever they get.</a:t>
            </a:r>
            <a:endParaRPr lang="en-US" sz="1000" dirty="0"/>
          </a:p>
        </p:txBody>
      </p:sp>
      <p:sp>
        <p:nvSpPr>
          <p:cNvPr id="19" name="Shape 14"/>
          <p:cNvSpPr/>
          <p:nvPr/>
        </p:nvSpPr>
        <p:spPr>
          <a:xfrm>
            <a:off x="9075191" y="1453896"/>
            <a:ext cx="2567864" cy="1965960"/>
          </a:xfrm>
          <a:prstGeom prst="roundRect">
            <a:avLst>
              <a:gd name="adj" fmla="val 372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10084803" y="1636776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1" name="Image 3" descr="/home/claude/netdeck/icons/shield_ambe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6477" y="1768450"/>
            <a:ext cx="285293" cy="285293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212351" y="2322576"/>
            <a:ext cx="2293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9239783" y="2688336"/>
            <a:ext cx="2238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Encryption and data integrity, layered on top of the transport service.</a:t>
            </a:r>
            <a:endParaRPr lang="en-US" sz="1000" dirty="0"/>
          </a:p>
        </p:txBody>
      </p:sp>
      <p:sp>
        <p:nvSpPr>
          <p:cNvPr id="24" name="Text 18"/>
          <p:cNvSpPr/>
          <p:nvPr/>
        </p:nvSpPr>
        <p:spPr>
          <a:xfrm>
            <a:off x="548640" y="3694176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Requirements at a glance</a:t>
            </a:r>
            <a:endParaRPr lang="en-US" sz="1100" dirty="0"/>
          </a:p>
        </p:txBody>
      </p:sp>
      <p:sp>
        <p:nvSpPr>
          <p:cNvPr id="25" name="Shape 19"/>
          <p:cNvSpPr/>
          <p:nvPr/>
        </p:nvSpPr>
        <p:spPr>
          <a:xfrm>
            <a:off x="548640" y="4014216"/>
            <a:ext cx="3291840" cy="36576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621792" y="4014216"/>
            <a:ext cx="31455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</a:t>
            </a:r>
            <a:endParaRPr lang="en-US" sz="1050" dirty="0"/>
          </a:p>
        </p:txBody>
      </p:sp>
      <p:sp>
        <p:nvSpPr>
          <p:cNvPr id="27" name="Shape 21"/>
          <p:cNvSpPr/>
          <p:nvPr/>
        </p:nvSpPr>
        <p:spPr>
          <a:xfrm>
            <a:off x="3840480" y="4014216"/>
            <a:ext cx="2377440" cy="36576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8" name="Text 22"/>
          <p:cNvSpPr/>
          <p:nvPr/>
        </p:nvSpPr>
        <p:spPr>
          <a:xfrm>
            <a:off x="3913632" y="4014216"/>
            <a:ext cx="22311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loss</a:t>
            </a:r>
            <a:endParaRPr lang="en-US" sz="1050" dirty="0"/>
          </a:p>
        </p:txBody>
      </p:sp>
      <p:sp>
        <p:nvSpPr>
          <p:cNvPr id="29" name="Shape 23"/>
          <p:cNvSpPr/>
          <p:nvPr/>
        </p:nvSpPr>
        <p:spPr>
          <a:xfrm>
            <a:off x="6217920" y="4014216"/>
            <a:ext cx="2743200" cy="36576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0" name="Text 24"/>
          <p:cNvSpPr/>
          <p:nvPr/>
        </p:nvSpPr>
        <p:spPr>
          <a:xfrm>
            <a:off x="6291072" y="4014216"/>
            <a:ext cx="259689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Throughput</a:t>
            </a:r>
            <a:endParaRPr lang="en-US" sz="1050" dirty="0"/>
          </a:p>
        </p:txBody>
      </p:sp>
      <p:sp>
        <p:nvSpPr>
          <p:cNvPr id="31" name="Shape 25"/>
          <p:cNvSpPr/>
          <p:nvPr/>
        </p:nvSpPr>
        <p:spPr>
          <a:xfrm>
            <a:off x="8961120" y="4014216"/>
            <a:ext cx="2651760" cy="36576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2" name="Text 26"/>
          <p:cNvSpPr/>
          <p:nvPr/>
        </p:nvSpPr>
        <p:spPr>
          <a:xfrm>
            <a:off x="9034272" y="4014216"/>
            <a:ext cx="25054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Time-sensitive</a:t>
            </a:r>
            <a:endParaRPr lang="en-US" sz="1050" dirty="0"/>
          </a:p>
        </p:txBody>
      </p:sp>
      <p:sp>
        <p:nvSpPr>
          <p:cNvPr id="33" name="Shape 27"/>
          <p:cNvSpPr/>
          <p:nvPr/>
        </p:nvSpPr>
        <p:spPr>
          <a:xfrm>
            <a:off x="548640" y="4379976"/>
            <a:ext cx="329184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4" name="Text 28"/>
          <p:cNvSpPr/>
          <p:nvPr/>
        </p:nvSpPr>
        <p:spPr>
          <a:xfrm>
            <a:off x="621792" y="4379976"/>
            <a:ext cx="31455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transfer / e-mail / Web</a:t>
            </a:r>
            <a:endParaRPr lang="en-US" sz="1050" dirty="0"/>
          </a:p>
        </p:txBody>
      </p:sp>
      <p:sp>
        <p:nvSpPr>
          <p:cNvPr id="35" name="Shape 29"/>
          <p:cNvSpPr/>
          <p:nvPr/>
        </p:nvSpPr>
        <p:spPr>
          <a:xfrm>
            <a:off x="3840480" y="4379976"/>
            <a:ext cx="237744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6" name="Text 30"/>
          <p:cNvSpPr/>
          <p:nvPr/>
        </p:nvSpPr>
        <p:spPr>
          <a:xfrm>
            <a:off x="3913632" y="4379976"/>
            <a:ext cx="22311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loss</a:t>
            </a:r>
            <a:endParaRPr lang="en-US" sz="1050" dirty="0"/>
          </a:p>
        </p:txBody>
      </p:sp>
      <p:sp>
        <p:nvSpPr>
          <p:cNvPr id="37" name="Shape 31"/>
          <p:cNvSpPr/>
          <p:nvPr/>
        </p:nvSpPr>
        <p:spPr>
          <a:xfrm>
            <a:off x="6217920" y="4379976"/>
            <a:ext cx="274320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8" name="Text 32"/>
          <p:cNvSpPr/>
          <p:nvPr/>
        </p:nvSpPr>
        <p:spPr>
          <a:xfrm>
            <a:off x="6291072" y="4379976"/>
            <a:ext cx="259689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Elastic</a:t>
            </a:r>
            <a:endParaRPr lang="en-US" sz="1050" dirty="0"/>
          </a:p>
        </p:txBody>
      </p:sp>
      <p:sp>
        <p:nvSpPr>
          <p:cNvPr id="39" name="Shape 33"/>
          <p:cNvSpPr/>
          <p:nvPr/>
        </p:nvSpPr>
        <p:spPr>
          <a:xfrm>
            <a:off x="8961120" y="4379976"/>
            <a:ext cx="265176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0" name="Text 34"/>
          <p:cNvSpPr/>
          <p:nvPr/>
        </p:nvSpPr>
        <p:spPr>
          <a:xfrm>
            <a:off x="9034272" y="4379976"/>
            <a:ext cx="25054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50" dirty="0"/>
          </a:p>
        </p:txBody>
      </p:sp>
      <p:sp>
        <p:nvSpPr>
          <p:cNvPr id="41" name="Shape 35"/>
          <p:cNvSpPr/>
          <p:nvPr/>
        </p:nvSpPr>
        <p:spPr>
          <a:xfrm>
            <a:off x="548640" y="4745736"/>
            <a:ext cx="3291840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2" name="Text 36"/>
          <p:cNvSpPr/>
          <p:nvPr/>
        </p:nvSpPr>
        <p:spPr>
          <a:xfrm>
            <a:off x="621792" y="4745736"/>
            <a:ext cx="31455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Streaming audio / video</a:t>
            </a:r>
            <a:endParaRPr lang="en-US" sz="1050" dirty="0"/>
          </a:p>
        </p:txBody>
      </p:sp>
      <p:sp>
        <p:nvSpPr>
          <p:cNvPr id="43" name="Shape 37"/>
          <p:cNvSpPr/>
          <p:nvPr/>
        </p:nvSpPr>
        <p:spPr>
          <a:xfrm>
            <a:off x="3840480" y="4745736"/>
            <a:ext cx="2377440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4" name="Text 38"/>
          <p:cNvSpPr/>
          <p:nvPr/>
        </p:nvSpPr>
        <p:spPr>
          <a:xfrm>
            <a:off x="3913632" y="4745736"/>
            <a:ext cx="22311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Loss-tolerant</a:t>
            </a:r>
            <a:endParaRPr lang="en-US" sz="1050" dirty="0"/>
          </a:p>
        </p:txBody>
      </p:sp>
      <p:sp>
        <p:nvSpPr>
          <p:cNvPr id="45" name="Shape 39"/>
          <p:cNvSpPr/>
          <p:nvPr/>
        </p:nvSpPr>
        <p:spPr>
          <a:xfrm>
            <a:off x="6217920" y="4745736"/>
            <a:ext cx="2743200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6" name="Text 40"/>
          <p:cNvSpPr/>
          <p:nvPr/>
        </p:nvSpPr>
        <p:spPr>
          <a:xfrm>
            <a:off x="6291072" y="4745736"/>
            <a:ext cx="259689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 kbps – 5 Mbps</a:t>
            </a:r>
            <a:endParaRPr lang="en-US" sz="1050" dirty="0"/>
          </a:p>
        </p:txBody>
      </p:sp>
      <p:sp>
        <p:nvSpPr>
          <p:cNvPr id="47" name="Shape 41"/>
          <p:cNvSpPr/>
          <p:nvPr/>
        </p:nvSpPr>
        <p:spPr>
          <a:xfrm>
            <a:off x="8961120" y="4745736"/>
            <a:ext cx="2651760" cy="36576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8" name="Text 42"/>
          <p:cNvSpPr/>
          <p:nvPr/>
        </p:nvSpPr>
        <p:spPr>
          <a:xfrm>
            <a:off x="9034272" y="4745736"/>
            <a:ext cx="25054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Yes, seconds</a:t>
            </a:r>
            <a:endParaRPr lang="en-US" sz="1050" dirty="0"/>
          </a:p>
        </p:txBody>
      </p:sp>
      <p:sp>
        <p:nvSpPr>
          <p:cNvPr id="49" name="Shape 43"/>
          <p:cNvSpPr/>
          <p:nvPr/>
        </p:nvSpPr>
        <p:spPr>
          <a:xfrm>
            <a:off x="548640" y="5111496"/>
            <a:ext cx="329184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0" name="Text 44"/>
          <p:cNvSpPr/>
          <p:nvPr/>
        </p:nvSpPr>
        <p:spPr>
          <a:xfrm>
            <a:off x="621792" y="5111496"/>
            <a:ext cx="31455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Interactive games / telephony</a:t>
            </a:r>
            <a:endParaRPr lang="en-US" sz="1050" dirty="0"/>
          </a:p>
        </p:txBody>
      </p:sp>
      <p:sp>
        <p:nvSpPr>
          <p:cNvPr id="51" name="Shape 45"/>
          <p:cNvSpPr/>
          <p:nvPr/>
        </p:nvSpPr>
        <p:spPr>
          <a:xfrm>
            <a:off x="3840480" y="5111496"/>
            <a:ext cx="237744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2" name="Text 46"/>
          <p:cNvSpPr/>
          <p:nvPr/>
        </p:nvSpPr>
        <p:spPr>
          <a:xfrm>
            <a:off x="3913632" y="5111496"/>
            <a:ext cx="22311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Loss-tolerant</a:t>
            </a:r>
            <a:endParaRPr lang="en-US" sz="1050" dirty="0"/>
          </a:p>
        </p:txBody>
      </p:sp>
      <p:sp>
        <p:nvSpPr>
          <p:cNvPr id="53" name="Shape 47"/>
          <p:cNvSpPr/>
          <p:nvPr/>
        </p:nvSpPr>
        <p:spPr>
          <a:xfrm>
            <a:off x="6217920" y="5111496"/>
            <a:ext cx="274320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4" name="Text 48"/>
          <p:cNvSpPr/>
          <p:nvPr/>
        </p:nvSpPr>
        <p:spPr>
          <a:xfrm>
            <a:off x="6291072" y="5111496"/>
            <a:ext cx="259689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 kbps up</a:t>
            </a:r>
            <a:endParaRPr lang="en-US" sz="1050" dirty="0"/>
          </a:p>
        </p:txBody>
      </p:sp>
      <p:sp>
        <p:nvSpPr>
          <p:cNvPr id="55" name="Shape 49"/>
          <p:cNvSpPr/>
          <p:nvPr/>
        </p:nvSpPr>
        <p:spPr>
          <a:xfrm>
            <a:off x="8961120" y="5111496"/>
            <a:ext cx="265176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6" name="Text 50"/>
          <p:cNvSpPr/>
          <p:nvPr/>
        </p:nvSpPr>
        <p:spPr>
          <a:xfrm>
            <a:off x="9034272" y="5111496"/>
            <a:ext cx="25054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Yes, 100s ms</a:t>
            </a:r>
            <a:endParaRPr lang="en-US" sz="1050" dirty="0"/>
          </a:p>
        </p:txBody>
      </p:sp>
      <p:sp>
        <p:nvSpPr>
          <p:cNvPr id="57" name="Shape 51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8" name="Text 52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Principles of Network Applications</a:t>
            </a:r>
            <a:endParaRPr lang="en-US" sz="950" dirty="0"/>
          </a:p>
        </p:txBody>
      </p:sp>
      <p:sp>
        <p:nvSpPr>
          <p:cNvPr id="59" name="Text 53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60" name="Text 54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2.1 PRINCIPLES OF NETWORK APPLICATIONS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TCP vs. UDP: Two Transport Services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53896"/>
            <a:ext cx="5318608" cy="3246120"/>
          </a:xfrm>
          <a:prstGeom prst="roundRect">
            <a:avLst>
              <a:gd name="adj" fmla="val 2254"/>
            </a:avLst>
          </a:prstGeom>
          <a:solidFill>
            <a:srgbClr val="DCE7F3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636776"/>
            <a:ext cx="47699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E6F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TCP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22960" y="2231136"/>
            <a:ext cx="4769968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Reliable, in-order delivery between sender and receiver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control — sender won’t overwhelm the receiver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Congestion control — throttles when the network is loaded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Connection-oriented: handshake before data flows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not provide: timing or a throughput guarantee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822960" y="4178808"/>
            <a:ext cx="4769968" cy="384048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4178808"/>
            <a:ext cx="476996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· e-mail · file transfer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324448" y="1453896"/>
            <a:ext cx="5318608" cy="3246120"/>
          </a:xfrm>
          <a:prstGeom prst="roundRect">
            <a:avLst>
              <a:gd name="adj" fmla="val 2254"/>
            </a:avLst>
          </a:prstGeom>
          <a:solidFill>
            <a:srgbClr val="FBE7D3"/>
          </a:solidFill>
          <a:ln/>
        </p:spPr>
      </p:sp>
      <p:sp>
        <p:nvSpPr>
          <p:cNvPr id="10" name="Text 8"/>
          <p:cNvSpPr/>
          <p:nvPr/>
        </p:nvSpPr>
        <p:spPr>
          <a:xfrm>
            <a:off x="6598768" y="1636776"/>
            <a:ext cx="47699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565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UDP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598768" y="2231136"/>
            <a:ext cx="4769968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Unreliable — no delivery, ordering, or duplicate guarantee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handshake, no flow control, no congestion control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 sends datagrams and gets out of the way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Lets the application control exactly what is sent, when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9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Q: why bother? — because some apps want none of TCP’s overhead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598768" y="4178808"/>
            <a:ext cx="4769968" cy="384048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6598768" y="4178808"/>
            <a:ext cx="476996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 · streaming · telephony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548640" y="4882896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note on security:  </a:t>
            </a:r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TCP/UDP send data — including passwords — in the clear. </a:t>
            </a:r>
            <a:pPr indent="0" marL="0"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SSL/TLS sits at the application layer, encrypting the connection before handing it to TCP.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Principles of Network Applications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Web, HTTP, and FTP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protocol behind every page load — and the older one behind every file transfer.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The Web, HTTP, and FTP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52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 Layer — Computer Networks</dc:title>
  <dc:subject>PptxGenJS Presentation</dc:subject>
  <dc:creator>Computer Networks</dc:creator>
  <cp:lastModifiedBy>Computer Networks</cp:lastModifiedBy>
  <cp:revision>1</cp:revision>
  <dcterms:created xsi:type="dcterms:W3CDTF">2026-08-31T18:18:28Z</dcterms:created>
  <dcterms:modified xsi:type="dcterms:W3CDTF">2026-08-31T18:18:28Z</dcterms:modified>
</cp:coreProperties>
</file>