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e3795fa41084b20" /><Relationship Type="http://schemas.openxmlformats.org/officeDocument/2006/relationships/extended-properties" Target="/docProps/app.xml" Id="Re6e2ee745d0e4ea3" /><Relationship Type="http://schemas.openxmlformats.org/officeDocument/2006/relationships/officeDocument" Target="/ppt/presentation.xml" Id="R421727fdf6a448e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1c0cc6741a74d62"/>
  </p:sldMasterIdLst>
  <p:notesMasterIdLst>
    <p:notesMasterId xmlns:r="http://schemas.openxmlformats.org/officeDocument/2006/relationships" r:id="Rde58a5d0ee2441d9"/>
  </p:notesMasterIdLst>
  <p:sldIdLst>
    <p:sldId xmlns:r="http://schemas.openxmlformats.org/officeDocument/2006/relationships" id="256" r:id="R00fd41c5c64f4fed"/>
    <p:sldId xmlns:r="http://schemas.openxmlformats.org/officeDocument/2006/relationships" id="257" r:id="R4a2a35fe7ad84a2b"/>
    <p:sldId xmlns:r="http://schemas.openxmlformats.org/officeDocument/2006/relationships" id="258" r:id="Rab24ab856c164cb0"/>
    <p:sldId xmlns:r="http://schemas.openxmlformats.org/officeDocument/2006/relationships" id="259" r:id="R3cfc20bc8992421e"/>
    <p:sldId xmlns:r="http://schemas.openxmlformats.org/officeDocument/2006/relationships" id="260" r:id="R747239032fa1412b"/>
    <p:sldId xmlns:r="http://schemas.openxmlformats.org/officeDocument/2006/relationships" id="261" r:id="Rd83a967ef80b4118"/>
    <p:sldId xmlns:r="http://schemas.openxmlformats.org/officeDocument/2006/relationships" id="262" r:id="R6d3b8e01f957434f"/>
    <p:sldId xmlns:r="http://schemas.openxmlformats.org/officeDocument/2006/relationships" id="263" r:id="R9e1892b5d9854b28"/>
    <p:sldId xmlns:r="http://schemas.openxmlformats.org/officeDocument/2006/relationships" id="264" r:id="Rc9b041e95a034b35"/>
    <p:sldId xmlns:r="http://schemas.openxmlformats.org/officeDocument/2006/relationships" id="265" r:id="R4e2a309830e14439"/>
    <p:sldId xmlns:r="http://schemas.openxmlformats.org/officeDocument/2006/relationships" id="266" r:id="R86e41408d2234747"/>
    <p:sldId xmlns:r="http://schemas.openxmlformats.org/officeDocument/2006/relationships" id="267" r:id="Rb57227baafe341ae"/>
    <p:sldId xmlns:r="http://schemas.openxmlformats.org/officeDocument/2006/relationships" id="268" r:id="Redd8862164074e2b"/>
    <p:sldId xmlns:r="http://schemas.openxmlformats.org/officeDocument/2006/relationships" id="269" r:id="Rb554282764f14135"/>
    <p:sldId xmlns:r="http://schemas.openxmlformats.org/officeDocument/2006/relationships" id="270" r:id="R726a742433ae448a"/>
    <p:sldId xmlns:r="http://schemas.openxmlformats.org/officeDocument/2006/relationships" id="271" r:id="R040e3512fcf64b40"/>
    <p:sldId xmlns:r="http://schemas.openxmlformats.org/officeDocument/2006/relationships" id="272" r:id="R6b4fcac584ad48aa"/>
    <p:sldId xmlns:r="http://schemas.openxmlformats.org/officeDocument/2006/relationships" id="273" r:id="Ra221c82c7cbf45a2"/>
    <p:sldId xmlns:r="http://schemas.openxmlformats.org/officeDocument/2006/relationships" id="274" r:id="R9b989410638d4f1c"/>
    <p:sldId xmlns:r="http://schemas.openxmlformats.org/officeDocument/2006/relationships" id="275" r:id="Rfb8f774a77be4b88"/>
    <p:sldId xmlns:r="http://schemas.openxmlformats.org/officeDocument/2006/relationships" id="276" r:id="R4a66ff2d356a4380"/>
    <p:sldId xmlns:r="http://schemas.openxmlformats.org/officeDocument/2006/relationships" id="277" r:id="R5fd43732d0234343"/>
    <p:sldId xmlns:r="http://schemas.openxmlformats.org/officeDocument/2006/relationships" id="278" r:id="R63cb37404cdf42c6"/>
    <p:sldId xmlns:r="http://schemas.openxmlformats.org/officeDocument/2006/relationships" id="279" r:id="Rec047557392840c6"/>
    <p:sldId xmlns:r="http://schemas.openxmlformats.org/officeDocument/2006/relationships" id="280" r:id="R5cf40d812f894eec"/>
    <p:sldId xmlns:r="http://schemas.openxmlformats.org/officeDocument/2006/relationships" id="281" r:id="Re01b549f610b4203"/>
    <p:sldId xmlns:r="http://schemas.openxmlformats.org/officeDocument/2006/relationships" id="282" r:id="R9ecfe204f386415e"/>
    <p:sldId xmlns:r="http://schemas.openxmlformats.org/officeDocument/2006/relationships" id="283" r:id="Rdc9b5b2faf0b47f6"/>
    <p:sldId xmlns:r="http://schemas.openxmlformats.org/officeDocument/2006/relationships" id="284" r:id="Rdcc3417fcf9e401b"/>
    <p:sldId xmlns:r="http://schemas.openxmlformats.org/officeDocument/2006/relationships" id="285" r:id="R5e47c60f18024233"/>
    <p:sldId xmlns:r="http://schemas.openxmlformats.org/officeDocument/2006/relationships" id="286" r:id="R6c02ade4738b42c6"/>
    <p:sldId xmlns:r="http://schemas.openxmlformats.org/officeDocument/2006/relationships" id="287" r:id="R36f64cd439f1465a"/>
    <p:sldId xmlns:r="http://schemas.openxmlformats.org/officeDocument/2006/relationships" id="288" r:id="R0a70a361a7c24c34"/>
    <p:sldId xmlns:r="http://schemas.openxmlformats.org/officeDocument/2006/relationships" id="289" r:id="R06d74e260f0342a5"/>
    <p:sldId xmlns:r="http://schemas.openxmlformats.org/officeDocument/2006/relationships" id="290" r:id="R244fee08fd714dd8"/>
    <p:sldId xmlns:r="http://schemas.openxmlformats.org/officeDocument/2006/relationships" id="291" r:id="R1a7719844cf5453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d631d412144de5" /><Relationship Type="http://schemas.openxmlformats.org/officeDocument/2006/relationships/slideMaster" Target="/ppt/slideMasters/slideMaster1.xml" Id="R91c0cc6741a74d62" /><Relationship Type="http://schemas.openxmlformats.org/officeDocument/2006/relationships/notesMaster" Target="/ppt/notesMasters/notesMaster1.xml" Id="Rde58a5d0ee2441d9" /><Relationship Type="http://schemas.openxmlformats.org/officeDocument/2006/relationships/presProps" Target="/ppt/presProps.xml" Id="Rd998d493ffb547ec" /><Relationship Type="http://schemas.openxmlformats.org/officeDocument/2006/relationships/tableStyles" Target="/ppt/tableStyles.xml" Id="Rd1bbf173a6564dd4" /><Relationship Type="http://schemas.openxmlformats.org/officeDocument/2006/relationships/slide" Target="/ppt/slides/slide1.xml" Id="R00fd41c5c64f4fed" /><Relationship Type="http://schemas.openxmlformats.org/officeDocument/2006/relationships/slide" Target="/ppt/slides/slide2.xml" Id="R4a2a35fe7ad84a2b" /><Relationship Type="http://schemas.openxmlformats.org/officeDocument/2006/relationships/slide" Target="/ppt/slides/slide3.xml" Id="Rab24ab856c164cb0" /><Relationship Type="http://schemas.openxmlformats.org/officeDocument/2006/relationships/slide" Target="/ppt/slides/slide4.xml" Id="R3cfc20bc8992421e" /><Relationship Type="http://schemas.openxmlformats.org/officeDocument/2006/relationships/slide" Target="/ppt/slides/slide5.xml" Id="R747239032fa1412b" /><Relationship Type="http://schemas.openxmlformats.org/officeDocument/2006/relationships/slide" Target="/ppt/slides/slide6.xml" Id="Rd83a967ef80b4118" /><Relationship Type="http://schemas.openxmlformats.org/officeDocument/2006/relationships/slide" Target="/ppt/slides/slide7.xml" Id="R6d3b8e01f957434f" /><Relationship Type="http://schemas.openxmlformats.org/officeDocument/2006/relationships/slide" Target="/ppt/slides/slide8.xml" Id="R9e1892b5d9854b28" /><Relationship Type="http://schemas.openxmlformats.org/officeDocument/2006/relationships/slide" Target="/ppt/slides/slide9.xml" Id="Rc9b041e95a034b35" /><Relationship Type="http://schemas.openxmlformats.org/officeDocument/2006/relationships/slide" Target="/ppt/slides/slide10.xml" Id="R4e2a309830e14439" /><Relationship Type="http://schemas.openxmlformats.org/officeDocument/2006/relationships/slide" Target="/ppt/slides/slide11.xml" Id="R86e41408d2234747" /><Relationship Type="http://schemas.openxmlformats.org/officeDocument/2006/relationships/slide" Target="/ppt/slides/slide12.xml" Id="Rb57227baafe341ae" /><Relationship Type="http://schemas.openxmlformats.org/officeDocument/2006/relationships/slide" Target="/ppt/slides/slide13.xml" Id="Redd8862164074e2b" /><Relationship Type="http://schemas.openxmlformats.org/officeDocument/2006/relationships/slide" Target="/ppt/slides/slide14.xml" Id="Rb554282764f14135" /><Relationship Type="http://schemas.openxmlformats.org/officeDocument/2006/relationships/slide" Target="/ppt/slides/slide15.xml" Id="R726a742433ae448a" /><Relationship Type="http://schemas.openxmlformats.org/officeDocument/2006/relationships/slide" Target="/ppt/slides/slide16.xml" Id="R040e3512fcf64b40" /><Relationship Type="http://schemas.openxmlformats.org/officeDocument/2006/relationships/slide" Target="/ppt/slides/slide17.xml" Id="R6b4fcac584ad48aa" /><Relationship Type="http://schemas.openxmlformats.org/officeDocument/2006/relationships/slide" Target="/ppt/slides/slide18.xml" Id="Ra221c82c7cbf45a2" /><Relationship Type="http://schemas.openxmlformats.org/officeDocument/2006/relationships/slide" Target="/ppt/slides/slide19.xml" Id="R9b989410638d4f1c" /><Relationship Type="http://schemas.openxmlformats.org/officeDocument/2006/relationships/slide" Target="/ppt/slides/slide20.xml" Id="Rfb8f774a77be4b88" /><Relationship Type="http://schemas.openxmlformats.org/officeDocument/2006/relationships/slide" Target="/ppt/slides/slide21.xml" Id="R4a66ff2d356a4380" /><Relationship Type="http://schemas.openxmlformats.org/officeDocument/2006/relationships/slide" Target="/ppt/slides/slide22.xml" Id="R5fd43732d0234343" /><Relationship Type="http://schemas.openxmlformats.org/officeDocument/2006/relationships/slide" Target="/ppt/slides/slide23.xml" Id="R63cb37404cdf42c6" /><Relationship Type="http://schemas.openxmlformats.org/officeDocument/2006/relationships/slide" Target="/ppt/slides/slide24.xml" Id="Rec047557392840c6" /><Relationship Type="http://schemas.openxmlformats.org/officeDocument/2006/relationships/slide" Target="/ppt/slides/slide25.xml" Id="R5cf40d812f894eec" /><Relationship Type="http://schemas.openxmlformats.org/officeDocument/2006/relationships/slide" Target="/ppt/slides/slide26.xml" Id="Re01b549f610b4203" /><Relationship Type="http://schemas.openxmlformats.org/officeDocument/2006/relationships/slide" Target="/ppt/slides/slide27.xml" Id="R9ecfe204f386415e" /><Relationship Type="http://schemas.openxmlformats.org/officeDocument/2006/relationships/slide" Target="/ppt/slides/slide28.xml" Id="Rdc9b5b2faf0b47f6" /><Relationship Type="http://schemas.openxmlformats.org/officeDocument/2006/relationships/slide" Target="/ppt/slides/slide29.xml" Id="Rdcc3417fcf9e401b" /><Relationship Type="http://schemas.openxmlformats.org/officeDocument/2006/relationships/slide" Target="/ppt/slides/slide30.xml" Id="R5e47c60f18024233" /><Relationship Type="http://schemas.openxmlformats.org/officeDocument/2006/relationships/slide" Target="/ppt/slides/slide31.xml" Id="R6c02ade4738b42c6" /><Relationship Type="http://schemas.openxmlformats.org/officeDocument/2006/relationships/slide" Target="/ppt/slides/slide32.xml" Id="R36f64cd439f1465a" /><Relationship Type="http://schemas.openxmlformats.org/officeDocument/2006/relationships/slide" Target="/ppt/slides/slide33.xml" Id="R0a70a361a7c24c34" /><Relationship Type="http://schemas.openxmlformats.org/officeDocument/2006/relationships/slide" Target="/ppt/slides/slide34.xml" Id="R06d74e260f0342a5" /><Relationship Type="http://schemas.openxmlformats.org/officeDocument/2006/relationships/slide" Target="/ppt/slides/slide35.xml" Id="R244fee08fd714dd8" /><Relationship Type="http://schemas.openxmlformats.org/officeDocument/2006/relationships/slide" Target="/ppt/slides/slide36.xml" Id="R1a7719844cf5453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09ead7276d4428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62d43ededae4756" /><Relationship Type="http://schemas.openxmlformats.org/officeDocument/2006/relationships/notesMaster" Target="/ppt/notesMasters/notesMaster1.xml" Id="R769883aebb8147f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5f8df20b61c423a" /><Relationship Type="http://schemas.openxmlformats.org/officeDocument/2006/relationships/notesMaster" Target="/ppt/notesMasters/notesMaster1.xml" Id="R39af217016704f6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b244d36b2ea496d" /><Relationship Type="http://schemas.openxmlformats.org/officeDocument/2006/relationships/notesMaster" Target="/ppt/notesMasters/notesMaster1.xml" Id="R1541e478097b449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ced7d76fbba4b70" /><Relationship Type="http://schemas.openxmlformats.org/officeDocument/2006/relationships/notesMaster" Target="/ppt/notesMasters/notesMaster1.xml" Id="Re85d7f24c00c41c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a92ea6177bb4c54" /><Relationship Type="http://schemas.openxmlformats.org/officeDocument/2006/relationships/notesMaster" Target="/ppt/notesMasters/notesMaster1.xml" Id="Rcd58001493b44c7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c6eb19ac4f0423b" /><Relationship Type="http://schemas.openxmlformats.org/officeDocument/2006/relationships/notesMaster" Target="/ppt/notesMasters/notesMaster1.xml" Id="R35c1f312a38648e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d03126a940e4155" /><Relationship Type="http://schemas.openxmlformats.org/officeDocument/2006/relationships/notesMaster" Target="/ppt/notesMasters/notesMaster1.xml" Id="Rff66da4f362a425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fc10abc9cc74e02" /><Relationship Type="http://schemas.openxmlformats.org/officeDocument/2006/relationships/notesMaster" Target="/ppt/notesMasters/notesMaster1.xml" Id="R3f6f8bb6a46849d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de2d612ac3d47ca" /><Relationship Type="http://schemas.openxmlformats.org/officeDocument/2006/relationships/notesMaster" Target="/ppt/notesMasters/notesMaster1.xml" Id="Radf08c6a10db47c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7739244b6144a92" /><Relationship Type="http://schemas.openxmlformats.org/officeDocument/2006/relationships/notesMaster" Target="/ppt/notesMasters/notesMaster1.xml" Id="R5ba1365de352440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e3ab562aa2c423a" /><Relationship Type="http://schemas.openxmlformats.org/officeDocument/2006/relationships/notesMaster" Target="/ppt/notesMasters/notesMaster1.xml" Id="R4ce6188a2c0b48b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28bf89d64c2429e" /><Relationship Type="http://schemas.openxmlformats.org/officeDocument/2006/relationships/notesMaster" Target="/ppt/notesMasters/notesMaster1.xml" Id="R7ec903a77acb4ce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f3bd504ede64c36" /><Relationship Type="http://schemas.openxmlformats.org/officeDocument/2006/relationships/notesMaster" Target="/ppt/notesMasters/notesMaster1.xml" Id="Rb598dc5513ba423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ee070b510e74342" /><Relationship Type="http://schemas.openxmlformats.org/officeDocument/2006/relationships/notesMaster" Target="/ppt/notesMasters/notesMaster1.xml" Id="R48ebf171c2fb49d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6a10b803df34807" /><Relationship Type="http://schemas.openxmlformats.org/officeDocument/2006/relationships/notesMaster" Target="/ppt/notesMasters/notesMaster1.xml" Id="R1f41b51d05d2497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87cb65821bf4584" /><Relationship Type="http://schemas.openxmlformats.org/officeDocument/2006/relationships/notesMaster" Target="/ppt/notesMasters/notesMaster1.xml" Id="R9925cbf8ab544b7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d6402a6fad84355" /><Relationship Type="http://schemas.openxmlformats.org/officeDocument/2006/relationships/notesMaster" Target="/ppt/notesMasters/notesMaster1.xml" Id="R8146fe3a6d924df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697b432f1814540" /><Relationship Type="http://schemas.openxmlformats.org/officeDocument/2006/relationships/notesMaster" Target="/ppt/notesMasters/notesMaster1.xml" Id="Rf7b7648dd1e8465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71ff19ce39b4c15" /><Relationship Type="http://schemas.openxmlformats.org/officeDocument/2006/relationships/notesMaster" Target="/ppt/notesMasters/notesMaster1.xml" Id="Rf36dcc656acd47e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648b414e1864964" /><Relationship Type="http://schemas.openxmlformats.org/officeDocument/2006/relationships/notesMaster" Target="/ppt/notesMasters/notesMaster1.xml" Id="R9b069c176abe46f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4249db14b0740f1" /><Relationship Type="http://schemas.openxmlformats.org/officeDocument/2006/relationships/notesMaster" Target="/ppt/notesMasters/notesMaster1.xml" Id="Rd61780da26404fb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7aedbf274054682" /><Relationship Type="http://schemas.openxmlformats.org/officeDocument/2006/relationships/notesMaster" Target="/ppt/notesMasters/notesMaster1.xml" Id="R47a9278be8b24b7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b99d1f922b84ec3" /><Relationship Type="http://schemas.openxmlformats.org/officeDocument/2006/relationships/notesMaster" Target="/ppt/notesMasters/notesMaster1.xml" Id="Receb272b0df2439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e21f37f1e524d39" /><Relationship Type="http://schemas.openxmlformats.org/officeDocument/2006/relationships/notesMaster" Target="/ppt/notesMasters/notesMaster1.xml" Id="Re8447cdddc61484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bcfb8a3cbdd4d9c" /><Relationship Type="http://schemas.openxmlformats.org/officeDocument/2006/relationships/notesMaster" Target="/ppt/notesMasters/notesMaster1.xml" Id="Rc32e0052082c491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d58cc7b48d74c7f" /><Relationship Type="http://schemas.openxmlformats.org/officeDocument/2006/relationships/notesMaster" Target="/ppt/notesMasters/notesMaster1.xml" Id="R457ea700c8ae4a1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1589242059f4ee4" /><Relationship Type="http://schemas.openxmlformats.org/officeDocument/2006/relationships/notesMaster" Target="/ppt/notesMasters/notesMaster1.xml" Id="R259b099b8fff4e1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a8c846faad149e6" /><Relationship Type="http://schemas.openxmlformats.org/officeDocument/2006/relationships/notesMaster" Target="/ppt/notesMasters/notesMaster1.xml" Id="Red7a724a5d724cc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ba751a7e54c4ac9" /><Relationship Type="http://schemas.openxmlformats.org/officeDocument/2006/relationships/notesMaster" Target="/ppt/notesMasters/notesMaster1.xml" Id="R2d04ad87d83b456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953b8c20f4d4ec5" /><Relationship Type="http://schemas.openxmlformats.org/officeDocument/2006/relationships/notesMaster" Target="/ppt/notesMasters/notesMaster1.xml" Id="Rdaa2aed842dc4549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c1e98164f6c047f2" /><Relationship Type="http://schemas.openxmlformats.org/officeDocument/2006/relationships/notesMaster" Target="/ppt/notesMasters/notesMaster1.xml" Id="Re4452244b7f4408a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cf09f42b30884455" /><Relationship Type="http://schemas.openxmlformats.org/officeDocument/2006/relationships/notesMaster" Target="/ppt/notesMasters/notesMaster1.xml" Id="R67687e28894d4060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b468537a445b4598" /><Relationship Type="http://schemas.openxmlformats.org/officeDocument/2006/relationships/notesMaster" Target="/ppt/notesMasters/notesMaster1.xml" Id="Rb58d174573ee4fad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02947a4525b84f69" /><Relationship Type="http://schemas.openxmlformats.org/officeDocument/2006/relationships/notesMaster" Target="/ppt/notesMasters/notesMaster1.xml" Id="Rcc4a70a2981a4330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961a20d5da6045bb" /><Relationship Type="http://schemas.openxmlformats.org/officeDocument/2006/relationships/notesMaster" Target="/ppt/notesMasters/notesMaster1.xml" Id="R9d122ebed83d4d51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af6061317c24487b" /><Relationship Type="http://schemas.openxmlformats.org/officeDocument/2006/relationships/notesMaster" Target="/ppt/notesMasters/notesMaster1.xml" Id="R06271396b3bc403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Deck ภาษาไทยสำหรับสอนระดับมหาวิทยาลัย ใช้ตัวอย่างข้อมูลสาธารณะและเน้นการตรวจสอบผลลัพธ์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b8de4993884c1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28f7dd466894b56" /><Relationship Type="http://schemas.openxmlformats.org/officeDocument/2006/relationships/slideLayout" Target="/ppt/slideLayouts/slideLayout1.xml" Id="R957759a96faa449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57759a96faa449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e1e80dfa2848e9" /><Relationship Type="http://schemas.openxmlformats.org/officeDocument/2006/relationships/notesSlide" Target="/ppt/notesSlides/notesSlide1.xml" Id="R841f9450f47245b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9059c6553c4b89" /><Relationship Type="http://schemas.openxmlformats.org/officeDocument/2006/relationships/notesSlide" Target="/ppt/notesSlides/notesSlide2.xml" Id="R3662e6af7bc34a0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77974094b84bef" /><Relationship Type="http://schemas.openxmlformats.org/officeDocument/2006/relationships/notesSlide" Target="/ppt/notesSlides/notesSlide3.xml" Id="R80ca1643ff824b8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588d4984534bfd" /><Relationship Type="http://schemas.openxmlformats.org/officeDocument/2006/relationships/notesSlide" Target="/ppt/notesSlides/notesSlide4.xml" Id="R564b082d832540d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0c6ccccbdd4d8e" /><Relationship Type="http://schemas.openxmlformats.org/officeDocument/2006/relationships/notesSlide" Target="/ppt/notesSlides/notesSlide5.xml" Id="Rb3d9bf9a80cf414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99d0783d564c02" /><Relationship Type="http://schemas.openxmlformats.org/officeDocument/2006/relationships/notesSlide" Target="/ppt/notesSlides/notesSlide6.xml" Id="R454e9fe7a00b42c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b2903321d142d5" /><Relationship Type="http://schemas.openxmlformats.org/officeDocument/2006/relationships/notesSlide" Target="/ppt/notesSlides/notesSlide7.xml" Id="R4d1e0343b64a494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9063eaf5bd4a13" /><Relationship Type="http://schemas.openxmlformats.org/officeDocument/2006/relationships/notesSlide" Target="/ppt/notesSlides/notesSlide8.xml" Id="R8795294336ab436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93091b1cca432b" /><Relationship Type="http://schemas.openxmlformats.org/officeDocument/2006/relationships/notesSlide" Target="/ppt/notesSlides/notesSlide9.xml" Id="R9d884c423d7d4ef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5850cd0eb54998" /><Relationship Type="http://schemas.openxmlformats.org/officeDocument/2006/relationships/notesSlide" Target="/ppt/notesSlides/notesSlide10.xml" Id="R839a132a46f344b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115220f3724f42" /><Relationship Type="http://schemas.openxmlformats.org/officeDocument/2006/relationships/notesSlide" Target="/ppt/notesSlides/notesSlide11.xml" Id="Rad39c968b9f849b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1f9ecdf91046a6" /><Relationship Type="http://schemas.openxmlformats.org/officeDocument/2006/relationships/notesSlide" Target="/ppt/notesSlides/notesSlide12.xml" Id="R78df3d1365c14d4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3d2836906f4abc" /><Relationship Type="http://schemas.openxmlformats.org/officeDocument/2006/relationships/notesSlide" Target="/ppt/notesSlides/notesSlide13.xml" Id="Re9e142b4f4544bc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cdf87e29344e68" /><Relationship Type="http://schemas.openxmlformats.org/officeDocument/2006/relationships/notesSlide" Target="/ppt/notesSlides/notesSlide14.xml" Id="R5f0d33b4e01343a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2a5f8597ce474e" /><Relationship Type="http://schemas.openxmlformats.org/officeDocument/2006/relationships/notesSlide" Target="/ppt/notesSlides/notesSlide15.xml" Id="Rabc6fcefda38496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5c81c6e71e43a1" /><Relationship Type="http://schemas.openxmlformats.org/officeDocument/2006/relationships/notesSlide" Target="/ppt/notesSlides/notesSlide16.xml" Id="R5104b6e7b135417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053d9177af4299" /><Relationship Type="http://schemas.openxmlformats.org/officeDocument/2006/relationships/notesSlide" Target="/ppt/notesSlides/notesSlide17.xml" Id="Rc173633b03784df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4b49026ca04bc0" /><Relationship Type="http://schemas.openxmlformats.org/officeDocument/2006/relationships/notesSlide" Target="/ppt/notesSlides/notesSlide18.xml" Id="R9da20cafcc4f457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4c8b0f48004450" /><Relationship Type="http://schemas.openxmlformats.org/officeDocument/2006/relationships/notesSlide" Target="/ppt/notesSlides/notesSlide19.xml" Id="R542b085637f14ed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0c96241f0e4760" /><Relationship Type="http://schemas.openxmlformats.org/officeDocument/2006/relationships/notesSlide" Target="/ppt/notesSlides/notesSlide20.xml" Id="R5f1ab665b4b446e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f0508824d94565" /><Relationship Type="http://schemas.openxmlformats.org/officeDocument/2006/relationships/notesSlide" Target="/ppt/notesSlides/notesSlide21.xml" Id="R95e54695b52d45b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29cf273db84c60" /><Relationship Type="http://schemas.openxmlformats.org/officeDocument/2006/relationships/notesSlide" Target="/ppt/notesSlides/notesSlide22.xml" Id="Rb6dcf510016a4c6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c30e60821c4cf0" /><Relationship Type="http://schemas.openxmlformats.org/officeDocument/2006/relationships/notesSlide" Target="/ppt/notesSlides/notesSlide23.xml" Id="R89876ef4ac4641a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18c6e52efd473a" /><Relationship Type="http://schemas.openxmlformats.org/officeDocument/2006/relationships/notesSlide" Target="/ppt/notesSlides/notesSlide24.xml" Id="R8452579fcad74c5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0a87ea09404ba5" /><Relationship Type="http://schemas.openxmlformats.org/officeDocument/2006/relationships/notesSlide" Target="/ppt/notesSlides/notesSlide25.xml" Id="Rc2b919b667f2444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ac054f24f64bfc" /><Relationship Type="http://schemas.openxmlformats.org/officeDocument/2006/relationships/notesSlide" Target="/ppt/notesSlides/notesSlide26.xml" Id="R299d696ee0dc4de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712157a26a4a11" /><Relationship Type="http://schemas.openxmlformats.org/officeDocument/2006/relationships/notesSlide" Target="/ppt/notesSlides/notesSlide27.xml" Id="Rf1a4727bd554464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1f9ce21c144cc2" /><Relationship Type="http://schemas.openxmlformats.org/officeDocument/2006/relationships/notesSlide" Target="/ppt/notesSlides/notesSlide28.xml" Id="R627c1643c591483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d0dae47f444d36" /><Relationship Type="http://schemas.openxmlformats.org/officeDocument/2006/relationships/notesSlide" Target="/ppt/notesSlides/notesSlide29.xml" Id="R3464d8957006402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cb38ab57624423" /><Relationship Type="http://schemas.openxmlformats.org/officeDocument/2006/relationships/notesSlide" Target="/ppt/notesSlides/notesSlide30.xml" Id="Rd1f98524c7a14a18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e9634af0e04970" /><Relationship Type="http://schemas.openxmlformats.org/officeDocument/2006/relationships/notesSlide" Target="/ppt/notesSlides/notesSlide31.xml" Id="R58539b346c1c4032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971fed721b4087" /><Relationship Type="http://schemas.openxmlformats.org/officeDocument/2006/relationships/notesSlide" Target="/ppt/notesSlides/notesSlide32.xml" Id="R918f4ee94d134b06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f26cafffe647ba" /><Relationship Type="http://schemas.openxmlformats.org/officeDocument/2006/relationships/notesSlide" Target="/ppt/notesSlides/notesSlide33.xml" Id="Rb6fd6e2dc5a94f32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3aee0627b547ab" /><Relationship Type="http://schemas.openxmlformats.org/officeDocument/2006/relationships/notesSlide" Target="/ppt/notesSlides/notesSlide34.xml" Id="R106aaec5e7a84ca8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97c62dee834f10" /><Relationship Type="http://schemas.openxmlformats.org/officeDocument/2006/relationships/notesSlide" Target="/ppt/notesSlides/notesSlide35.xml" Id="R9592b69586054aa0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0e6fab47e0405d" /><Relationship Type="http://schemas.openxmlformats.org/officeDocument/2006/relationships/notesSlide" Target="/ppt/notesSlides/notesSlide36.xml" Id="R6ea0810e4ebe40e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C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BC0C70-0845-4A6C-B8F4-E0FD9F807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XPath, BeautifulSoup และ Selenium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0D2137-16D1-4EED-9760-E6E67C57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BD0D1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BBD0D1"/>
                </a:solidFill>
                <a:latin typeface="Tahoma"/>
                <a:ea typeface="Tahoma"/>
                <a:cs typeface="Tahoma"/>
              </a:rPr>
              <a:t>คู่มือสอน Screen Scraping แบบ Step by Step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B02112-9F65-4861-A327-A270DC50F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B4FD38-F369-4F31-A035-7393AAC39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76500"/>
            <a:ext cx="723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285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เลือกเครื่องมือจากวิธีที่เว็บส่งข้อมูล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DCC879-3FC9-40A7-822F-51038A5D7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723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BCE3D7"/>
                </a:solidFill>
                <a:latin typeface="Consolas"/>
                <a:ea typeface="Consolas"/>
                <a:cs typeface="Consolas"/>
              </a:defRPr>
            </a:pPr>
            <a:r>
              <a:rPr sz="1500" b="0">
                <a:solidFill>
                  <a:srgbClr val="BCE3D7"/>
                </a:solidFill>
                <a:latin typeface="Consolas"/>
                <a:ea typeface="Consolas"/>
                <a:cs typeface="Consolas"/>
              </a:rPr>
              <a:t>Static HTML  •  DOM selectors  •  Browser automation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71EA3D-375B-4BA4-866D-618F09F67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714500"/>
            <a:ext cx="2476500" cy="295275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B79C05-5A61-42EA-A1D6-1687955B5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000250"/>
            <a:ext cx="1714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6600" b="1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6600" b="1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C9EAAD-B1BE-45B7-86B6-CFD9C0C63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143250"/>
            <a:ext cx="1714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แนวทาง</a:t>
            </a:r>
          </a:p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หนึ่งกระบวนการคิด</a:t>
            </a:r>
          </a:p>
        </p:txBody>
      </p:sp>
    </p:spTree>
    <p:extLst>
      <p:ext uri="{BB962C8B-B14F-4D97-AF65-F5344CB8AC3E}">
        <p14:creationId xmlns:p14="http://schemas.microsoft.com/office/powerpoint/2010/main" val="6838274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F6E67D-114C-475B-B2DA-22CE188C7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ผลลัพธ์การเรียนรู้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FD7D93-D61C-402F-B83C-637F34785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สิ่งที่ผู้เรียนควรทำได้หลังจบบท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261EA3-F5AC-4972-9A0D-E93347D50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DC75D0-D18D-4D8A-802E-63D4E08C0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เข้าใจโครงสร้าง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0941E4-80CB-4567-9C44-008C2A220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81225"/>
            <a:ext cx="4953000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แยก HTML source ออกจาก DOM หลัง JavaScript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อ่าน parent, child, sibling และ attribute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เขียน XPath และ CSS selector ที่ทนต่อการเปลี่ยนแปลง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4B9A28-DD8C-4BF1-8880-D7B3E8696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666875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ลงมือทำและตัดสินใจ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43289B-FE09-4A86-8762-0CBD8096F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181225"/>
            <a:ext cx="4953000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ดึง Static HTML ด้วย requests หรือ cURL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Parse ด้วย BeautifulSoup หรือ XPath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ใช้ Selenium เมื่อจำเป็นต้องรัน JavaScript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Validate, cache และหยุดเมื่อ schema เปลี่ยน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3D757F-823A-417F-AA75-D3B46A971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29250"/>
            <a:ext cx="209931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7366B8-FFBF-46D4-AC72-28ECC4168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4355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3AB443-13E5-4A17-A791-261EBACDC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524500"/>
            <a:ext cx="160401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0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Inspect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238E7B-085F-46AC-9C09-4979E3911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2735" y="5429250"/>
            <a:ext cx="209931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38DA72-5FE0-4505-B51C-9BF30F523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6560" y="554355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E98374-1E34-4A71-9AD4-B35C957D3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1360" y="5524500"/>
            <a:ext cx="160401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0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Fetch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C2A184-D5F3-4237-8891-9D17B508C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6345" y="5429250"/>
            <a:ext cx="209931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233924-2E62-4611-BD00-7B8CAC36F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0170" y="554355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861F93-65A5-4F23-92BD-8CE314C1B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4970" y="5524500"/>
            <a:ext cx="160401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0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Select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DA0185-C52A-4F50-BB61-3329E65B3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9955" y="5429250"/>
            <a:ext cx="209931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F33079-60CF-4610-A503-E2075C8FD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3780" y="554355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FD632F-40C6-4781-9675-6F4E9111F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8580" y="5524500"/>
            <a:ext cx="160401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0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Validate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746D5A-5FE9-411C-BF2A-EF7F2BD7F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3565" y="5429250"/>
            <a:ext cx="209931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247925-5A6A-4E17-BA9C-49B46DBD5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7390" y="554355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1ACE2C-ADFE-4F2A-9811-2273AB602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2190" y="5524500"/>
            <a:ext cx="160401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0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Store</a:t>
            </a:r>
          </a:p>
        </p:txBody>
      </p:sp>
    </p:spTree>
    <p:extLst>
      <p:ext uri="{BB962C8B-B14F-4D97-AF65-F5344CB8AC3E}">
        <p14:creationId xmlns:p14="http://schemas.microsoft.com/office/powerpoint/2010/main" val="20449171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078788-004E-4FC3-A376-E445B7999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กระบวนการ Screen Scraping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F91242-FE4E-4738-9040-DB945D557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ทุกเครื่องมืออยู่ใน pipeline เดียวกัน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A20347-20DC-4D2D-B2D9-46C7B4980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590929-8175-4B83-9E7C-008B227C7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33625"/>
            <a:ext cx="1666875" cy="100012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7F1316-2E49-4797-ACB3-3CDE8B7F7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09850"/>
            <a:ext cx="14382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HTTP / Browser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CE73F5-7AE9-499A-9809-992C75671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2619375"/>
            <a:ext cx="342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C8C790-4718-4709-A578-84F7E2854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333625"/>
            <a:ext cx="1666875" cy="100012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2B268F-9EF4-4608-BE42-299FFAACA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2609850"/>
            <a:ext cx="14382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HTML / DOM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AB01DE-AECF-4776-9955-403808811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2619375"/>
            <a:ext cx="342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033E29-B6BF-4880-9245-25E726BA6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33625"/>
            <a:ext cx="1666875" cy="100012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95AD1C-F979-42B7-B372-CD816A6E9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609850"/>
            <a:ext cx="14382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Selector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BD4272-DCE7-4E37-8437-CC5A1E4AC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619375"/>
            <a:ext cx="342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59A77E-FF8C-46CB-A681-CD05181F2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2333625"/>
            <a:ext cx="1666875" cy="100012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7241FA-5D14-44AC-9BC2-F351AB347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81925" y="2609850"/>
            <a:ext cx="14382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Validation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675DD1-C9EC-4D13-9496-62113A75D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8325" y="2619375"/>
            <a:ext cx="342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4D1D28-79EE-4B88-8761-4BB2827CF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333625"/>
            <a:ext cx="1666875" cy="100012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F1DB80-0E01-4721-9A3B-0009D31A8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5550" y="2609850"/>
            <a:ext cx="14382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Dataset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CD85F1-B86D-4876-B438-7FABA464A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905250"/>
            <a:ext cx="1000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BeautifulSoup และ lxml ทำงานหลัง HTTP fetch ส่วน Selenium รวม browser และ interaction ไว้ในขั้นแรก</a:t>
            </a:r>
          </a:p>
        </p:txBody>
      </p:sp>
    </p:spTree>
    <p:extLst>
      <p:ext uri="{BB962C8B-B14F-4D97-AF65-F5344CB8AC3E}">
        <p14:creationId xmlns:p14="http://schemas.microsoft.com/office/powerpoint/2010/main" val="9515465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4771BF-A109-47F3-9DFF-5010FA70F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HTML source และ DOM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CCEDFF-3B38-43D3-BBD9-C136E44C3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สิ่งที่ดาวน์โหลดมาอาจไม่เหมือนสิ่งที่เห็นใน browser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7ACAC1-489B-454B-85B0-F801B02C7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E4566F-F5DE-4F4A-85B0-8432FE526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HTML source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0837DC-5CF0-47E3-BE98-47ADD572E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81225"/>
            <a:ext cx="4953000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Server ส่งข้อความ HTML กลับมา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requests.get(url).text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BeautifulSoup และ lxml อ่านข้อมูลชุดนี้ได้ทันที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9A7976-88C0-4C97-B8A8-F22A491F8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666875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Rendered DOM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1E09CF-E736-4056-8244-657406ECC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181225"/>
            <a:ext cx="4953000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Browser รัน JavaScript แล้วเพิ่ม แก้ หรือลบ element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Selenium อ่าน DOM หลังหน้าเว็บทำงาน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ข้อมูลบางส่วนเกิดขึ้นหลัง click หรือ scroll</a:t>
            </a:r>
          </a:p>
        </p:txBody>
      </p:sp>
    </p:spTree>
    <p:extLst>
      <p:ext uri="{BB962C8B-B14F-4D97-AF65-F5344CB8AC3E}">
        <p14:creationId xmlns:p14="http://schemas.microsoft.com/office/powerpoint/2010/main" val="16254474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05559D-AAD2-44AA-862B-3A996FE9F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DOM tree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250FA8-2420-4AA2-B2CC-AAD5E261B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Selector ทำงานบนความสัมพันธ์ของ node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CAA59F-A844-4C2F-99D9-D67C881FF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876ED5-F301-4535-A707-1259D42F7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62125"/>
            <a:ext cx="4953000" cy="31432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C96867-353A-4AAD-8C5D-B64CCD407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876425"/>
            <a:ext cx="4610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HTML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62C9A0-4F86-449A-80D8-17B6B39E5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162175"/>
            <a:ext cx="461010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&lt;main&gt;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&lt;h1&gt;Policy Interest Rate&lt;/h1&gt;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&lt;section class="data"&gt;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&lt;a href="table.xlsx"&gt;Download&lt;/a&gt;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&lt;/section&gt;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&lt;/main&gt;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3E89BB-05F5-4B95-9CD6-872D6B6F2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809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main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CB7A22-B037-4F18-9340-2AE7BFBDF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57175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├─ h1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BAC6D5-2136-4393-9548-A790A57EA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90875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└─ section.data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CB381E-772B-444C-9D71-25D2DEE8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10000"/>
            <a:ext cx="247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└─ a[href]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D21F91-44AD-4FD8-B8A9-7370D0039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857750"/>
            <a:ext cx="3714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XPath และ CSS selector อ้างอิง tree เดียวกัน</a:t>
            </a:r>
          </a:p>
        </p:txBody>
      </p:sp>
    </p:spTree>
    <p:extLst>
      <p:ext uri="{BB962C8B-B14F-4D97-AF65-F5344CB8AC3E}">
        <p14:creationId xmlns:p14="http://schemas.microsoft.com/office/powerpoint/2010/main" val="7635570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90D355-81CF-4CED-88D1-3F8DB9768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XPath คืออะไร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839483-85D5-4BC8-9C90-B86AB7007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ภาษาสำหรับเลือก node จาก XML หรือ HTML DOM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CA3F5C-CBDF-4788-9982-609786F97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EC2571-FBA3-4A70-8050-1FB7BD4BA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52625"/>
            <a:ext cx="10287000" cy="9525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E3EB87-A888-44CA-95C0-91AAA4EAF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066925"/>
            <a:ext cx="9944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XPATH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1961E2-2019-4019-9558-7E77D47D5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352675"/>
            <a:ext cx="99441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//a[contains(@href, '.xlsx')]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09D104-33F3-40C2-A017-9C1F5E5BE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333750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//a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34A2D6-2AEA-4B58-87C3-558AC34E2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810000"/>
            <a:ext cx="266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ค้นหา element &lt;a&gt; จากทุกระดับ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FF2192-55DB-4DF2-9895-67895D20E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333750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[@href]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15A734-1389-4D45-B80E-4AA8A4663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810000"/>
            <a:ext cx="247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ตรวจ attribute href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33F3E3-BD52-42B1-811E-88C7C6D8D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33375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contains(...)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6256FC-3834-4BC0-9AF8-60CDAFBEA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810000"/>
            <a:ext cx="247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เลือกเฉพาะลิงก์ Excel</a:t>
            </a:r>
          </a:p>
        </p:txBody>
      </p:sp>
    </p:spTree>
    <p:extLst>
      <p:ext uri="{BB962C8B-B14F-4D97-AF65-F5344CB8AC3E}">
        <p14:creationId xmlns:p14="http://schemas.microsoft.com/office/powerpoint/2010/main" val="20704294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6ADD5D-75B4-4D1F-8247-0C2DC5420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XPath พื้นฐาน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9128AE-9FF8-46BC-B7E5-B04477A3F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เริ่มจาก tag, attribute และ text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34B9F3-1C88-41F1-B472-5A597C4EA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C9A0F6-C8DF-4016-916B-C2E2EE2B2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5334000" cy="33813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A09C60-932C-4883-811E-10A9D1950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81175"/>
            <a:ext cx="4991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XPATH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D5CF6A-6C89-4F06-AE5B-4F7AFC77D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066925"/>
            <a:ext cx="4991100" cy="2867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//h1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//a[@href]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//a[contains(@href, '.xlsx')]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//*[contains(normalize-space(.), 'As of')]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FC48D4-BC4B-49C9-BAA0-E8BFE5FDA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809750"/>
            <a:ext cx="400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//tag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B1657F-5621-44D1-B8F3-3869F275A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171700"/>
            <a:ext cx="400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7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ค้นหา tag ทุกระดับ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A5C1A8-2949-4E12-BB71-0F5AB0440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62250"/>
            <a:ext cx="400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[@attribute]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6CA6DD-FBF2-43EE-BA1D-08C32E9A2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124200"/>
            <a:ext cx="400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7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กรอง element ด้วย attribute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A478F1-7A43-4335-AA78-49ED8E253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1475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contains() + normalize-space()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A3801B-1E07-46FD-9561-C03CBE3BF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076700"/>
            <a:ext cx="4286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7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ค้นหาข้อความโดยลด whitespace ที่ไม่แน่นอน</a:t>
            </a:r>
          </a:p>
        </p:txBody>
      </p:sp>
    </p:spTree>
    <p:extLst>
      <p:ext uri="{BB962C8B-B14F-4D97-AF65-F5344CB8AC3E}">
        <p14:creationId xmlns:p14="http://schemas.microsoft.com/office/powerpoint/2010/main" val="3177255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B35423-F0DB-4060-BFDA-F1C05E4DC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XPath กับโครงสร้างตาราง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1CB53A-57E5-4004-A0B2-D27EB9AF5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ใช้ตำแหน่งและความสัมพันธ์อย่างระมัดระวัง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2F1ABC-9E60-482E-A33C-DF18C5F99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1FB1A3-7813-4729-B00B-AFE453EE5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5429250" cy="31432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BD0F0E-A615-4FC1-BCA1-AD73D5B54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81175"/>
            <a:ext cx="5086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XPATH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B0D9D4-8CE0-4D94-B56A-8DBDA9E39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066925"/>
            <a:ext cx="508635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//table//tr[2]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//tr[td[contains(., 'USD')]]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//tr[td='USD']/td[2]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//section[@id='rates']//a/@href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5E5FAD-DCF9-4A1D-8A3F-A4B7CD9CD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1714500"/>
            <a:ext cx="361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875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ข้อควรระวัง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41399E-591A-4157-B394-48086FB2C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2238375"/>
            <a:ext cx="4095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tr[2] พังเมื่อเว็บเพิ่ม header row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ข้อความอาจมี whitespace หรือ footnote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index เริ่มที่ 1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selector ที่ผูกกับตำแหน่งมากเกินไปเปราะบาง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4F35FE-4B5B-41C0-A2B4-B027B2753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4953000"/>
            <a:ext cx="4095750" cy="5715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0CD209-2867-428F-9F64-E192A4D6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5095875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35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ใช้ความหมายของข้อมูลก่อนใช้ตำแหน่ง</a:t>
            </a:r>
          </a:p>
        </p:txBody>
      </p:sp>
    </p:spTree>
    <p:extLst>
      <p:ext uri="{BB962C8B-B14F-4D97-AF65-F5344CB8AC3E}">
        <p14:creationId xmlns:p14="http://schemas.microsoft.com/office/powerpoint/2010/main" val="7297647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83B25E-B901-458D-A01B-2B18CFC5D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XPath ใน PHP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944BB4-CF4D-43E3-B3C4-D692D8F6F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cURL ดาวน์โหลด HTML และ DOMXPath เลือกข้อมูล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F99061-C4B0-4D89-8855-9377C7240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CF38B0-0A94-4D77-885B-488378F84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7239000" cy="34290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35E5C9-8643-4434-8534-04FEF9A31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33550"/>
            <a:ext cx="689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PHP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001E1A-A57B-4AEF-B95D-0D3A4F3D7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019300"/>
            <a:ext cx="6896100" cy="2914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$html = curl_exec($curl);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$doc = new DOMDocument();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$doc-&gt;loadHTML($html, LIBXML_NONET);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$xp = new DOMXPath($doc);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$title = $xp-&gt;query('//h1')-&gt;item(0)?-&gt;textContent;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9D0526-F8AB-408A-80D7-F6F5B2F80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8097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ผลลัพธ์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958D43-144F-4699-95BA-3DD1A8436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286000"/>
            <a:ext cx="2476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Policy Interest Rate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60C8C4-2A5D-4118-9144-16E05846E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3337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จุดตรวจ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84D6B5-0FD7-4142-819B-B93E3FDDA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762375"/>
            <a:ext cx="247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HTTP 200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text/html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h1 ไม่ว่าง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เก็บ source URL</a:t>
            </a:r>
          </a:p>
        </p:txBody>
      </p:sp>
    </p:spTree>
    <p:extLst>
      <p:ext uri="{BB962C8B-B14F-4D97-AF65-F5344CB8AC3E}">
        <p14:creationId xmlns:p14="http://schemas.microsoft.com/office/powerpoint/2010/main" val="16408142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DC6C61-AA61-40F9-9EA8-D2FE470D9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XPath ใน Python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F41D1E-2EB4-4433-BE63-FDD0705F4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lxml รองรับ XPath โดยตรง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49E790-E36F-45E8-8D2B-28527F090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9EF534-F5BC-45E5-AEC0-4A474577A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1625"/>
            <a:ext cx="6858000" cy="37147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24B654-8A1D-4ECC-9654-B35D5CD3B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85925"/>
            <a:ext cx="6515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PYTHON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D7FF15-A012-407C-B971-44CDA51F5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71675"/>
            <a:ext cx="6515100" cy="3200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import requests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from lxml import 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r = requests.get(url, timeout=10)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r.raise_for_status()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tree = html.fromstring(r.text)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title = tree.xpath('//h1/text()')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links = tree.xpath('//a/@href')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937AA7-0E4D-4A32-AD7F-D6ED01EFB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952625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53676C"/>
                </a:solidFill>
                <a:latin typeface="Tahoma"/>
                <a:ea typeface="Tahoma"/>
                <a:cs typeface="Tahoma"/>
              </a:rPr>
              <a:t>title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61F8E8-D555-45CE-BDE5-A90B98B38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0"/>
            <a:ext cx="285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157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['Policy Interest Rate']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3F3D88-0EF9-48B5-A7AC-E79CBF1E0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42900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53676C"/>
                </a:solidFill>
                <a:latin typeface="Tahoma"/>
                <a:ea typeface="Tahoma"/>
                <a:cs typeface="Tahoma"/>
              </a:rPr>
              <a:t>links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E028F6-3D72-4C54-90E9-47F77F775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57625"/>
            <a:ext cx="314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350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['/home', 'table.xlsx', ...]</a:t>
            </a:r>
          </a:p>
        </p:txBody>
      </p:sp>
    </p:spTree>
    <p:extLst>
      <p:ext uri="{BB962C8B-B14F-4D97-AF65-F5344CB8AC3E}">
        <p14:creationId xmlns:p14="http://schemas.microsoft.com/office/powerpoint/2010/main" val="178219424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8C7E91-9C6B-4560-92DB-030DD79A5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BeautifulSoup คืออะไร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58DBAF-DD33-4506-80B3-68937ABB4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Python library สำหรับ parse และค้นหา HTML ที่ดาวน์โหลดมาแล้ว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71BFA6-5717-4C9E-8A33-421CF20D7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B328B5-7538-4B3E-B30F-58746BF7F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47875"/>
            <a:ext cx="238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HTTP client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FC8AB1-32B1-4AF2-938C-7308B87C9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19375"/>
            <a:ext cx="238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2250" b="1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requests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85E4AB-043E-46ED-A9B5-8D4E0CDD9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2047875"/>
            <a:ext cx="238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HTML parser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9A1A91-548A-493E-87D0-641672FB2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619375"/>
            <a:ext cx="295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2250" b="1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BeautifulSoup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6B3214-C3DF-4F4D-AB77-23A9B8C90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047875"/>
            <a:ext cx="238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Selector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A2F606-F01E-422E-9E69-57E9A97E8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19375"/>
            <a:ext cx="238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950" b="1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CSS / find()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94A75B-74F1-4A5E-8E5A-5130CAF5F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333875"/>
            <a:ext cx="895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575" b="1">
                <a:solidFill>
                  <a:srgbClr val="53676C"/>
                </a:solidFill>
                <a:latin typeface="Tahoma"/>
                <a:ea typeface="Tahoma"/>
                <a:cs typeface="Tahoma"/>
              </a:rPr>
              <a:t>requests ดาวน์โหลด  •  BeautifulSoup สร้าง tree  •  selector เลือกข้อมูล</a:t>
            </a:r>
          </a:p>
        </p:txBody>
      </p:sp>
    </p:spTree>
    <p:extLst>
      <p:ext uri="{BB962C8B-B14F-4D97-AF65-F5344CB8AC3E}">
        <p14:creationId xmlns:p14="http://schemas.microsoft.com/office/powerpoint/2010/main" val="158451754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B8C75F-30B0-4313-A9FA-BF05454AB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BeautifulSoup Step by Step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55783F-F990-4F53-A6DE-3C997EDB4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จาก HTTP response สู่ structured record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985705-9139-4BDE-99A0-974CC1B06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C0D8F5-DE8F-4B32-8496-4F83F72AB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7239000" cy="40957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9B0794-B459-4680-BF6D-09DC81AEC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38300"/>
            <a:ext cx="689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PYTHON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DFD289-0385-429F-836D-6ADE3ED32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24050"/>
            <a:ext cx="6896100" cy="3581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import requests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from bs4 import BeautifulSoup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r = requests.get(url, timeout=10, headers={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'User-Agent': 'teaching-lab/1.0'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})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r.raise_for_status()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soup = BeautifulSoup(r.text, 'html.parser')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title = soup.select_one('h1').get_text(strip=True)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57A450-006B-400F-8779-F0B27DDFF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15000"/>
            <a:ext cx="209931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3D6878-E97D-4919-9B0A-A3D237FDA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8293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05DCCB-5F07-45D7-A07F-2F87422CD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810250"/>
            <a:ext cx="160401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0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GET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01B336-6A8C-40EB-8442-45156180C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2735" y="5715000"/>
            <a:ext cx="209931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BBDFC0-DCC9-419F-BCC6-118A7E3A4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6560" y="58293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083601-5BB9-470C-B15B-2EE9EE328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1360" y="5810250"/>
            <a:ext cx="160401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0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Status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989704-FDF9-4795-9F7A-6B2BC174E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6345" y="5715000"/>
            <a:ext cx="209931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F530BD-30C2-4DC7-93E2-9C3523D9B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0170" y="58293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90C6BF-7143-4216-9509-918229BD5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4970" y="5810250"/>
            <a:ext cx="160401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0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Parse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4BAC8C-4452-4116-845D-FFF7FDA43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9955" y="5715000"/>
            <a:ext cx="209931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B22A79-17A8-4F1C-91A6-E0D714194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3780" y="58293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FA6303-467D-4FF6-AF0F-2243BECA0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8580" y="5810250"/>
            <a:ext cx="160401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0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Select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AFBE1C-E9F7-493C-BA15-B85804D05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3565" y="5715000"/>
            <a:ext cx="209931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E9EFCA-878B-4068-9582-E522E8115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7390" y="582930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1C4095-18DF-4EAE-A03D-00316D4D4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2190" y="5810250"/>
            <a:ext cx="160401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0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Clean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65EC0D-6EA1-4635-ADC5-A86D5F93F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095500"/>
            <a:ext cx="304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timeout ป้องกันการรอไม่สิ้นสุด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User-Agent ระบุผู้เรียก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raise_for_status() หยุดเมื่อ HTTP ผิดพลาด</a:t>
            </a:r>
          </a:p>
        </p:txBody>
      </p:sp>
    </p:spTree>
    <p:extLst>
      <p:ext uri="{BB962C8B-B14F-4D97-AF65-F5344CB8AC3E}">
        <p14:creationId xmlns:p14="http://schemas.microsoft.com/office/powerpoint/2010/main" val="208348916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E45E0C-BA47-495E-873A-6C772DB6A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BeautifulSoup selectors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1CF52A-23A9-4B01-AC6F-048DE1A6D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CSS selector อ่านง่ายสำหรับ tag, class และ attribute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7302D3-412E-45A3-BEE3-3F8B61618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62A778-26D3-43F6-9A16-8167B734C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5715000" cy="30480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323B2D-E124-47B7-B390-EF1A3E345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81175"/>
            <a:ext cx="5372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CSS SELECTORS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82B346-C9FB-47F9-B574-F175DCF63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066925"/>
            <a:ext cx="5372100" cy="2533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soup.select_one('h1')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soup.select('a[href]')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soup.select('a[href$=".xlsx"]')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soup.select('section.data table tbody tr')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646DF7-F099-4603-B5CA-19954E20A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809750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find() / find_all()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7CEA76-CD1C-4C21-8764-541ECE5D0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333625"/>
            <a:ext cx="3714750" cy="12858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866601-86F9-469B-AC32-B04BC638E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447925"/>
            <a:ext cx="3371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PYTHON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BF1881-8527-46E6-AE9E-F3AF0334B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733675"/>
            <a:ext cx="33718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soup.find('h1')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soup.find_all('a', href=True)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2F7367-2CD1-49D4-80D7-BCAE07B32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143375"/>
            <a:ext cx="342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425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BeautifulSoup ไม่รองรับ XPath โดยตรง</a:t>
            </a:r>
          </a:p>
          <a:p xmlns:a="http://schemas.openxmlformats.org/drawingml/2006/main">
            <a:pPr>
              <a:defRPr sz="1425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425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หากต้องใช้ XPath ให้เลือก lxml</a:t>
            </a:r>
          </a:p>
        </p:txBody>
      </p:sp>
    </p:spTree>
    <p:extLst>
      <p:ext uri="{BB962C8B-B14F-4D97-AF65-F5344CB8AC3E}">
        <p14:creationId xmlns:p14="http://schemas.microsoft.com/office/powerpoint/2010/main" val="205850104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4ACEB5-5811-4004-B88D-021C95D0F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BeautifulSoup กับตาราง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411108-E7EB-4215-A45D-793987700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อ่านข้อความทีละแถวแล้วกำหนด schema เอง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45EECD-3E14-43A6-B9AB-D0253DE58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F2754C-77A9-4217-8EA2-6680F2CCC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428750"/>
            <a:ext cx="6667500" cy="44767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62EB05-AB43-4FAC-BCD2-8A920C73F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543050"/>
            <a:ext cx="6324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PYTHON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CA16AA-28FA-444F-B2D2-A9E49D116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828800"/>
            <a:ext cx="6324600" cy="396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rows = []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for tr in soup.select('table tbody tr'):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cells = [td.get_text(' ', strip=True)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         for td in tr.select('th, td')]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if len(cells) == 3: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    rows.append({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        'currency': cells[0],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        'buy': float(cells[1]),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        'sell': float(cells[2])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    })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72EC62-C839-43A3-8887-5E90E5B2A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61925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ผลลัพธ์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5E0855-06B7-4FA6-BDE6-73AE5C8E4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095500"/>
            <a:ext cx="3429000" cy="15240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A32DC9-6B07-48CA-A522-03FCCDBA4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209800"/>
            <a:ext cx="308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DATA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BF1EB8-D2C8-468B-94B7-EF3C18644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495550"/>
            <a:ext cx="30861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currency   buy    sell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USD       31.85   32.20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EUR       34.10   34.72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2CF2AF-D2F7-4887-B781-484857663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000500"/>
            <a:ext cx="304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ตรวจจำนวน cell ก่อนแปลงชนิด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เก็บข้อความต้นฉบับเมื่อ parse ไม่ผ่าน</a:t>
            </a:r>
          </a:p>
        </p:txBody>
      </p:sp>
    </p:spTree>
    <p:extLst>
      <p:ext uri="{BB962C8B-B14F-4D97-AF65-F5344CB8AC3E}">
        <p14:creationId xmlns:p14="http://schemas.microsoft.com/office/powerpoint/2010/main" val="134573841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2F3278-FCB7-423F-AEDC-ADEF7D33B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BeautifulSoup: การทำความสะอาด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8068F9-467E-42AB-90FC-69E8BD1BA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ข้อความจากเว็บต้องแปลงก่อนเป็นข้อมูล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C5188F-228A-4DA8-8DDE-28BDCE5D5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15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B97820-93EC-4572-972C-CF9F72155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6191250" cy="31432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185CC3-7A10-490D-BC92-997D1C5F6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81175"/>
            <a:ext cx="5848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PYTHON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609621-F8BF-486E-8161-2295658E3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066925"/>
            <a:ext cx="584835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raw = '  32.15 บาท\n'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clean = raw.replace('บาท', '').strip()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value = float(clean.replace(',', ''))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date_text = '26 August 2026'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date = datetime.strptime(date_text, '%d %B %Y')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C1CF50-2E45-4069-99ED-E9B98A4E3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62125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Validation rules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466C86-B8D1-46DD-B6C6-A326DBD19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333625"/>
            <a:ext cx="33337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ค่าเงินต้องเป็นตัวเลขบวก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วันที่ต้อง parse ได้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currency อยู่ใน allowlist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record ต้องมี source_url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เก็บ fetched_at ทุกครั้ง</a:t>
            </a:r>
          </a:p>
        </p:txBody>
      </p:sp>
    </p:spTree>
    <p:extLst>
      <p:ext uri="{BB962C8B-B14F-4D97-AF65-F5344CB8AC3E}">
        <p14:creationId xmlns:p14="http://schemas.microsoft.com/office/powerpoint/2010/main" val="3122517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3A3B7E-9E7B-4B6A-A72A-0C29BD7BE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Selenium คืออะไร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CD3D81-BDCA-4700-A6C9-5150A4DFD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ควบคุม browser จริงเพื่อรัน JavaScript และ interaction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DF737A-08D7-48BA-BEC4-338407CAB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FFCD56-A6F1-461E-91A8-F98D80ACC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28600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210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WebDriver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8BD5AF-83C7-4B5D-A054-DFBDDBC70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381250"/>
            <a:ext cx="133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ควบคุม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F1225A-9E4D-4F0A-9833-FD24FDCDA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095500"/>
            <a:ext cx="295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2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Chrome / Firefox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81E38A-3F39-4758-9C0B-F86DA4093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381250"/>
            <a:ext cx="142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สร้าง DOM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B03826-EF4A-4FA3-B923-1700A0C8E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95500"/>
            <a:ext cx="1809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950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Rendered page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A3D221-88E2-4841-960A-5E8A757D5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095750"/>
            <a:ext cx="895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ใช้เมื่อข้อมูลไม่อยู่ใน HTML source หรือจำเป็นต้องคลิก กรอก เลื่อน และรอ</a:t>
            </a:r>
          </a:p>
        </p:txBody>
      </p:sp>
    </p:spTree>
    <p:extLst>
      <p:ext uri="{BB962C8B-B14F-4D97-AF65-F5344CB8AC3E}">
        <p14:creationId xmlns:p14="http://schemas.microsoft.com/office/powerpoint/2010/main" val="112401676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5600CF-FAF0-4A0C-900A-07FDB0AEA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Selenium Step by Step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46B0D5-1DB8-42EA-861B-2AD3BCF9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เปิดหน้า รอ element แล้วอ่านข้อมูล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191AE1-432D-477F-938D-35F046EAC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17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05BB55-2CE1-4350-86DB-BD8FD4DF9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81125"/>
            <a:ext cx="7239000" cy="45720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7D422A-4826-4920-A08F-F7B988A4A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495425"/>
            <a:ext cx="689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PYTHON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781551-F8A2-407F-AC64-F7091FA24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781175"/>
            <a:ext cx="6896100" cy="405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from selenium import webdriver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from selenium.webdriver.common.by import By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from selenium.webdriver.support.ui import WebDriverWait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from selenium.webdriver.support import expected_conditions as EC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driver = webdriver.Chrome()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driver.get(url)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wait = WebDriverWait(driver, 10)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h1 = wait.until(EC.visibility_of_element_located(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(By.CSS_SELECTOR, 'h1')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))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print(h1.text)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driver.quit()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54FCA8-5DDE-4F61-BAB4-DDDE8E052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762125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725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ลำดับสำคัญ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7FD630-5416-4524-A529-C104B8B99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33625"/>
            <a:ext cx="2571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50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1  เปิด browser</a:t>
            </a:r>
          </a:p>
          <a:p xmlns:a="http://schemas.openxmlformats.org/drawingml/2006/main">
            <a:pPr>
              <a:defRPr sz="150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50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2  ไปที่ URL</a:t>
            </a:r>
          </a:p>
          <a:p xmlns:a="http://schemas.openxmlformats.org/drawingml/2006/main">
            <a:pPr>
              <a:defRPr sz="150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50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3  รอเงื่อนไข</a:t>
            </a:r>
          </a:p>
          <a:p xmlns:a="http://schemas.openxmlformats.org/drawingml/2006/main">
            <a:pPr>
              <a:defRPr sz="150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50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4  อ่านหรือโต้ตอบ</a:t>
            </a:r>
          </a:p>
          <a:p xmlns:a="http://schemas.openxmlformats.org/drawingml/2006/main">
            <a:pPr>
              <a:defRPr sz="150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50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5  ปิด browser</a:t>
            </a:r>
          </a:p>
        </p:txBody>
      </p:sp>
    </p:spTree>
    <p:extLst>
      <p:ext uri="{BB962C8B-B14F-4D97-AF65-F5344CB8AC3E}">
        <p14:creationId xmlns:p14="http://schemas.microsoft.com/office/powerpoint/2010/main" val="38749295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226750-E7C8-4B7C-BA1E-8A10C0C73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Explicit wait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2F9BFF-E7F2-4ADE-842A-CA1171B93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รอเงื่อนไขจริงแทนการเดาเวลา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B29FBD-6EA8-4BE3-9CA4-86CD0A39C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18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C9BB9C-898A-431E-9987-001524DF4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หลีกเลี่ยง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3BD88F-C57F-419E-80C8-A5E4419CD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81225"/>
            <a:ext cx="4953000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time.sleep(5)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เร็วเกินไปเมื่อ network ช้า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เสียเวลาเมื่อหน้าโหลดเร็ว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ไม่บอกว่ารออะไร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B6740C-4CC6-444A-80B1-0A66E43D6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666875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ใช้เงื่อนไข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FAA66D-4987-489A-A362-72B060297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181225"/>
            <a:ext cx="4953000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WebDriverWait(driver, 10).until(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  EC.presence_of_element_located(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    (By.CSS_SELECTOR, 'table.rates')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  )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Timeout สื่อว่า element ไม่ปรากฏ</a:t>
            </a:r>
          </a:p>
        </p:txBody>
      </p:sp>
    </p:spTree>
    <p:extLst>
      <p:ext uri="{BB962C8B-B14F-4D97-AF65-F5344CB8AC3E}">
        <p14:creationId xmlns:p14="http://schemas.microsoft.com/office/powerpoint/2010/main" val="164758718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DE1C5D-6C57-4D5E-B487-893F95E6D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Interaction ใน Selenium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85126E-0D83-47D1-A183-0AEFF81B1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คลิก กรอก เลือก และอ่าน DOM หลัง state เปลี่ยน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6D20F6-EE7F-4B41-8E77-4E3ABCE51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19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34A018-0CE8-4776-B523-0A59899C8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239000" cy="38100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B83A44-A7E1-4185-839E-C180CB0DC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38300"/>
            <a:ext cx="689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PYTHON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4184F6-29FF-496F-B149-2BF8858D1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24050"/>
            <a:ext cx="6896100" cy="3295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date_box = wait.until(EC.element_to_be_clickable(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(By.ID, 'date')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))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date_box.clear()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date_box.send_keys('2026-08-26')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driver.find_element(By.CSS_SELECTOR,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                'button.search').click()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rows = wait.until(EC.presence_of_all_elements_located(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(By.CSS_SELECTOR, 'table tbody tr')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))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9F6268-4156-4DE8-A7B7-A92236850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17621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หลังทุก interaction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F9DFCC-EFEC-4D8E-A068-6A32E4B4B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333625"/>
            <a:ext cx="29527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รอ state ใหม่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ตรวจ URL หรือ heading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ตรวจจำนวนแถว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จับ error ที่อธิบายได้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หลีกเลี่ยง coordinate click</a:t>
            </a:r>
          </a:p>
        </p:txBody>
      </p:sp>
    </p:spTree>
    <p:extLst>
      <p:ext uri="{BB962C8B-B14F-4D97-AF65-F5344CB8AC3E}">
        <p14:creationId xmlns:p14="http://schemas.microsoft.com/office/powerpoint/2010/main" val="205320783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F0159E-4EE5-428B-918F-ADAAA0061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Selector ใน Selenium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0C6929-08EE-41C9-AE97-3784A6A0C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CSS และ XPath ใช้กับ rendered DOM เดียวกัน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D04A01-0A14-49EA-A7B9-23EA6C596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20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219168-567C-426F-9194-3E69BC700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7429500" cy="176212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56B118-84A3-446C-9CDA-873E975AC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76425"/>
            <a:ext cx="7086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PYTHON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555E9F-D57E-4425-9843-BAF762DFD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62175"/>
            <a:ext cx="708660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driver.find_element(By.CSS_SELECTOR, 'a.download')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driver.find_element(By.XPATH,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                "//a[contains(@href,'.xlsx')]")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979016-F0C4-467B-838A-3A766E0A2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6668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575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เลือก CSS เมื่อ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5DEB08-CFE4-4580-8311-42D2EE613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07645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27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class, id และ attribute ชัดเจน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B81230-CF0D-44EC-B521-E809EB03F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4325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575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เลือก XPath เมื่อ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BA9167-2056-4B2B-A2AD-E31ED4A87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552825"/>
            <a:ext cx="266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27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ต้องอ้างข้อความหรือความสัมพันธ์ parent / sibling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99B8A9-5E30-4571-934A-BBED1B642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429125"/>
            <a:ext cx="9906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หลีกเลี่ยง absolute XPath เช่น /html/body/div[3]/div[2]/...</a:t>
            </a:r>
          </a:p>
        </p:txBody>
      </p:sp>
    </p:spTree>
    <p:extLst>
      <p:ext uri="{BB962C8B-B14F-4D97-AF65-F5344CB8AC3E}">
        <p14:creationId xmlns:p14="http://schemas.microsoft.com/office/powerpoint/2010/main" val="41779558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8A98F0-FC6B-49BF-A7A0-F997295A6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กรอกฟอร์มก่อนจึงเห็นข้อมูล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EFA54B-3ACB-4F8C-BE39-DE00585A5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ตัวอย่างค้นหาอัตราแลกเปลี่ยนจากสกุลเงินและวันที่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AB521D-1A5A-43BE-9D52-052DF6DD9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21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8E6597-865F-4799-AB8C-B3829B034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762125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INPUT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5A1821-7E19-47A9-BA23-AB20F02E1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238375"/>
            <a:ext cx="323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currency = USD</a:t>
            </a:r>
          </a:p>
          <a:p xmlns:a="http://schemas.openxmlformats.org/drawingml/2006/main">
            <a:pPr>
              <a:defRPr sz="1650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date = 2026-08-26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137B6D-CFA7-4B30-9103-71300BB53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762125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ACTION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B33552-3082-4C13-9266-917C1D0B3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238375"/>
            <a:ext cx="247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6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กรอกค่า</a:t>
            </a:r>
          </a:p>
          <a:p xmlns:a="http://schemas.openxmlformats.org/drawingml/2006/main">
            <a:pPr>
              <a:defRPr sz="16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6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กด Search</a:t>
            </a:r>
          </a:p>
          <a:p xmlns:a="http://schemas.openxmlformats.org/drawingml/2006/main">
            <a:pPr>
              <a:defRPr sz="16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6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รอผลลัพธ์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97EF38-5238-4476-81DC-4EE480CB7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1762125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OUTPUT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FF6BDF-97E4-4FD9-BAB1-F6D1D21FF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238375"/>
            <a:ext cx="3048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buy = 31.85</a:t>
            </a:r>
          </a:p>
          <a:p xmlns:a="http://schemas.openxmlformats.org/drawingml/2006/main">
            <a:pPr>
              <a:defRPr sz="1650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sell = 32.20</a:t>
            </a:r>
          </a:p>
          <a:p xmlns:a="http://schemas.openxmlformats.org/drawingml/2006/main">
            <a:pPr>
              <a:defRPr sz="1650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650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as_of = 26 Aug 2026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644BA4-8535-46AE-9B32-49F07E340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238625"/>
            <a:ext cx="9906000" cy="7620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A5257B-7824-445E-801F-B38F3F8A9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457700"/>
            <a:ext cx="942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725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ขั้นตอนเดียวกัน: fill  →  submit  →  wait  →  extract  →  validate</a:t>
            </a:r>
          </a:p>
        </p:txBody>
      </p:sp>
    </p:spTree>
    <p:extLst>
      <p:ext uri="{BB962C8B-B14F-4D97-AF65-F5344CB8AC3E}">
        <p14:creationId xmlns:p14="http://schemas.microsoft.com/office/powerpoint/2010/main" val="51040562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136F52-8A45-47DC-82BB-519D12381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ฟอร์มที่ส่ง HTTP request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1BCE50-5183-4965-AABB-E854C242D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BeautifulSoup ใช้ต่อได้เมื่อทราบ endpoint และชื่อ field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C8073C-A9A3-41AC-B263-CCF9009AF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22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741E7A-AD59-45FA-A408-0F29F9767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428750"/>
            <a:ext cx="6858000" cy="40957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125E62-FD15-4B11-BCBD-966F67DAE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1543050"/>
            <a:ext cx="6515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PYTHON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B76411-B0FE-47E1-8E99-5217DDE21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1828800"/>
            <a:ext cx="6515100" cy="3581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payload = {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'currency': 'USD',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'date': '2026-08-26'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}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r = requests.post(search_url, data=payload, timeout=10)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r.raise_for_status()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soup = BeautifulSoup(r.text, 'html.parser')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row = soup.select_one('table.rates tbody tr')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buy, sell = [float(td.get_text(strip=True))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         for td in row.select('td.rate')]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092C6C-16CC-4C90-A663-B9A140025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61925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725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ตรวจจาก DevTools → Network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22F918-2C15-4487-AD9C-10A02FA6C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190750"/>
            <a:ext cx="35242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method เป็น GET หรือ POST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URL ที่รับคำขอ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ชื่อ field และรูปแบบวันที่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response เป็น HTML หรือ JSON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ต้องใช้ cookie หรือ CSRF token หรือไม่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F787BB-DF90-4789-98C3-CA6815A7A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857750"/>
            <a:ext cx="333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425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อย่าเดา endpoint และอย่าส่ง request ซ้ำถี่</a:t>
            </a:r>
          </a:p>
        </p:txBody>
      </p:sp>
    </p:spTree>
    <p:extLst>
      <p:ext uri="{BB962C8B-B14F-4D97-AF65-F5344CB8AC3E}">
        <p14:creationId xmlns:p14="http://schemas.microsoft.com/office/powerpoint/2010/main" val="108847630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DF43C7-8173-4B2F-A75D-6AB24C19A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ฟอร์มที่ทำงานด้วย JavaScript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DF554D-FECC-4CA1-84C2-2E05FAF11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Selenium กรอกค่าและรอผลลัพธ์หลัง submit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DC13A7-C8D0-473C-9280-09288BEEB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23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EF7D18-F8D3-42FB-9798-0FD542162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81125"/>
            <a:ext cx="7239000" cy="44767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A186E9-8FE7-4474-8B3F-6709925C6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495425"/>
            <a:ext cx="689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PYTHON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9116E7-9DD0-493B-8E58-5B7EEFFAD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781175"/>
            <a:ext cx="6896100" cy="396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currency = wait.until(EC.element_to_be_clickable(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(By.ID, 'currency')))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currency.send_keys('USD')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date_box = driver.find_element(By.ID, 'date')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date_box.clear()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date_box.send_keys('2026-08-26')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driver.find_element(By.CSS_SELECTOR,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                'button.search').click()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row = wait.until(EC.visibility_of_element_located(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(By.CSS_SELECTOR, 'table.rates tbody tr')))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assert 'USD' in row.text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636D2E-B487-4532-88AB-B8BB26F4E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666875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725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จุดตรวจหลังกรอก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17A4C7-564F-4B5A-B27B-C49277CD9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238375"/>
            <a:ext cx="30480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input มี value ที่ต้องการ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ปุ่มพร้อมกด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loading หายไป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ตารางแสดงสกุลเงินที่เลือก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วันที่ในผลตรงกับ input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ไม่อ่านค่าจากผลรอบก่อน</a:t>
            </a:r>
          </a:p>
        </p:txBody>
      </p:sp>
    </p:spTree>
    <p:extLst>
      <p:ext uri="{BB962C8B-B14F-4D97-AF65-F5344CB8AC3E}">
        <p14:creationId xmlns:p14="http://schemas.microsoft.com/office/powerpoint/2010/main" val="65668401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ECE65D-D0A5-4E5E-8F70-818767845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Selenium ทำงานครบวงจร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9CE88D-236A-4345-9EF4-43BE48B42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หนึ่งโปรแกรมเปิดหน้า กรอก ส่งฟอร์ม รอ และอ่านผล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E30F3D-7A2E-42DC-8C68-4B654FB8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24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6F0291-95CA-4E53-B507-52D4D31EB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81125"/>
            <a:ext cx="7239000" cy="44767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7A3165-E89E-408B-968C-33F73459D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495425"/>
            <a:ext cx="6896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PYTHON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ECAB76-B100-4CAA-8401-80084722D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781175"/>
            <a:ext cx="6896100" cy="396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driver = webdriver.Chrome()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wait = WebDriverWait(driver, 10)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try: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driver.get(url)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driver.find_element(By.ID, 'currency').send_keys('USD')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driver.find_element(By.ID, 'date').send_keys('2026-08-26')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driver.find_element(By.CSS_SELECTOR, 'button.search').click()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row = wait.until(EC.visibility_of_element_located((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    By.XPATH, "//table[contains(@class,'rates')]//tr[td='USD']"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)))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print(row.text)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finally: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driver.quit()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D0836A-4469-4CBC-96AF-93B370A15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571625"/>
            <a:ext cx="295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725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Selenium รับผิดชอบ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3EE3B1-507F-47F7-A6DE-47307488A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095500"/>
            <a:ext cx="3048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เปิด browser และ URL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กรอก input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คลิกหรือ submit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รอ JavaScript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อ่าน rendered DOM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ปิด browser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692788-0E70-4694-AE91-7CA8BA30A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762500"/>
            <a:ext cx="314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425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CSS และ XPath เป็น selector ภายใน Selenium</a:t>
            </a:r>
          </a:p>
          <a:p xmlns:a="http://schemas.openxmlformats.org/drawingml/2006/main">
            <a:pPr>
              <a:defRPr sz="1425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425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ไม่ต้องรันเป็นโปรแกรมแยก</a:t>
            </a:r>
          </a:p>
        </p:txBody>
      </p:sp>
    </p:spTree>
    <p:extLst>
      <p:ext uri="{BB962C8B-B14F-4D97-AF65-F5344CB8AC3E}">
        <p14:creationId xmlns:p14="http://schemas.microsoft.com/office/powerpoint/2010/main" val="170244659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91F42518-E3D2-4BE6-B4EC-92AC0AE0E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เปรียบเทียบสามแนวทาง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A98A91-AF1A-4B43-BB59-82A09BB15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แต่ละตัวแก้ปัญหาคนละระดับ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0299E7-C810-4E83-927D-768DCB334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25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7B2ED8-3B1B-44F8-9D4B-B3BD82D6D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66875"/>
            <a:ext cx="2714625" cy="4572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A5F76C-46F2-42C6-A4F2-21226DC17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762125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2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หัวข้อ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1E9D20-3619-4DDE-9C74-EB4CB631B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1666875"/>
            <a:ext cx="2714625" cy="4572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A4FFC5-BAD9-4292-A670-BA013AE34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1762125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20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XPath + parser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3FA974-5347-4B40-8599-EB6DF0632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666875"/>
            <a:ext cx="2714625" cy="4572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7251BF-F8E8-4C3D-8EBA-1DD114455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762125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20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BeautifulSoup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EE4D05-4A4C-40CC-9AA5-CA20E9970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1666875"/>
            <a:ext cx="2714625" cy="4572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01EC7E-18FC-4C32-B3E2-717F63046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1762125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20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Selenium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A59B1E-7A57-4483-92D6-9F4C2125A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162175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D43802-914A-446D-BF21-DD6CAFCEB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2574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125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บทบาท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ECEC64-419E-40E4-9DA2-3C3BB2F37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2162175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565036-266B-467B-97AA-3C1BBEEA3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2574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ภาษา selector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EF7F85-7786-4B20-BE65-391AB4D88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2162175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224B3A-B9F2-49CD-AF83-496AF6267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22574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HTML parser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75F931-4C15-4C68-9BC5-639AEE897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2162175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4980F3-DE8A-4CCC-9DA0-AD8DAC507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22574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Browser automation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0F8C12-9852-4DED-ACBA-259561F51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686050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E504EE-94EC-45C8-A384-93C041BED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7813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125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JavaScript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ABE5CA-19FE-42E4-9982-25949D89B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2686050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732DB1-6115-4A20-9EC1-51088CE9D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7813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ไม่ได้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48B9F5-318E-4A0C-B121-13C5F056A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2686050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F837304-23F7-4445-8B62-036BE36D0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27813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ไม่ได้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78ED07B-4570-4BC1-B199-7BDC4A29A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2686050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876AB35-B9AD-4336-8A25-E66C365FA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27813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ได้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9778AE6-3670-49C1-A50F-689FEFF19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209925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5D2D6F1-0FC9-460F-BE06-83F076ABC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305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125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Interaction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8308139-3C3F-423D-9228-2AC29E0EE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3209925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ABB70C1-2DEC-4244-B103-660537483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3305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ไม่ได้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E810203-F296-4D8D-8C10-C798B1D3F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3209925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F19BD72-A19C-4924-AB33-0C8C57056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305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ส่ง HTTP ได้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DD0A122-C42A-4518-94E7-D60769FC9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3209925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23E66F3-CB7B-448F-83D8-E9802D9D7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330517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กรอกและคลิกได้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9D0B779-159F-47D4-9C1A-88C7F907C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33800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8076682-9E18-465A-8A5C-10DB1CA2F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8290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125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ความเร็ว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45563AC-290D-4A0A-BF60-9B1E90E53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3733800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7768831-B722-4FB1-A60B-53824F36A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38290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สูง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F2B8384-1992-49D3-B0B0-68BF5E0EA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3733800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2F459B8-441E-40A3-8E8D-80FF30474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290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สูง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0F7B0E1-9308-441E-82F9-24D537421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3733800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A935187-830C-4A16-BAB7-DB622355A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38290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ต่ำกว่า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4DC8B23-8B62-44D1-B6B0-9F1E9F813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57675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03252012-C39B-4C6A-A60D-5DF28C540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3529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125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ทรัพยากร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EDB9B50-3D58-4DA6-9E25-C7E036DB0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4257675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5078C86B-8F3E-4059-9A0E-0860174E8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43529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ต่ำ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56EB97B-7E5F-47DD-A7EE-764233FB6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4257675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2086737-B339-49DB-BD5D-A0E17C078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529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ต่ำ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0097732-463A-4A23-8160-04DE1B5E2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4257675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B7EF5B4D-8B3D-46CD-AEE9-617B52808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43529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สูง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0767674-0EFC-4126-8C09-618A81A61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781550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4A5DF900-EECF-4A61-B8AC-5FDA16A0D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8768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125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เหมาะกับ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745F96A-9A8F-42C9-9301-698E5F044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4781550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5274F70A-FDB6-4537-B008-68D2D556E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48768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DOM ซับซ้อน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4DF8D57A-B8E5-4AFB-8D6B-F9E533934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4781550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A96D145C-19F8-4C3B-B1CF-5AA640D56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8768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Static HTML / form request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2634FEED-883D-4DF9-87DD-D3B0CABA1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4781550"/>
            <a:ext cx="2714625" cy="4857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AA57AA2C-8265-49E3-B6C4-11577B0D4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48768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Dynamic UI</a:t>
            </a:r>
          </a:p>
        </p:txBody>
      </p:sp>
    </p:spTree>
    <p:extLst>
      <p:ext uri="{BB962C8B-B14F-4D97-AF65-F5344CB8AC3E}">
        <p14:creationId xmlns:p14="http://schemas.microsoft.com/office/powerpoint/2010/main" val="150272338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E50A97-7CC8-4A9E-90AC-2384D92FB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Decision tree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5DD6A0-E291-4AA9-ACB5-ECB282E3B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เลือกเครื่องมือจากสิ่งที่อยู่ใน response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F80AAD-67B2-4FE1-9FB7-D69543B7E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45F14D-B1AB-404F-A810-2B762EF27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1571625"/>
            <a:ext cx="523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1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ข้อมูลอยู่ใน HTML source หรือไม่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A8662A-7A19-4586-BD38-11EE9AC40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286000"/>
            <a:ext cx="2286000" cy="51435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923BCB-341C-40C8-B243-35E4568A8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4003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35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ดู View Source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5CA888-430C-499C-BA58-A750218DC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323850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425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ใช่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13AF73-AFB9-4A75-B08B-28EFB5347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23850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425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ไม่ใช่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B50930-3305-4818-8A31-EDEBACE76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714750"/>
            <a:ext cx="4476750" cy="1143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788C4E-A7AD-4189-923A-89368ECBE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52875"/>
            <a:ext cx="371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requests + BeautifulSoup</a:t>
            </a:r>
          </a:p>
          <a:p xmlns:a="http://schemas.openxmlformats.org/drawingml/2006/main">
            <a:pPr>
              <a:defRPr sz="16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หรือ lxml + XPath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DDCC94-B890-4D9C-9FD9-D4A082616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714750"/>
            <a:ext cx="4476750" cy="1143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A944FA-93C9-43A0-894C-5A6AF97BE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3952875"/>
            <a:ext cx="371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ตรวจ API ที่หน้าเรียกก่อน</a:t>
            </a:r>
          </a:p>
          <a:p xmlns:a="http://schemas.openxmlformats.org/drawingml/2006/main">
            <a:pPr>
              <a:defRPr sz="16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6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ถ้าต้องโต้ตอบจึงใช้ Selenium</a:t>
            </a:r>
          </a:p>
        </p:txBody>
      </p:sp>
    </p:spTree>
    <p:extLst>
      <p:ext uri="{BB962C8B-B14F-4D97-AF65-F5344CB8AC3E}">
        <p14:creationId xmlns:p14="http://schemas.microsoft.com/office/powerpoint/2010/main" val="179319543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D84244-ADE8-4A1C-A9DC-5B79DD50B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ความน่าเชื่อถือของข้อมูล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711E47-FDE9-420F-BE1E-FE3E8FA29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ความสำเร็จของ selector ยังไม่เท่ากับข้อมูลที่ถูกต้อง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34ECD5-8037-43D8-A7AF-E568AF8D3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27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36C1C9-D445-4084-A5AD-D27063C5F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62125"/>
            <a:ext cx="247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Provenance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F33E98-0737-42C3-BF71-C3AE71CD5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38375"/>
            <a:ext cx="247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4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source_url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4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fetched_at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4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publisher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8631C9-216A-464F-AE8A-740A470BA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1762125"/>
            <a:ext cx="247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Validation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15BB2F-5D77-4C5A-BB7F-52F8B986F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238375"/>
            <a:ext cx="247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4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type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4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range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4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required fields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2C4717-2F84-4067-A635-5F1B7E4A4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762125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Change detection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997804-84B1-4E5C-B47C-05FF883D2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238375"/>
            <a:ext cx="3143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4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row count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4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heading signature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4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selector failure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012900-BB33-4A5C-A3A0-90547B24D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38625"/>
            <a:ext cx="9715500" cy="7620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9849BF-9097-4F76-99D0-0E5A23B64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448175"/>
            <a:ext cx="904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725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เมื่อโครงสร้างเปลี่ยน ให้หยุดและแจ้งเตือน แทนการบันทึกค่าว่างหรือค่าผิด</a:t>
            </a:r>
          </a:p>
        </p:txBody>
      </p:sp>
    </p:spTree>
    <p:extLst>
      <p:ext uri="{BB962C8B-B14F-4D97-AF65-F5344CB8AC3E}">
        <p14:creationId xmlns:p14="http://schemas.microsoft.com/office/powerpoint/2010/main" val="140183801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93D3AE-6BC0-4D3E-AAFC-1E056C0A4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ความรับผิดชอบในการ Scrape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983281-48A3-4105-AE15-6C2F97786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อ่าน robots.txt ลดความถี่ และไม่แตะข้อมูลส่วนบุคคล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120D76-6A38-4FDC-B31E-0FC39D5EF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28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7C8F97-D225-466E-B342-6B75F206F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66875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ก่อนดึงข้อมูล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4D2608-B2D5-4FBE-A00D-FCA19F34D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81225"/>
            <a:ext cx="4953000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ตรวจ Terms และ robots.txt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ใช้ API หรือไฟล์ดาวน์โหลดถ้ามี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ระบุ User-Agent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จำกัด URL และ domain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ตั้ง timeout กับขนาด response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F52B57-4E7E-458B-8488-DEB6C19A5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666875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ระหว่างใช้งาน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2CDB5B-FC1B-4476-8C1D-66390A17E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181225"/>
            <a:ext cx="4953000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Cache ผลลัพธ์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จำกัด concurrency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ไม่ข้าม login, CAPTCHA หรือ paywall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ไม่สะสมข้อมูลส่วนบุคคลโดยไม่มีฐานที่เหมาะสม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บันทึก failure อย่างโปร่งใส</a:t>
            </a:r>
          </a:p>
        </p:txBody>
      </p:sp>
    </p:spTree>
    <p:extLst>
      <p:ext uri="{BB962C8B-B14F-4D97-AF65-F5344CB8AC3E}">
        <p14:creationId xmlns:p14="http://schemas.microsoft.com/office/powerpoint/2010/main" val="43845024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F605C54-04A8-4F99-ABFA-FB503265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ข้อตกลงก่อนเริ่ม Scrape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CDDC72-9E8F-4BD3-BC7C-9A8E310E2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กำหนดว่าอะไรเก็บได้ และ batch ที่ถูกต้องหน้าตาอย่างไร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06E730-7056-4647-8B88-B22992A81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29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35DA99-A7E2-4D45-84A2-FE76380D5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71625"/>
            <a:ext cx="3905250" cy="4572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48DC2E-5707-4672-AFF0-0955E5BB1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275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คำถาม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15DA76-5A6A-4F85-A36C-69E535C3D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1571625"/>
            <a:ext cx="6810375" cy="4572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09B8F9-4E2D-4338-B849-418514F15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66875"/>
            <a:ext cx="6524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275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หลักฐานที่ต้องกำหนด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5105D4-03E1-41F4-AB34-B1172C739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47875"/>
            <a:ext cx="390525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673435-E889-4B72-AEE8-D98BA5888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62175"/>
            <a:ext cx="361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2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เก็บข้อมูลนี้ได้หรือไม่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0C9CFB-6E99-4335-9BC4-3A271F139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047875"/>
            <a:ext cx="6810375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2B6DD8-803D-4F75-A7E0-634BAEF9A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162175"/>
            <a:ext cx="6524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Terms, licence, robots.txt หรือการอนุมัติ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DA4590-84DA-4D8E-94D1-873002B1B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733675"/>
            <a:ext cx="390525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9C9B44-8B41-4243-9874-8A52502B3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47975"/>
            <a:ext cx="361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2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หน้าใดอยู่ในขอบเขต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E242B4-4E9F-45A7-8F0D-151A07138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733675"/>
            <a:ext cx="6810375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ECEFB3-907E-443D-9937-4AB60EE0B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847975"/>
            <a:ext cx="6524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รายการ host และ canonical URL ที่อนุญาต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059D15-7B73-4846-8AAF-AA21C3957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419475"/>
            <a:ext cx="390525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6C95A1-C3D9-4309-BC47-F399746B4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33775"/>
            <a:ext cx="361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2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หนึ่ง record คืออะไร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13C11A-4C59-4B0C-B430-5E7EC7F99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3419475"/>
            <a:ext cx="6810375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809A86-226C-4159-AF82-49FACD666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533775"/>
            <a:ext cx="6524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Schema, ชนิดข้อมูล และ composite key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6BF879-DFFC-4C5B-96D8-06CCBB18A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05275"/>
            <a:ext cx="390525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2EF410-E5D8-4B2B-8A7C-F1E90272E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19575"/>
            <a:ext cx="361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2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ข้อมูลต้องใหม่แค่ไหน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77F6B6-1894-4586-8990-2A2BF4765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4105275"/>
            <a:ext cx="6810375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1D7217-E07A-4436-9F4B-D866A1EFE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219575"/>
            <a:ext cx="6524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รอบเวลา source timestamp และ fetched_at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4737B0-F296-4956-ADF3-29149CCEF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91075"/>
            <a:ext cx="390525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BF1D0B-437B-4C6F-9E3D-A6A07BF5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905375"/>
            <a:ext cx="361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2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เมื่อล้มเหลวทำอย่างไร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E6058C-4B7F-4637-9289-B8981E004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4791075"/>
            <a:ext cx="6810375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A56D192-A489-4004-8E1A-80D75577A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905375"/>
            <a:ext cx="6524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Retry เฉพาะชั่วคราว แยก quarantine และแจ้งผู้ดูแล</a:t>
            </a:r>
          </a:p>
        </p:txBody>
      </p:sp>
    </p:spTree>
    <p:extLst>
      <p:ext uri="{BB962C8B-B14F-4D97-AF65-F5344CB8AC3E}">
        <p14:creationId xmlns:p14="http://schemas.microsoft.com/office/powerpoint/2010/main" val="66815382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31B6B7-26E8-4824-B689-06E96F7F9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HTTP request ที่รับมือความผิดพลาด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DC3A70-052C-457E-B1AF-38683693C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เครือข่ายล้มเหลวเป็นกรณีที่ pipeline ต้องรองรับ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8143E7-34E5-4618-8260-FCA0C90F6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30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AE33C1-B34F-4EE6-A47D-4E9ED221B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5953125" cy="347662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43190F-9E58-460A-AE4B-CDCBA4AC7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1685925"/>
            <a:ext cx="5610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PYTHON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23C265-0B14-45E6-BB23-969681FD0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1971675"/>
            <a:ext cx="5610225" cy="2962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r = requests.get(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url,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timeout=(3.05, 15),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headers={'User-Agent': USER_AGENT},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allow_redirects=False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r.raise_for_status()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assert r.headers['Content-Type'].startswith('text/html')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assert len(r.content) &lt;= MAX_BYTES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4E1472-08B2-4A26-858B-5BFD750C1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1666875"/>
            <a:ext cx="3714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725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จุดตรวจที่ขาดไม่ได้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1F0972-3A24-423D-885E-FBCA30512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2238375"/>
            <a:ext cx="4000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timeout จำกัดเวลารอ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4xx และ 5xx ต้องไม่ผ่านเงียบ ๆ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429 อ่าน Retry-After หรือใช้ backoff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redirect ต้องไปยัง host ที่อนุญาต</a:t>
            </a:r>
          </a:p>
          <a:p xmlns:a="http://schemas.openxmlformats.org/drawingml/2006/main">
            <a:pPr>
              <a:defRPr sz="1350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350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ตรวจ Content-Type และขนาด response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916A47-F837-468D-AC26-3B7ADE85D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4762500"/>
            <a:ext cx="4000500" cy="66675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106DCB-0F67-42C5-AE3B-F55C2BBA8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895850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275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Retry เฉพาะความผิดพลาดชั่วคราว</a:t>
            </a:r>
          </a:p>
          <a:p xmlns:a="http://schemas.openxmlformats.org/drawingml/2006/main">
            <a:pPr>
              <a:defRPr sz="1275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275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ข้อมูลผิด schema ต้องหยุดและแยกตรวจ</a:t>
            </a:r>
          </a:p>
        </p:txBody>
      </p:sp>
    </p:spTree>
    <p:extLst>
      <p:ext uri="{BB962C8B-B14F-4D97-AF65-F5344CB8AC3E}">
        <p14:creationId xmlns:p14="http://schemas.microsoft.com/office/powerpoint/2010/main" val="38988987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E71CE23-5899-465D-8F45-AF11FC6F9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Selector คือสมมติฐาน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13E8D8-BC1A-49C7-8945-BBC998FF6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HTTP 200 อาจส่งหน้าที่ไม่ใช่ข้อมูลที่เราคาดไว้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A0F3A9-489D-4B2D-B66B-6CC6F5732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31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1D0C7B-4EAC-4B1F-99FA-763CF6ED7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666875"/>
            <a:ext cx="3714750" cy="4572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06E1F1-8BE6-47E4-A0C5-06C94928F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62125"/>
            <a:ext cx="346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2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แนวทางที่เปราะ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DE545F-B500-416E-B0C8-EF3F67163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666875"/>
            <a:ext cx="3714750" cy="4572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816AE1-3C33-4DA1-B356-42BD6CF84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1762125"/>
            <a:ext cx="346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2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อาการเมื่อหน้าเปลี่ยน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42F3A-A519-4BA7-BC8C-30DEF22BA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666875"/>
            <a:ext cx="3714750" cy="4572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978CD6-01DB-4108-A10F-1D8B7D534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762125"/>
            <a:ext cx="3467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20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วิธีควบคุม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72C4AE-29E9-4240-ADB7-A1CFB259C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143125"/>
            <a:ext cx="3714750" cy="7429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22DB43-C39B-46FF-9005-D577CE42E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76475"/>
            <a:ext cx="3467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125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Regex อ่าน HTML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63033D-0C3B-4615-82C9-AAA9D2BEC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143125"/>
            <a:ext cx="3714750" cy="7429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D64F27-D3BD-46C2-906E-8D6DA9901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76475"/>
            <a:ext cx="3467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พังเมื่อ markup ซ้อนกัน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5378F0-A775-4BB7-82E8-E1C7A91A4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143125"/>
            <a:ext cx="3714750" cy="7429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DF0BA5-9980-4FC6-801F-43041C2E3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276475"/>
            <a:ext cx="3467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Parse เป็น DOM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10EAFC-A3B9-4990-A6E7-4E4AD944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924175"/>
            <a:ext cx="3714750" cy="7429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A94254-B1E7-4DDE-9E1B-2901A59B5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057525"/>
            <a:ext cx="3467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125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nth-child หรือตำแหน่งยาว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E8CB34-DB44-40D8-931A-E3B397D9B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924175"/>
            <a:ext cx="3714750" cy="7429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B80AF3-8EFB-4FED-81A9-723D6A0AF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057525"/>
            <a:ext cx="3467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พังเมื่อเพิ่ม wrapper หรือสลับแถว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BBBF7C-C472-4B5E-99E9-60E3F1A70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24175"/>
            <a:ext cx="3714750" cy="7429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297755-B63A-4E5D-BD4A-CE9E08588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057525"/>
            <a:ext cx="3467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ใช้ id, data attribute หรือความหมาย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9F7860-A609-4182-8002-4F67099BA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3705225"/>
            <a:ext cx="3714750" cy="7429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624EEC-0541-4767-A9C6-38763D44F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38575"/>
            <a:ext cx="3467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125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เลือก table แรก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1DB06F-7E2F-4688-86B8-FF069F6A6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705225"/>
            <a:ext cx="3714750" cy="7429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54EC4F-1AA0-422F-A512-B4F814BCE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838575"/>
            <a:ext cx="3467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อ่านตารางใหม่แบบไม่รู้ตัว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E319AD6-0B97-4221-AD25-768549409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705225"/>
            <a:ext cx="3714750" cy="7429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F621409-789F-4690-A3DA-0DE2621B8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838575"/>
            <a:ext cx="3467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ตรวจ header และ identity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F2E22B5-DB08-414D-9825-1024760A8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486275"/>
            <a:ext cx="3714750" cy="7429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F5712FD-69EE-4F1E-AB7B-AAD12DFED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619625"/>
            <a:ext cx="3467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125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split ข้อความด้วย comma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33324CF-A527-4FAD-8106-3DBA59E1A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486275"/>
            <a:ext cx="3714750" cy="7429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C3EDBBA-43DE-4FBB-BA67-E11228BFF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619625"/>
            <a:ext cx="3467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ค่าที่มี comma เสียรูป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DAF67F9-090D-47A3-9EE3-FF702D722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486275"/>
            <a:ext cx="3714750" cy="7429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26E56F0-A604-48A9-BBD8-377BC1740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619625"/>
            <a:ext cx="3467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125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อ่าน cell แล้วแปลงชนิด</a:t>
            </a:r>
          </a:p>
        </p:txBody>
      </p:sp>
    </p:spTree>
    <p:extLst>
      <p:ext uri="{BB962C8B-B14F-4D97-AF65-F5344CB8AC3E}">
        <p14:creationId xmlns:p14="http://schemas.microsoft.com/office/powerpoint/2010/main" val="378484044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1638FC3-8565-4CAE-A2E4-95F4A2BCD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Workshop: ทดสอบ failure แบบควบคุม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D7BF42-E45D-47CD-B2E0-284087B01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ผู้เรียนควรเห็นระบบหยุดอย่างถูกเหตุผล ไม่ใช่เพียงกรณีสำเร็จ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29A13B-C764-4E1A-A683-5D2FB7AC6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32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276E41-E424-45C3-9120-BD04BA751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1625"/>
            <a:ext cx="5143500" cy="100012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1BD1FE-B1FC-43D3-8D5E-73D1AA532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2402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A4693E-6075-4008-BCA6-ABCB0B768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7049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Stable HTML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C2330D-20BD-4E3F-ADAF-67255732A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066925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3 records ผ่านทุก check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CDE101-1B0D-45CB-9EC2-3FE61B582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571625"/>
            <a:ext cx="5143500" cy="100012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4D866C-33BF-47F2-90AD-730AC033D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72402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F20925-A3B5-401E-9753-C6C936F02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7049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CSS class เปลี่ยน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8D3292-983D-4C31-BEC9-002DA7BDD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066925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selector ไม่พบ แล้ว parser หยุด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FD69E1-7CC2-4B6D-85A3-55AF3ACF6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57500"/>
            <a:ext cx="5143500" cy="100012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292E8D-9FC0-4190-BE38-C6DF5B38E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099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5F5633-8129-4EE6-99D3-C968FB79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908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ชื่อ column เปลี่ยน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F3B35D-3AAC-47B2-8A87-1D3D1FA86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352800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schema contract ไม่ผ่าน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9A27FB-6669-43C5-BFC4-243252466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57500"/>
            <a:ext cx="5143500" cy="100012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03D91D-1BEF-4F2E-B0B5-CCA64C2D6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00990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C1B3F3-E67D-421C-8F66-0902A25B8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9908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ค่าบางช่องหาย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0E5092-1AE3-4EB5-9093-DC5C39B49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352800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แยก batch ไป quarantine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D64ED5-3D0F-4DF0-9EC9-04B23749F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43375"/>
            <a:ext cx="5143500" cy="100012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670F9A-989A-4025-BE42-B6131AD61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9577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05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332F08-0B06-4539-87E1-2DD665189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27672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key ซ้ำ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03EAEC-75DA-48D9-BC65-A2BF019EE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638675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uniqueness check จับ record ซ้ำ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146216-E2E9-44DA-BE8A-26AAB8ACF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43375"/>
            <a:ext cx="5143500" cy="100012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F3CD574-A670-4FAF-ABC3-081BE57BD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295775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06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0AD6E7C-DBEA-49D4-ABD8-D21CEDD91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27672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HTTP 429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5B36A5F-BD0A-4FA5-B46E-B5DD55BDB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38675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รอตาม policy แล้ว retry แบบมีขอบเขต</a:t>
            </a:r>
          </a:p>
        </p:txBody>
      </p:sp>
    </p:spTree>
    <p:extLst>
      <p:ext uri="{BB962C8B-B14F-4D97-AF65-F5344CB8AC3E}">
        <p14:creationId xmlns:p14="http://schemas.microsoft.com/office/powerpoint/2010/main" val="1290172058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FEF7AB4-F9CC-405F-B7A0-775047C8D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Workshop 1: Static page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5FD074-1BB3-47CB-A791-45F129E04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ดึงหัวข้อ วันที่ และลิงก์ดาวน์โหลดจากหน้า ธปท.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779A5B-02A0-4464-B68E-A8CAA3C29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33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37290C-CBEA-4ED3-AB42-5A952FB28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66875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โจทย์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D34390-A19C-490B-94A0-ADAA17966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143125"/>
            <a:ext cx="285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หน้า Policy Interest Rate</a:t>
            </a:r>
          </a:p>
          <a:p xmlns:a="http://schemas.openxmlformats.org/drawingml/2006/main">
            <a:pPr>
              <a:defRPr sz="150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50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ของธนาคารแห่งประเทศไทย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55A073-A368-4A28-91F9-0AD2A8AAE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66687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ผลลัพธ์ที่ต้องได้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B471AC-C52E-4704-A7E6-CC99B36A7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143125"/>
            <a:ext cx="285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4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title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4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description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4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as_of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4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download_url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1E3839-F2F3-47AB-BD64-329AD1D52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66687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เกณฑ์ผ่าน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1FC56B-EBC9-445D-8A81-B0A4F6AC6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143125"/>
            <a:ext cx="285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HTTP 200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วันที่ parse ได้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URL อยู่ใน bot.or.th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field ไม่ว่าง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D9FE12-5C6F-451B-A06E-C694E6DB8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48250"/>
            <a:ext cx="209931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3FCC71-8707-41DC-868E-A74C96791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433975-9039-4E57-9FDD-9CF258F76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143500"/>
            <a:ext cx="160401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0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Fetch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2EFF74-2502-4D89-BAD6-8FE6ECD73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2735" y="5048250"/>
            <a:ext cx="209931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07DD4B-89C3-405B-BBA9-E702227E0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6560" y="516255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E7E6CD-B5A3-4854-91B2-75E114FCC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1360" y="5143500"/>
            <a:ext cx="160401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0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Parse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925159-7660-4A81-B928-43BCC849D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6345" y="5048250"/>
            <a:ext cx="209931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310FFF-E9BF-4280-A863-E040E8A97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0170" y="516255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624342-1080-4594-9A7E-E406BE02A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4970" y="5143500"/>
            <a:ext cx="160401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0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Select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A3EF68-B008-4BA8-842F-7B2D83930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9955" y="5048250"/>
            <a:ext cx="209931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2BFC6C-4161-42E8-A699-94BB2D4BE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3780" y="516255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190F49-6EFD-454D-BCFE-CF554006D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8580" y="5143500"/>
            <a:ext cx="160401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0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Validate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BFF0CF-2CC4-4852-9EE9-1B25A067E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3565" y="5048250"/>
            <a:ext cx="2099310" cy="64770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2C3CB3-4E04-4A3B-80F3-2A552A3A0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7390" y="516255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5572DC-3FBA-4DE9-8060-3200B9F2B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2190" y="5143500"/>
            <a:ext cx="160401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0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Save</a:t>
            </a:r>
          </a:p>
        </p:txBody>
      </p:sp>
    </p:spTree>
    <p:extLst>
      <p:ext uri="{BB962C8B-B14F-4D97-AF65-F5344CB8AC3E}">
        <p14:creationId xmlns:p14="http://schemas.microsoft.com/office/powerpoint/2010/main" val="60868019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4983FB-1930-48B5-8DA3-D363174E6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Workshop 2: เปลี่ยน selector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67FEA4-ACB8-4FA2-BDEC-1D1C1F500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ทดสอบความเปราะบางอย่างตั้งใจ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F0AA95-FF95-4B52-A02B-38B21DA4B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34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1048BE-9177-41BC-8DCF-8984A97C6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714500"/>
            <a:ext cx="5429250" cy="242887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C03B62-1B4E-472A-A398-F43DEEB25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1828800"/>
            <a:ext cx="5086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XPATH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81599C-A925-49FE-B78D-8C9483526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114550"/>
            <a:ext cx="5086350" cy="1914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# เปราะบาง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/html/body/div[3]/main/div[2]/a[1]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# มีความหมายกว่า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//main//a[contains(@href, '.xlsx')]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4AD2C1-D5CC-4F2E-A340-3C040DCFA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714500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E97732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E97732"/>
                </a:solidFill>
                <a:latin typeface="Tahoma"/>
                <a:ea typeface="Tahoma"/>
                <a:cs typeface="Tahoma"/>
              </a:rPr>
              <a:t>ทดลองแก้ HTML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7E4778-C5B4-4548-8654-49620E3D9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286000"/>
            <a:ext cx="39052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1  เพิ่ม div ครอบเนื้อหา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2  เพิ่ม link ก่อนปุ่ม download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3  เปลี่ยนลำดับ section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4  ใส่ whitespace ในข้อความ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บันทึกว่า selector ใดพังและเพราะอะไร</a:t>
            </a:r>
          </a:p>
        </p:txBody>
      </p:sp>
    </p:spTree>
    <p:extLst>
      <p:ext uri="{BB962C8B-B14F-4D97-AF65-F5344CB8AC3E}">
        <p14:creationId xmlns:p14="http://schemas.microsoft.com/office/powerpoint/2010/main" val="211401095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FBDBE7-B71E-492B-84F4-577EC514B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102B31"/>
                </a:solidFill>
                <a:latin typeface="Tahoma"/>
                <a:ea typeface="Tahoma"/>
                <a:cs typeface="Tahoma"/>
              </a:rPr>
              <a:t>Workshop 3: Dynamic page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515227-716A-4ADE-8BCB-0F5E7744D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76C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53676C"/>
                </a:solidFill>
                <a:latin typeface="Tahoma"/>
                <a:ea typeface="Tahoma"/>
                <a:cs typeface="Tahoma"/>
              </a:rPr>
              <a:t>ใช้ Selenium เฉพาะเมื่อ interaction จำเป็น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93B2F4-BEF2-4668-9B67-A0D8C02D7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35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C56C32-FBF4-4009-8EE8-880E23940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1625"/>
            <a:ext cx="6572250" cy="3667125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C8D2C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B6ED4D-75B2-4DC2-99D7-706D2A2EB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85925"/>
            <a:ext cx="6229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087D7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87D78"/>
                </a:solidFill>
                <a:latin typeface="Consolas"/>
                <a:ea typeface="Consolas"/>
                <a:cs typeface="Consolas"/>
              </a:rPr>
              <a:t>PYTHON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F8D3B5-92A3-4C8C-B295-8E14EBB3F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71675"/>
            <a:ext cx="6229350" cy="3152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driver.get(url)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wait.until(EC.element_to_be_clickable(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(By.CSS_SELECTOR, 'button.load-more')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)).click()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rows = wait.until(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EC.presence_of_all_elements_located(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  (By.CSS_SELECTOR, 'table tbody tr')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  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)</a:t>
            </a:r>
          </a:p>
          <a:p xmlns:a="http://schemas.openxmlformats.org/drawingml/2006/main">
            <a:pPr>
              <a:defRPr sz="1125" b="0">
                <a:solidFill>
                  <a:srgbClr val="102B31"/>
                </a:solidFill>
                <a:latin typeface="Consolas"/>
                <a:ea typeface="Consolas"/>
                <a:cs typeface="Consolas"/>
              </a:defRPr>
            </a:pPr>
            <a:r>
              <a:rPr sz="1125" b="0">
                <a:solidFill>
                  <a:srgbClr val="102B31"/>
                </a:solidFill>
                <a:latin typeface="Consolas"/>
                <a:ea typeface="Consolas"/>
                <a:cs typeface="Consolas"/>
              </a:rPr>
              <a:t>assert len(rows) &gt;= expected_min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3B413A-CD2B-4D81-98A7-4EAE1F7D0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762125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87D78"/>
                </a:solidFill>
                <a:latin typeface="Tahoma"/>
                <a:ea typeface="Tahoma"/>
                <a:cs typeface="Tahoma"/>
              </a:defRPr>
            </a:pPr>
            <a:r>
              <a:rPr sz="1800" b="1">
                <a:solidFill>
                  <a:srgbClr val="087D78"/>
                </a:solidFill>
                <a:latin typeface="Tahoma"/>
                <a:ea typeface="Tahoma"/>
                <a:cs typeface="Tahoma"/>
              </a:rPr>
              <a:t>หลักฐานที่ต้องเก็บ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76DC1A-8E21-4A59-AE1E-C43253D03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333625"/>
            <a:ext cx="3238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URL หลัง click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จำนวนแถวก่อนและหลัง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selector ที่ใช้รอ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timeout message</a:t>
            </a:r>
          </a:p>
          <a:p xmlns:a="http://schemas.openxmlformats.org/drawingml/2006/main">
            <a:pPr>
              <a:defRPr sz="1425" b="0">
                <a:solidFill>
                  <a:srgbClr val="102B31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102B31"/>
                </a:solidFill>
                <a:latin typeface="Tahoma"/>
                <a:ea typeface="Tahoma"/>
                <a:cs typeface="Tahoma"/>
              </a:rPr>
              <a:t>• screenshot เมื่อทดสอบล้มเหลว</a:t>
            </a:r>
          </a:p>
        </p:txBody>
      </p:sp>
    </p:spTree>
    <p:extLst>
      <p:ext uri="{BB962C8B-B14F-4D97-AF65-F5344CB8AC3E}">
        <p14:creationId xmlns:p14="http://schemas.microsoft.com/office/powerpoint/2010/main" val="333930553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71C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CE884B-524D-4E3F-8FF7-60E9C7191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2550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สรุปการเลือกเครื่องมือ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00DB16-2BE6-419A-8195-94864D4E6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001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BD0D1"/>
                </a:solidFill>
                <a:latin typeface="Tahoma"/>
                <a:ea typeface="Tahoma"/>
                <a:cs typeface="Tahoma"/>
              </a:defRPr>
            </a:pPr>
            <a:r>
              <a:rPr sz="1200" b="0">
                <a:solidFill>
                  <a:srgbClr val="BBD0D1"/>
                </a:solidFill>
                <a:latin typeface="Tahoma"/>
                <a:ea typeface="Tahoma"/>
                <a:cs typeface="Tahoma"/>
              </a:rPr>
              <a:t>เริ่มจากวิธีที่เบาที่สุดซึ่งตอบโจทย์ได้ครบ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7E8FFF-E94B-4F29-840C-DA6C25700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53676C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53676C"/>
                </a:solidFill>
                <a:latin typeface="Consolas"/>
                <a:ea typeface="Consolas"/>
                <a:cs typeface="Consolas"/>
              </a:rPr>
              <a:t>36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5AA0B7-4F21-4E91-8057-34A6DC41F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809750"/>
            <a:ext cx="266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BCE3D7"/>
                </a:solidFill>
                <a:latin typeface="Tahoma"/>
                <a:ea typeface="Tahoma"/>
                <a:cs typeface="Tahoma"/>
              </a:defRPr>
            </a:pPr>
            <a:r>
              <a:rPr sz="2250" b="1">
                <a:solidFill>
                  <a:srgbClr val="BCE3D7"/>
                </a:solidFill>
                <a:latin typeface="Tahoma"/>
                <a:ea typeface="Tahoma"/>
                <a:cs typeface="Tahoma"/>
              </a:rPr>
              <a:t>XPath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085EA9-A306-4F35-887D-7E4AA8AD4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428875"/>
            <a:ext cx="2667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เลือก node จาก DOM</a:t>
            </a:r>
          </a:p>
          <a:p xmlns:a="http://schemas.openxmlformats.org/drawingml/2006/main">
            <a:pPr>
              <a:defRPr sz="1425" b="0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เด่นเรื่อง text และความสัมพันธ์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B8EE1B-529E-4D78-A978-877F4D362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809750"/>
            <a:ext cx="266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BCE3D7"/>
                </a:solidFill>
                <a:latin typeface="Tahoma"/>
                <a:ea typeface="Tahoma"/>
                <a:cs typeface="Tahoma"/>
              </a:defRPr>
            </a:pPr>
            <a:r>
              <a:rPr sz="2250" b="1">
                <a:solidFill>
                  <a:srgbClr val="BCE3D7"/>
                </a:solidFill>
                <a:latin typeface="Tahoma"/>
                <a:ea typeface="Tahoma"/>
                <a:cs typeface="Tahoma"/>
              </a:rPr>
              <a:t>BeautifulSoup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0410B9-4C84-454E-A23A-6F7975EB4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428875"/>
            <a:ext cx="2667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อ่าน Static HTML ใน Python</a:t>
            </a:r>
          </a:p>
          <a:p xmlns:a="http://schemas.openxmlformats.org/drawingml/2006/main">
            <a:pPr>
              <a:defRPr sz="1425" b="0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API เรียนง่ายและยืดหยุ่น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125E5C-7AC4-4331-AFDE-B8C63A332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809750"/>
            <a:ext cx="266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BCE3D7"/>
                </a:solidFill>
                <a:latin typeface="Tahoma"/>
                <a:ea typeface="Tahoma"/>
                <a:cs typeface="Tahoma"/>
              </a:defRPr>
            </a:pPr>
            <a:r>
              <a:rPr sz="2250" b="1">
                <a:solidFill>
                  <a:srgbClr val="BCE3D7"/>
                </a:solidFill>
                <a:latin typeface="Tahoma"/>
                <a:ea typeface="Tahoma"/>
                <a:cs typeface="Tahoma"/>
              </a:rPr>
              <a:t>Selenium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F0B4A7-6D28-4675-975A-BFE29FF99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428875"/>
            <a:ext cx="2667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ควบคุม browser จริง</a:t>
            </a:r>
          </a:p>
          <a:p xmlns:a="http://schemas.openxmlformats.org/drawingml/2006/main">
            <a:pPr>
              <a:defRPr sz="1425" b="0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425" b="0">
                <a:solidFill>
                  <a:srgbClr val="FFFFFF"/>
                </a:solidFill>
                <a:latin typeface="Tahoma"/>
                <a:ea typeface="Tahoma"/>
                <a:cs typeface="Tahoma"/>
              </a:rPr>
              <a:t>ใช้เมื่อ JavaScript หรือ interaction จำเป็น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1B547B-EC9F-4808-BC4E-C97FAD421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476750"/>
            <a:ext cx="9334500" cy="762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D22286-6E79-4BE6-AF37-1609EC026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686300"/>
            <a:ext cx="866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FFFFF"/>
                </a:solidFill>
                <a:latin typeface="Tahoma"/>
                <a:ea typeface="Tahoma"/>
                <a:cs typeface="Tahoma"/>
              </a:defRPr>
            </a:pPr>
            <a:r>
              <a:rPr sz="1875" b="1">
                <a:solidFill>
                  <a:srgbClr val="FFFFFF"/>
                </a:solidFill>
                <a:latin typeface="Tahoma"/>
                <a:ea typeface="Tahoma"/>
                <a:cs typeface="Tahoma"/>
              </a:rPr>
              <a:t>ตรวจที่มา ตรวจ schema และหยุดเมื่อหน้าเปลี่ยน</a:t>
            </a:r>
          </a:p>
        </p:txBody>
      </p:sp>
    </p:spTree>
    <p:extLst>
      <p:ext uri="{BB962C8B-B14F-4D97-AF65-F5344CB8AC3E}">
        <p14:creationId xmlns:p14="http://schemas.microsoft.com/office/powerpoint/2010/main" val="16722938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2026-09-20T15:49:32.1600000Z</dcterms:created>
  <dcterms:modified xsi:type="dcterms:W3CDTF">2026-09-20T15:49:32.1600000Z</dcterms:modified>
</coreProperties>
</file>