
<file path=[Content_Types].xml><?xml version="1.0" encoding="utf-8"?>
<Types xmlns="http://schemas.openxmlformats.org/package/2006/content-types">
  <Default Extension="xml" ContentType="application/vnd.openxmlformats-package.core-properties+xml"/>
  <Default Extension="emf" ContentType="image/x-emf"/>
  <Default Extension="png" ContentType="image/png"/>
  <Default Extension="tiff" ContentType="image/tiff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c3cf32033054a9a" /><Relationship Type="http://schemas.openxmlformats.org/officeDocument/2006/relationships/extended-properties" Target="/docProps/app.xml" Id="Rd8cfb731924a41d6" /><Relationship Type="http://schemas.openxmlformats.org/officeDocument/2006/relationships/officeDocument" Target="/ppt/presentation.xml" Id="R63c7e02b72cc4ff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546234c69c4ab0"/>
  </p:sldMasterIdLst>
  <p:notesMasterIdLst>
    <p:notesMasterId xmlns:r="http://schemas.openxmlformats.org/officeDocument/2006/relationships" r:id="Rd2ecad15a36f4c55"/>
  </p:notesMasterIdLst>
  <p:sldIdLst>
    <p:sldId xmlns:r="http://schemas.openxmlformats.org/officeDocument/2006/relationships" id="256" r:id="Rd2be446f858845b5"/>
    <p:sldId xmlns:r="http://schemas.openxmlformats.org/officeDocument/2006/relationships" id="257" r:id="R74423995ed2c4599"/>
    <p:sldId xmlns:r="http://schemas.openxmlformats.org/officeDocument/2006/relationships" id="258" r:id="Rc77e740405a34c76"/>
    <p:sldId xmlns:r="http://schemas.openxmlformats.org/officeDocument/2006/relationships" id="259" r:id="R00d6569743ef4c30"/>
    <p:sldId xmlns:r="http://schemas.openxmlformats.org/officeDocument/2006/relationships" id="260" r:id="R38eae295788d4486"/>
    <p:sldId xmlns:r="http://schemas.openxmlformats.org/officeDocument/2006/relationships" id="261" r:id="Rf7617398530043b1"/>
    <p:sldId xmlns:r="http://schemas.openxmlformats.org/officeDocument/2006/relationships" id="262" r:id="R5f3072cca0434991"/>
    <p:sldId xmlns:r="http://schemas.openxmlformats.org/officeDocument/2006/relationships" id="263" r:id="R8276c26b1af644f8"/>
    <p:sldId xmlns:r="http://schemas.openxmlformats.org/officeDocument/2006/relationships" id="264" r:id="R50e119658cd04b3e"/>
    <p:sldId xmlns:r="http://schemas.openxmlformats.org/officeDocument/2006/relationships" id="265" r:id="R25fb853e3e6b4ba2"/>
    <p:sldId xmlns:r="http://schemas.openxmlformats.org/officeDocument/2006/relationships" id="266" r:id="R840cdf1db38848a4"/>
    <p:sldId xmlns:r="http://schemas.openxmlformats.org/officeDocument/2006/relationships" id="267" r:id="R2ae3993392984887"/>
    <p:sldId xmlns:r="http://schemas.openxmlformats.org/officeDocument/2006/relationships" id="268" r:id="R26a61c0b18264b82"/>
    <p:sldId xmlns:r="http://schemas.openxmlformats.org/officeDocument/2006/relationships" id="269" r:id="R851e45fd01474e3d"/>
    <p:sldId xmlns:r="http://schemas.openxmlformats.org/officeDocument/2006/relationships" id="270" r:id="Rd3d5218a0d194307"/>
    <p:sldId xmlns:r="http://schemas.openxmlformats.org/officeDocument/2006/relationships" id="271" r:id="Rd641869e976f417f"/>
    <p:sldId xmlns:r="http://schemas.openxmlformats.org/officeDocument/2006/relationships" id="272" r:id="R30120aa8873d407f"/>
    <p:sldId xmlns:r="http://schemas.openxmlformats.org/officeDocument/2006/relationships" id="273" r:id="R31d71f733a63473f"/>
    <p:sldId xmlns:r="http://schemas.openxmlformats.org/officeDocument/2006/relationships" id="274" r:id="R7b2421ccdc854c6e"/>
    <p:sldId xmlns:r="http://schemas.openxmlformats.org/officeDocument/2006/relationships" id="275" r:id="R9bab7bb83a43427b"/>
    <p:sldId xmlns:r="http://schemas.openxmlformats.org/officeDocument/2006/relationships" id="276" r:id="Ra01855ee8b6b494f"/>
    <p:sldId xmlns:r="http://schemas.openxmlformats.org/officeDocument/2006/relationships" id="277" r:id="R8c7098cc99984369"/>
    <p:sldId xmlns:r="http://schemas.openxmlformats.org/officeDocument/2006/relationships" id="278" r:id="Ra190fd8221454ee1"/>
    <p:sldId xmlns:r="http://schemas.openxmlformats.org/officeDocument/2006/relationships" id="279" r:id="Re81970bcb92c4cae"/>
    <p:sldId xmlns:r="http://schemas.openxmlformats.org/officeDocument/2006/relationships" id="280" r:id="R620c324f04d341af"/>
    <p:sldId xmlns:r="http://schemas.openxmlformats.org/officeDocument/2006/relationships" id="281" r:id="R5ec7bc7085374bc7"/>
    <p:sldId xmlns:r="http://schemas.openxmlformats.org/officeDocument/2006/relationships" id="282" r:id="R36a41bac6dc044bf"/>
    <p:sldId xmlns:r="http://schemas.openxmlformats.org/officeDocument/2006/relationships" id="283" r:id="R55bb29d7c2774fb0"/>
    <p:sldId xmlns:r="http://schemas.openxmlformats.org/officeDocument/2006/relationships" id="284" r:id="R1827e5387f204716"/>
    <p:sldId xmlns:r="http://schemas.openxmlformats.org/officeDocument/2006/relationships" id="285" r:id="Rccb279988a814758"/>
    <p:sldId xmlns:r="http://schemas.openxmlformats.org/officeDocument/2006/relationships" id="286" r:id="R87aae85e34b140db"/>
    <p:sldId xmlns:r="http://schemas.openxmlformats.org/officeDocument/2006/relationships" id="287" r:id="Rb5e7c8d10116498d"/>
    <p:sldId xmlns:r="http://schemas.openxmlformats.org/officeDocument/2006/relationships" id="288" r:id="R0fa95b82a3bb4605"/>
    <p:sldId xmlns:r="http://schemas.openxmlformats.org/officeDocument/2006/relationships" id="289" r:id="R76049ba34deb4a5f"/>
    <p:sldId xmlns:r="http://schemas.openxmlformats.org/officeDocument/2006/relationships" id="290" r:id="R89fd27d4a5424926"/>
    <p:sldId xmlns:r="http://schemas.openxmlformats.org/officeDocument/2006/relationships" id="291" r:id="R5f21da005ce8467c"/>
    <p:sldId xmlns:r="http://schemas.openxmlformats.org/officeDocument/2006/relationships" id="292" r:id="Rb6367d8d108f4db8"/>
    <p:sldId xmlns:r="http://schemas.openxmlformats.org/officeDocument/2006/relationships" id="293" r:id="R208242a74d3446d5"/>
    <p:sldId xmlns:r="http://schemas.openxmlformats.org/officeDocument/2006/relationships" id="294" r:id="R1d074dfb0c174538"/>
    <p:sldId xmlns:r="http://schemas.openxmlformats.org/officeDocument/2006/relationships" id="295" r:id="Rbf57b0237df24c14"/>
    <p:sldId xmlns:r="http://schemas.openxmlformats.org/officeDocument/2006/relationships" id="296" r:id="R46166258f9ea45d4"/>
    <p:sldId xmlns:r="http://schemas.openxmlformats.org/officeDocument/2006/relationships" id="297" r:id="Re9ad73c698474578"/>
    <p:sldId xmlns:r="http://schemas.openxmlformats.org/officeDocument/2006/relationships" id="298" r:id="R75e73ccfeae644f4"/>
    <p:sldId xmlns:r="http://schemas.openxmlformats.org/officeDocument/2006/relationships" id="299" r:id="R7577d556009f4505"/>
    <p:sldId xmlns:r="http://schemas.openxmlformats.org/officeDocument/2006/relationships" id="300" r:id="Ra438e566eb974221"/>
    <p:sldId xmlns:r="http://schemas.openxmlformats.org/officeDocument/2006/relationships" id="301" r:id="Rd2ef7483ca034244"/>
    <p:sldId xmlns:r="http://schemas.openxmlformats.org/officeDocument/2006/relationships" id="302" r:id="R85d68b7cf8ba44f3"/>
    <p:sldId xmlns:r="http://schemas.openxmlformats.org/officeDocument/2006/relationships" id="303" r:id="R38b33fabae674bc5"/>
    <p:sldId xmlns:r="http://schemas.openxmlformats.org/officeDocument/2006/relationships" id="304" r:id="R882b309796e24bca"/>
    <p:sldId xmlns:r="http://schemas.openxmlformats.org/officeDocument/2006/relationships" id="305" r:id="R294f4ca92f6c4503"/>
    <p:sldId xmlns:r="http://schemas.openxmlformats.org/officeDocument/2006/relationships" id="306" r:id="R5a551d39044d4a63"/>
    <p:sldId xmlns:r="http://schemas.openxmlformats.org/officeDocument/2006/relationships" id="307" r:id="R6ffa37cdd24a4b14"/>
    <p:sldId xmlns:r="http://schemas.openxmlformats.org/officeDocument/2006/relationships" id="308" r:id="Rb3caf15d81ac46e1"/>
    <p:sldId xmlns:r="http://schemas.openxmlformats.org/officeDocument/2006/relationships" id="309" r:id="R159c12ef011e4bdb"/>
    <p:sldId xmlns:r="http://schemas.openxmlformats.org/officeDocument/2006/relationships" id="310" r:id="Ref68639b0f734754"/>
    <p:sldId xmlns:r="http://schemas.openxmlformats.org/officeDocument/2006/relationships" id="311" r:id="R839f0c63636b410b"/>
    <p:sldId xmlns:r="http://schemas.openxmlformats.org/officeDocument/2006/relationships" id="312" r:id="R6789558a5cba4144"/>
    <p:sldId xmlns:r="http://schemas.openxmlformats.org/officeDocument/2006/relationships" id="313" r:id="R2862e69d99cd4283"/>
    <p:sldId xmlns:r="http://schemas.openxmlformats.org/officeDocument/2006/relationships" id="314" r:id="R21441c2276414afe"/>
    <p:sldId xmlns:r="http://schemas.openxmlformats.org/officeDocument/2006/relationships" id="315" r:id="Rfd98e9b9aa304665"/>
    <p:sldId xmlns:r="http://schemas.openxmlformats.org/officeDocument/2006/relationships" id="316" r:id="Re4a6bb40f5544bd4"/>
    <p:sldId xmlns:r="http://schemas.openxmlformats.org/officeDocument/2006/relationships" id="317" r:id="R369ce0eed4cd49de"/>
    <p:sldId xmlns:r="http://schemas.openxmlformats.org/officeDocument/2006/relationships" id="318" r:id="R1731d1a42d3f4537"/>
    <p:sldId xmlns:r="http://schemas.openxmlformats.org/officeDocument/2006/relationships" id="319" r:id="Rb81a4e73b8cf47c9"/>
    <p:sldId xmlns:r="http://schemas.openxmlformats.org/officeDocument/2006/relationships" id="320" r:id="R9aa0a8919aab423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de6505140c4eb9" /><Relationship Type="http://schemas.openxmlformats.org/officeDocument/2006/relationships/slideMaster" Target="/ppt/slideMasters/slideMaster1.xml" Id="R1f546234c69c4ab0" /><Relationship Type="http://schemas.openxmlformats.org/officeDocument/2006/relationships/notesMaster" Target="/ppt/notesMasters/notesMaster1.xml" Id="Rd2ecad15a36f4c55" /><Relationship Type="http://schemas.openxmlformats.org/officeDocument/2006/relationships/presProps" Target="/ppt/presProps.xml" Id="R633e1cad21564302" /><Relationship Type="http://schemas.openxmlformats.org/officeDocument/2006/relationships/viewProps" Target="/ppt/viewProps.xml" Id="Ref948caf84e742cf" /><Relationship Type="http://schemas.openxmlformats.org/officeDocument/2006/relationships/tableStyles" Target="/ppt/tableStyles.xml" Id="R9ddfd1af281844bb" /><Relationship Type="http://schemas.openxmlformats.org/officeDocument/2006/relationships/slide" Target="/ppt/slides/slide1.xml" Id="Rd2be446f858845b5" /><Relationship Type="http://schemas.openxmlformats.org/officeDocument/2006/relationships/slide" Target="/ppt/slides/slide2.xml" Id="R74423995ed2c4599" /><Relationship Type="http://schemas.openxmlformats.org/officeDocument/2006/relationships/slide" Target="/ppt/slides/slide3.xml" Id="Rc77e740405a34c76" /><Relationship Type="http://schemas.openxmlformats.org/officeDocument/2006/relationships/slide" Target="/ppt/slides/slide4.xml" Id="R00d6569743ef4c30" /><Relationship Type="http://schemas.openxmlformats.org/officeDocument/2006/relationships/slide" Target="/ppt/slides/slide5.xml" Id="R38eae295788d4486" /><Relationship Type="http://schemas.openxmlformats.org/officeDocument/2006/relationships/slide" Target="/ppt/slides/slide6.xml" Id="Rf7617398530043b1" /><Relationship Type="http://schemas.openxmlformats.org/officeDocument/2006/relationships/slide" Target="/ppt/slides/slide7.xml" Id="R5f3072cca0434991" /><Relationship Type="http://schemas.openxmlformats.org/officeDocument/2006/relationships/slide" Target="/ppt/slides/slide8.xml" Id="R8276c26b1af644f8" /><Relationship Type="http://schemas.openxmlformats.org/officeDocument/2006/relationships/slide" Target="/ppt/slides/slide9.xml" Id="R50e119658cd04b3e" /><Relationship Type="http://schemas.openxmlformats.org/officeDocument/2006/relationships/slide" Target="/ppt/slides/slide10.xml" Id="R25fb853e3e6b4ba2" /><Relationship Type="http://schemas.openxmlformats.org/officeDocument/2006/relationships/slide" Target="/ppt/slides/slide11.xml" Id="R840cdf1db38848a4" /><Relationship Type="http://schemas.openxmlformats.org/officeDocument/2006/relationships/slide" Target="/ppt/slides/slide12.xml" Id="R2ae3993392984887" /><Relationship Type="http://schemas.openxmlformats.org/officeDocument/2006/relationships/slide" Target="/ppt/slides/slide13.xml" Id="R26a61c0b18264b82" /><Relationship Type="http://schemas.openxmlformats.org/officeDocument/2006/relationships/slide" Target="/ppt/slides/slide14.xml" Id="R851e45fd01474e3d" /><Relationship Type="http://schemas.openxmlformats.org/officeDocument/2006/relationships/slide" Target="/ppt/slides/slide15.xml" Id="Rd3d5218a0d194307" /><Relationship Type="http://schemas.openxmlformats.org/officeDocument/2006/relationships/slide" Target="/ppt/slides/slide16.xml" Id="Rd641869e976f417f" /><Relationship Type="http://schemas.openxmlformats.org/officeDocument/2006/relationships/slide" Target="/ppt/slides/slide17.xml" Id="R30120aa8873d407f" /><Relationship Type="http://schemas.openxmlformats.org/officeDocument/2006/relationships/slide" Target="/ppt/slides/slide18.xml" Id="R31d71f733a63473f" /><Relationship Type="http://schemas.openxmlformats.org/officeDocument/2006/relationships/slide" Target="/ppt/slides/slide19.xml" Id="R7b2421ccdc854c6e" /><Relationship Type="http://schemas.openxmlformats.org/officeDocument/2006/relationships/slide" Target="/ppt/slides/slide20.xml" Id="R9bab7bb83a43427b" /><Relationship Type="http://schemas.openxmlformats.org/officeDocument/2006/relationships/slide" Target="/ppt/slides/slide21.xml" Id="Ra01855ee8b6b494f" /><Relationship Type="http://schemas.openxmlformats.org/officeDocument/2006/relationships/slide" Target="/ppt/slides/slide22.xml" Id="R8c7098cc99984369" /><Relationship Type="http://schemas.openxmlformats.org/officeDocument/2006/relationships/slide" Target="/ppt/slides/slide23.xml" Id="Ra190fd8221454ee1" /><Relationship Type="http://schemas.openxmlformats.org/officeDocument/2006/relationships/slide" Target="/ppt/slides/slide24.xml" Id="Re81970bcb92c4cae" /><Relationship Type="http://schemas.openxmlformats.org/officeDocument/2006/relationships/slide" Target="/ppt/slides/slide25.xml" Id="R620c324f04d341af" /><Relationship Type="http://schemas.openxmlformats.org/officeDocument/2006/relationships/slide" Target="/ppt/slides/slide26.xml" Id="R5ec7bc7085374bc7" /><Relationship Type="http://schemas.openxmlformats.org/officeDocument/2006/relationships/slide" Target="/ppt/slides/slide27.xml" Id="R36a41bac6dc044bf" /><Relationship Type="http://schemas.openxmlformats.org/officeDocument/2006/relationships/slide" Target="/ppt/slides/slide28.xml" Id="R55bb29d7c2774fb0" /><Relationship Type="http://schemas.openxmlformats.org/officeDocument/2006/relationships/slide" Target="/ppt/slides/slide29.xml" Id="R1827e5387f204716" /><Relationship Type="http://schemas.openxmlformats.org/officeDocument/2006/relationships/slide" Target="/ppt/slides/slide30.xml" Id="Rccb279988a814758" /><Relationship Type="http://schemas.openxmlformats.org/officeDocument/2006/relationships/slide" Target="/ppt/slides/slide31.xml" Id="R87aae85e34b140db" /><Relationship Type="http://schemas.openxmlformats.org/officeDocument/2006/relationships/slide" Target="/ppt/slides/slide32.xml" Id="Rb5e7c8d10116498d" /><Relationship Type="http://schemas.openxmlformats.org/officeDocument/2006/relationships/slide" Target="/ppt/slides/slide33.xml" Id="R0fa95b82a3bb4605" /><Relationship Type="http://schemas.openxmlformats.org/officeDocument/2006/relationships/slide" Target="/ppt/slides/slide34.xml" Id="R76049ba34deb4a5f" /><Relationship Type="http://schemas.openxmlformats.org/officeDocument/2006/relationships/slide" Target="/ppt/slides/slide35.xml" Id="R89fd27d4a5424926" /><Relationship Type="http://schemas.openxmlformats.org/officeDocument/2006/relationships/slide" Target="/ppt/slides/slide36.xml" Id="R5f21da005ce8467c" /><Relationship Type="http://schemas.openxmlformats.org/officeDocument/2006/relationships/slide" Target="/ppt/slides/slide37.xml" Id="Rb6367d8d108f4db8" /><Relationship Type="http://schemas.openxmlformats.org/officeDocument/2006/relationships/slide" Target="/ppt/slides/slide38.xml" Id="R208242a74d3446d5" /><Relationship Type="http://schemas.openxmlformats.org/officeDocument/2006/relationships/slide" Target="/ppt/slides/slide39.xml" Id="R1d074dfb0c174538" /><Relationship Type="http://schemas.openxmlformats.org/officeDocument/2006/relationships/slide" Target="/ppt/slides/slide40.xml" Id="Rbf57b0237df24c14" /><Relationship Type="http://schemas.openxmlformats.org/officeDocument/2006/relationships/slide" Target="/ppt/slides/slide41.xml" Id="R46166258f9ea45d4" /><Relationship Type="http://schemas.openxmlformats.org/officeDocument/2006/relationships/slide" Target="/ppt/slides/slide42.xml" Id="Re9ad73c698474578" /><Relationship Type="http://schemas.openxmlformats.org/officeDocument/2006/relationships/slide" Target="/ppt/slides/slide43.xml" Id="R75e73ccfeae644f4" /><Relationship Type="http://schemas.openxmlformats.org/officeDocument/2006/relationships/slide" Target="/ppt/slides/slide44.xml" Id="R7577d556009f4505" /><Relationship Type="http://schemas.openxmlformats.org/officeDocument/2006/relationships/slide" Target="/ppt/slides/slide45.xml" Id="Ra438e566eb974221" /><Relationship Type="http://schemas.openxmlformats.org/officeDocument/2006/relationships/slide" Target="/ppt/slides/slide46.xml" Id="Rd2ef7483ca034244" /><Relationship Type="http://schemas.openxmlformats.org/officeDocument/2006/relationships/slide" Target="/ppt/slides/slide47.xml" Id="R85d68b7cf8ba44f3" /><Relationship Type="http://schemas.openxmlformats.org/officeDocument/2006/relationships/slide" Target="/ppt/slides/slide48.xml" Id="R38b33fabae674bc5" /><Relationship Type="http://schemas.openxmlformats.org/officeDocument/2006/relationships/slide" Target="/ppt/slides/slide49.xml" Id="R882b309796e24bca" /><Relationship Type="http://schemas.openxmlformats.org/officeDocument/2006/relationships/slide" Target="/ppt/slides/slide50.xml" Id="R294f4ca92f6c4503" /><Relationship Type="http://schemas.openxmlformats.org/officeDocument/2006/relationships/slide" Target="/ppt/slides/slide51.xml" Id="R5a551d39044d4a63" /><Relationship Type="http://schemas.openxmlformats.org/officeDocument/2006/relationships/slide" Target="/ppt/slides/slide52.xml" Id="R6ffa37cdd24a4b14" /><Relationship Type="http://schemas.openxmlformats.org/officeDocument/2006/relationships/slide" Target="/ppt/slides/slide53.xml" Id="Rb3caf15d81ac46e1" /><Relationship Type="http://schemas.openxmlformats.org/officeDocument/2006/relationships/slide" Target="/ppt/slides/slide54.xml" Id="R159c12ef011e4bdb" /><Relationship Type="http://schemas.openxmlformats.org/officeDocument/2006/relationships/slide" Target="/ppt/slides/slide55.xml" Id="Ref68639b0f734754" /><Relationship Type="http://schemas.openxmlformats.org/officeDocument/2006/relationships/slide" Target="/ppt/slides/slide56.xml" Id="R839f0c63636b410b" /><Relationship Type="http://schemas.openxmlformats.org/officeDocument/2006/relationships/slide" Target="/ppt/slides/slide57.xml" Id="R6789558a5cba4144" /><Relationship Type="http://schemas.openxmlformats.org/officeDocument/2006/relationships/slide" Target="/ppt/slides/slide58.xml" Id="R2862e69d99cd4283" /><Relationship Type="http://schemas.openxmlformats.org/officeDocument/2006/relationships/slide" Target="/ppt/slides/slide59.xml" Id="R21441c2276414afe" /><Relationship Type="http://schemas.openxmlformats.org/officeDocument/2006/relationships/slide" Target="/ppt/slides/slide60.xml" Id="Rfd98e9b9aa304665" /><Relationship Type="http://schemas.openxmlformats.org/officeDocument/2006/relationships/slide" Target="/ppt/slides/slide61.xml" Id="Re4a6bb40f5544bd4" /><Relationship Type="http://schemas.openxmlformats.org/officeDocument/2006/relationships/slide" Target="/ppt/slides/slide62.xml" Id="R369ce0eed4cd49de" /><Relationship Type="http://schemas.openxmlformats.org/officeDocument/2006/relationships/slide" Target="/ppt/slides/slide63.xml" Id="R1731d1a42d3f4537" /><Relationship Type="http://schemas.openxmlformats.org/officeDocument/2006/relationships/slide" Target="/ppt/slides/slide64.xml" Id="Rb81a4e73b8cf47c9" /><Relationship Type="http://schemas.openxmlformats.org/officeDocument/2006/relationships/slide" Target="/ppt/slides/slide65.xml" Id="R9aa0a8919aab42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2d018ff5cda43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0aacff3a7c4417" /><Relationship Type="http://schemas.openxmlformats.org/officeDocument/2006/relationships/notesMaster" Target="/ppt/notesMasters/notesMaster1.xml" Id="R02a94e584a6045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6ba595f7f3047d8" /><Relationship Type="http://schemas.openxmlformats.org/officeDocument/2006/relationships/notesMaster" Target="/ppt/notesMasters/notesMaster1.xml" Id="R64fc9a30f62549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194142ef9f242f1" /><Relationship Type="http://schemas.openxmlformats.org/officeDocument/2006/relationships/notesMaster" Target="/ppt/notesMasters/notesMaster1.xml" Id="Rff79754e7c0b490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68410e14ac74ae9" /><Relationship Type="http://schemas.openxmlformats.org/officeDocument/2006/relationships/notesMaster" Target="/ppt/notesMasters/notesMaster1.xml" Id="Rd99a943137e2452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9220ffd1b7e4dc2" /><Relationship Type="http://schemas.openxmlformats.org/officeDocument/2006/relationships/notesMaster" Target="/ppt/notesMasters/notesMaster1.xml" Id="Rd09709b9274a435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d231dce06c4686" /><Relationship Type="http://schemas.openxmlformats.org/officeDocument/2006/relationships/notesMaster" Target="/ppt/notesMasters/notesMaster1.xml" Id="Redaf6ae69bed4e9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ad63d271d5b4d8d" /><Relationship Type="http://schemas.openxmlformats.org/officeDocument/2006/relationships/notesMaster" Target="/ppt/notesMasters/notesMaster1.xml" Id="R63a6c8374a1d41a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189165318c4906" /><Relationship Type="http://schemas.openxmlformats.org/officeDocument/2006/relationships/notesMaster" Target="/ppt/notesMasters/notesMaster1.xml" Id="Rae539399ee2a45c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aa3fe026e64d86" /><Relationship Type="http://schemas.openxmlformats.org/officeDocument/2006/relationships/notesMaster" Target="/ppt/notesMasters/notesMaster1.xml" Id="R4e4b8fd2cf7b4e1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c92e185c8e44d0a" /><Relationship Type="http://schemas.openxmlformats.org/officeDocument/2006/relationships/notesMaster" Target="/ppt/notesMasters/notesMaster1.xml" Id="R6ce1912e620649f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915b1b05a4b403e" /><Relationship Type="http://schemas.openxmlformats.org/officeDocument/2006/relationships/notesMaster" Target="/ppt/notesMasters/notesMaster1.xml" Id="Rbc7bf7b74c1846e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09597b5ee134904" /><Relationship Type="http://schemas.openxmlformats.org/officeDocument/2006/relationships/notesMaster" Target="/ppt/notesMasters/notesMaster1.xml" Id="R5b93367dbd05479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145446d9b5c414c" /><Relationship Type="http://schemas.openxmlformats.org/officeDocument/2006/relationships/notesMaster" Target="/ppt/notesMasters/notesMaster1.xml" Id="R6073e1d4886644a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1abc3c810b44233" /><Relationship Type="http://schemas.openxmlformats.org/officeDocument/2006/relationships/notesMaster" Target="/ppt/notesMasters/notesMaster1.xml" Id="R8263c529774848d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3744b0bf1184794" /><Relationship Type="http://schemas.openxmlformats.org/officeDocument/2006/relationships/notesMaster" Target="/ppt/notesMasters/notesMaster1.xml" Id="Rdf30353899a74df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5352195601e4c40" /><Relationship Type="http://schemas.openxmlformats.org/officeDocument/2006/relationships/notesMaster" Target="/ppt/notesMasters/notesMaster1.xml" Id="Rb8bd78bdc78b478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588062dd67c4986" /><Relationship Type="http://schemas.openxmlformats.org/officeDocument/2006/relationships/notesMaster" Target="/ppt/notesMasters/notesMaster1.xml" Id="R95abc3f1a9974d3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1829c79195b44cd" /><Relationship Type="http://schemas.openxmlformats.org/officeDocument/2006/relationships/notesMaster" Target="/ppt/notesMasters/notesMaster1.xml" Id="R4bdd708ef2014c6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f3d8b602d384864" /><Relationship Type="http://schemas.openxmlformats.org/officeDocument/2006/relationships/notesMaster" Target="/ppt/notesMasters/notesMaster1.xml" Id="Rf80871798f984a3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57f7cc9aa494d0c" /><Relationship Type="http://schemas.openxmlformats.org/officeDocument/2006/relationships/notesMaster" Target="/ppt/notesMasters/notesMaster1.xml" Id="R50015cb4ab7f48b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7a50a5ed5a6429e" /><Relationship Type="http://schemas.openxmlformats.org/officeDocument/2006/relationships/notesMaster" Target="/ppt/notesMasters/notesMaster1.xml" Id="R38540ee5107a44e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e2c07f0f7bf4675" /><Relationship Type="http://schemas.openxmlformats.org/officeDocument/2006/relationships/notesMaster" Target="/ppt/notesMasters/notesMaster1.xml" Id="R9ec55a5c6f3248c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b88989efa624f7a" /><Relationship Type="http://schemas.openxmlformats.org/officeDocument/2006/relationships/notesMaster" Target="/ppt/notesMasters/notesMaster1.xml" Id="Reec0210d8477402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2550839bbca4853" /><Relationship Type="http://schemas.openxmlformats.org/officeDocument/2006/relationships/notesMaster" Target="/ppt/notesMasters/notesMaster1.xml" Id="Rf72238161aff4ea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ce34a3f49694fd2" /><Relationship Type="http://schemas.openxmlformats.org/officeDocument/2006/relationships/notesMaster" Target="/ppt/notesMasters/notesMaster1.xml" Id="Rb50ff37c2559444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c04e00c69f348fb" /><Relationship Type="http://schemas.openxmlformats.org/officeDocument/2006/relationships/notesMaster" Target="/ppt/notesMasters/notesMaster1.xml" Id="R7c502a7d9ae343e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66d6bc09f8b4e23" /><Relationship Type="http://schemas.openxmlformats.org/officeDocument/2006/relationships/notesMaster" Target="/ppt/notesMasters/notesMaster1.xml" Id="Rc13a63df2e8043d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638cf7e60b8429e" /><Relationship Type="http://schemas.openxmlformats.org/officeDocument/2006/relationships/notesMaster" Target="/ppt/notesMasters/notesMaster1.xml" Id="R9b826daff45d46f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94699d0c5b84476" /><Relationship Type="http://schemas.openxmlformats.org/officeDocument/2006/relationships/notesMaster" Target="/ppt/notesMasters/notesMaster1.xml" Id="R068cc877515143b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ca1621ed96a4540" /><Relationship Type="http://schemas.openxmlformats.org/officeDocument/2006/relationships/notesMaster" Target="/ppt/notesMasters/notesMaster1.xml" Id="R6f3579712ebd404a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b7c1d2aa9214947" /><Relationship Type="http://schemas.openxmlformats.org/officeDocument/2006/relationships/notesMaster" Target="/ppt/notesMasters/notesMaster1.xml" Id="R81875d98293f42a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e960049b7f84168" /><Relationship Type="http://schemas.openxmlformats.org/officeDocument/2006/relationships/notesMaster" Target="/ppt/notesMasters/notesMaster1.xml" Id="R72948c168c724548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50648c071d24ff4" /><Relationship Type="http://schemas.openxmlformats.org/officeDocument/2006/relationships/notesMaster" Target="/ppt/notesMasters/notesMaster1.xml" Id="R5814aa220e154ab6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aba48ab8ac04070" /><Relationship Type="http://schemas.openxmlformats.org/officeDocument/2006/relationships/notesMaster" Target="/ppt/notesMasters/notesMaster1.xml" Id="Rf1b81991371643d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c913586c2f1a4601" /><Relationship Type="http://schemas.openxmlformats.org/officeDocument/2006/relationships/notesMaster" Target="/ppt/notesMasters/notesMaster1.xml" Id="R3dad16a5a6ff45a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25ddab5dee5e48c4" /><Relationship Type="http://schemas.openxmlformats.org/officeDocument/2006/relationships/notesMaster" Target="/ppt/notesMasters/notesMaster1.xml" Id="R23b0a7a43ab84abf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b6b826eaa1954fd7" /><Relationship Type="http://schemas.openxmlformats.org/officeDocument/2006/relationships/notesMaster" Target="/ppt/notesMasters/notesMaster1.xml" Id="Rccfd0bd8af7c420e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ef800127fb2045ea" /><Relationship Type="http://schemas.openxmlformats.org/officeDocument/2006/relationships/notesMaster" Target="/ppt/notesMasters/notesMaster1.xml" Id="Rda852d5e76a444fb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ae2f95a1b5f549c4" /><Relationship Type="http://schemas.openxmlformats.org/officeDocument/2006/relationships/notesMaster" Target="/ppt/notesMasters/notesMaster1.xml" Id="R83a2f40d835c4a71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ee4c40edd81b420d" /><Relationship Type="http://schemas.openxmlformats.org/officeDocument/2006/relationships/notesMaster" Target="/ppt/notesMasters/notesMaster1.xml" Id="Rfcf7a27562e24e51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4485fdc8ac3646be" /><Relationship Type="http://schemas.openxmlformats.org/officeDocument/2006/relationships/notesMaster" Target="/ppt/notesMasters/notesMaster1.xml" Id="Rb3afa8a904044119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bdacf4bdb370464f" /><Relationship Type="http://schemas.openxmlformats.org/officeDocument/2006/relationships/notesMaster" Target="/ppt/notesMasters/notesMaster1.xml" Id="Re137444239e94982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18f7457fb9a4464b" /><Relationship Type="http://schemas.openxmlformats.org/officeDocument/2006/relationships/notesMaster" Target="/ppt/notesMasters/notesMaster1.xml" Id="R2e14967293894b80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a1ef130319db4d70" /><Relationship Type="http://schemas.openxmlformats.org/officeDocument/2006/relationships/notesMaster" Target="/ppt/notesMasters/notesMaster1.xml" Id="R1db0ca5818744f53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8b73e4d4726646dc" /><Relationship Type="http://schemas.openxmlformats.org/officeDocument/2006/relationships/notesMaster" Target="/ppt/notesMasters/notesMaster1.xml" Id="Rd8f463ff7d934c8e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eadeaea089e44d75" /><Relationship Type="http://schemas.openxmlformats.org/officeDocument/2006/relationships/notesMaster" Target="/ppt/notesMasters/notesMaster1.xml" Id="R3a06d2fd55f84ada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b6918110ed98472d" /><Relationship Type="http://schemas.openxmlformats.org/officeDocument/2006/relationships/notesMaster" Target="/ppt/notesMasters/notesMaster1.xml" Id="Rae305ff8b9e94ad4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510d1165652c4268" /><Relationship Type="http://schemas.openxmlformats.org/officeDocument/2006/relationships/notesMaster" Target="/ppt/notesMasters/notesMaster1.xml" Id="R7df902a84c2f4d5d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17cb446d0d1340d2" /><Relationship Type="http://schemas.openxmlformats.org/officeDocument/2006/relationships/notesMaster" Target="/ppt/notesMasters/notesMaster1.xml" Id="Rb7a22f9d50084eb3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461b069ec7d04e6d" /><Relationship Type="http://schemas.openxmlformats.org/officeDocument/2006/relationships/notesMaster" Target="/ppt/notesMasters/notesMaster1.xml" Id="Rcf596b305183437b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b71f5f3f9def4095" /><Relationship Type="http://schemas.openxmlformats.org/officeDocument/2006/relationships/notesMaster" Target="/ppt/notesMasters/notesMaster1.xml" Id="Rc0f165671359446b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fdccf7e85692471d" /><Relationship Type="http://schemas.openxmlformats.org/officeDocument/2006/relationships/notesMaster" Target="/ppt/notesMasters/notesMaster1.xml" Id="Ra436028d010143a3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f91968a791384bd0" /><Relationship Type="http://schemas.openxmlformats.org/officeDocument/2006/relationships/notesMaster" Target="/ppt/notesMasters/notesMaster1.xml" Id="Rb8645c77a1cd4ace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f1e70294ff76467a" /><Relationship Type="http://schemas.openxmlformats.org/officeDocument/2006/relationships/notesMaster" Target="/ppt/notesMasters/notesMaster1.xml" Id="Rb1f348b731f84e97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a8ddff573db146fc" /><Relationship Type="http://schemas.openxmlformats.org/officeDocument/2006/relationships/notesMaster" Target="/ppt/notesMasters/notesMaster1.xml" Id="R40f9b34857cd428c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da53a99c06774503" /><Relationship Type="http://schemas.openxmlformats.org/officeDocument/2006/relationships/notesMaster" Target="/ppt/notesMasters/notesMaster1.xml" Id="R329871153ed940b1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23f9a7a34c184905" /><Relationship Type="http://schemas.openxmlformats.org/officeDocument/2006/relationships/notesMaster" Target="/ppt/notesMasters/notesMaster1.xml" Id="Ra0ca1cd6e14f4a42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dec4274fffa248ae" /><Relationship Type="http://schemas.openxmlformats.org/officeDocument/2006/relationships/notesMaster" Target="/ppt/notesMasters/notesMaster1.xml" Id="Ra186ca676fc245c2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03b4bedc04554be0" /><Relationship Type="http://schemas.openxmlformats.org/officeDocument/2006/relationships/notesMaster" Target="/ppt/notesMasters/notesMaster1.xml" Id="R1d0c17147b9b4cf3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a628603333a04646" /><Relationship Type="http://schemas.openxmlformats.org/officeDocument/2006/relationships/notesMaster" Target="/ppt/notesMasters/notesMaster1.xml" Id="Red1460e531b64edb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f23b2e7f818b4c42" /><Relationship Type="http://schemas.openxmlformats.org/officeDocument/2006/relationships/notesMaster" Target="/ppt/notesMasters/notesMaster1.xml" Id="R9e7f0e25a0584610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1debe2c896e74ca9" /><Relationship Type="http://schemas.openxmlformats.org/officeDocument/2006/relationships/notesMaster" Target="/ppt/notesMasters/notesMaster1.xml" Id="R3f1f86e3596642e5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4741f4daa5504296" /><Relationship Type="http://schemas.openxmlformats.org/officeDocument/2006/relationships/notesMaster" Target="/ppt/notesMasters/notesMaster1.xml" Id="Ra8ff52cfb66344df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b370f0c0022d4055" /><Relationship Type="http://schemas.openxmlformats.org/officeDocument/2006/relationships/notesMaster" Target="/ppt/notesMasters/notesMaster1.xml" Id="Rb3ca939d6d4c4f7b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4ba9e2ba1cde446b" /><Relationship Type="http://schemas.openxmlformats.org/officeDocument/2006/relationships/notesMaster" Target="/ppt/notesMasters/notesMaster1.xml" Id="Rae56d43b5c264d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Transition slide for the 2026 update. The live lab uses a local simulated source and does not contact third-party websites.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Robots Exclusion Protocol is standardized in RFC 9309. Robots rules do not replace copyright, privacy, terms of service, or authorization checks. Source: https://www.rfc-editor.org/rfc/rfc9309.html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Requests documents timeout exceptions and raise_for_status(): https://requests.readthedocs.io/en/latest/user/quickstart/ . OWASP SSRF prevention recommends validating destinations and handling redirects carefully: https://cheatsheetseries.owasp.org/cheatsheets/Server_Side_Request_Forgery_Prevention_Cheat_Sheet.html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Beautiful Soup supports CSS selectors with select() and select_one(). Source: https://www.crummy.com/software/BeautifulSoup/bs4/doc/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Teaching prompt: ask which checks apply to one row, one page, and the complete batch.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Run scenarios in order. Ask students to predict the failing pipeline stage before clicking Run.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7ecb621f084da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901aad1306437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8d1459e6c84d1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16ede5367d4a0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8ab6284095428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67651371a34056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103c36839743ca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f1ca90ad2f476c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05864da23c4946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1c710019d34eb9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579dce292a4afa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C713A17-6AB5-4F10-A9F9-5DC607C39F55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524000" y="1122363"/>
            <a:ext cx="9144000" cy="23876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8BA60485-23F1-43C4-AB6E-0D864000516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24000" y="3602038"/>
            <a:ext cx="9144000" cy="1655762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FC84E6D-5F76-48EC-8545-4F27B376D8F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D83861C-7FD6-4A6A-8FFF-49FE7E541F27}" type="datetimeFigureOut">
              <a:t>10/31/2024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9563116-DB95-4AAA-B3F3-258C1E69216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42F2786-2D81-4E48-9D66-509C66A6BA5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8CDFD20-B908-4431-8BE1-A0537A66F647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5550C0F-7EC6-4469-AF7D-36F8852C17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1B98B1E-22B4-4826-ABDD-2006019241D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49638EC-CA3D-41E9-8BB3-13E0E00F802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D83861C-7FD6-4A6A-8FFF-49FE7E541F27}" type="datetimeFigureOut">
              <a:t>10/31/2024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D4C5327-E1CC-4B91-BAF2-CA1A1F2DCB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732C805-06D1-434F-B702-249369D8B1D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8CDFD20-B908-4431-8BE1-A0537A66F647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1B95EC9-95F4-4395-BFEC-871ED3504F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1850" y="1709738"/>
            <a:ext cx="10515600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B52F28-6C4A-414E-87BD-0CD15177D8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1850" y="4589463"/>
            <a:ext cx="10515600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6A03BE9-7607-4F82-8209-C3B53BDFD10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D83861C-7FD6-4A6A-8FFF-49FE7E541F27}" type="datetimeFigureOut">
              <a:t>10/31/2024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6E89AAE-B9D6-4FE2-881B-E7650A3EFD1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09AC983-A8F1-4DB0-953E-1ED8E887B03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8CDFD20-B908-4431-8BE1-A0537A66F647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0C0E605-8FAE-4D63-9467-1257FDD81D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6A3AC0B-68FF-4174-A651-62E87BBE097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FD2E6E1E-8FAA-4972-BDDA-0E31E8C38392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EB761758-9BA1-483A-8ED7-866D054FF66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D83861C-7FD6-4A6A-8FFF-49FE7E541F27}" type="datetimeFigureOut">
              <a:t>10/31/2024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B80C70F-E991-40E6-A3FD-E29A6E546A5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C50AAB8-5CD4-4643-8873-263F684E9AF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8CDFD20-B908-4431-8BE1-A0537A66F647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22F34D8-F7F0-4255-AEE1-69330B72E3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0C969E3-2624-4A73-948F-B0CA20745D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9788" y="1681163"/>
            <a:ext cx="5157787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AFE52329-7362-4712-9535-B6FF407F1006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839788" y="2505075"/>
            <a:ext cx="5157787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33FB0FDE-3A16-46CA-900C-D4FE384E231D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72200" y="1681163"/>
            <a:ext cx="5183188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26064D30-A0FB-4B8B-B504-C4066A5738C2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72200" y="2505075"/>
            <a:ext cx="5183188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3BB6F009-128D-4B96-B8C6-C6B42E4D0F5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D83861C-7FD6-4A6A-8FFF-49FE7E541F27}" type="datetimeFigureOut">
              <a:t>10/31/2024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7C7A8456-791D-4C85-A87A-067EBBBBA7C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B2256262-E184-420B-B537-D05C0A5F9CF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8CDFD20-B908-4431-8BE1-A0537A66F647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26D74FA-0CC3-45E0-A822-04C49900F6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E44C501C-2F77-4329-9E5D-33893D4C25B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D83861C-7FD6-4A6A-8FFF-49FE7E541F27}" type="datetimeFigureOut">
              <a:t>10/31/2024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21F5BE8E-0762-407E-8C58-24823F0B9D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7FAD46E6-DE79-4365-9958-8AD858307CB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8CDFD20-B908-4431-8BE1-A0537A66F647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7F944F1-4C37-4963-85AB-02A0D89885F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D83861C-7FD6-4A6A-8FFF-49FE7E541F27}" type="datetimeFigureOut">
              <a:t>10/31/2024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A7B1E3D5-3C74-4601-A399-E1E6A33FECF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4B93F655-FAA8-4140-BB2E-B1EA6BFAD17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8CDFD20-B908-4431-8BE1-A0537A66F647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8FE5141-2D87-40A2-867E-9353FDD9C7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AC8E20E-798D-4764-80ED-0F527AFE5EE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4F028AAC-51DC-46C4-B0F9-D1D61A094EC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657EA7FF-D757-4568-B6F8-DDA382C08D2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D83861C-7FD6-4A6A-8FFF-49FE7E541F27}" type="datetimeFigureOut">
              <a:t>10/31/2024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56EB4A3-4E4E-49A7-B372-F77823993F2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1B81DB7-0A22-405D-9AA4-61CAA485AD1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8CDFD20-B908-4431-8BE1-A0537A66F647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1C31321-D079-4DEB-A41F-D656902507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80888BFB-019E-4AE4-86CE-F442BCF8E04F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5CCDA33D-F2D7-4D19-BBF3-96F19D4560F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2641B168-6DE2-4930-9EAA-299DF66E84E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D83861C-7FD6-4A6A-8FFF-49FE7E541F27}" type="datetimeFigureOut">
              <a:t>10/31/2024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AC15818-61CE-4436-92DB-4E6F780A9A5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3F61328C-AD57-4EE7-81B8-AA0C34A2DEC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8CDFD20-B908-4431-8BE1-A0537A66F647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BB91BBC-627F-47C5-BA40-994A6CB40E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E53EF08E-5BBC-4B6D-B05F-D5CDDB674F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E1B4804-B971-48FB-BBD5-8F5834D9F21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D83861C-7FD6-4A6A-8FFF-49FE7E541F27}" type="datetimeFigureOut">
              <a:t>10/31/2024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9FB912D-EBFF-4288-B5B3-37C581610E8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CBB231F-4BFF-442C-AFBA-A63F819BF2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8CDFD20-B908-4431-8BE1-A0537A66F647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DE069AAB-6D61-49B9-B20E-E2DD029461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724900" y="365125"/>
            <a:ext cx="26289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DEEFAD2F-740F-4EE4-A78E-C23BD045726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365125"/>
            <a:ext cx="77343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E51B25D-3D12-408F-AEB3-8A76C6495FE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D83861C-7FD6-4A6A-8FFF-49FE7E541F27}" type="datetimeFigureOut">
              <a:t>10/31/2024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67C6DEE-AF27-44AF-B340-DA215CBFB36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310FF35-BF65-4AEA-A3AF-3EFB3E77682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8CDFD20-B908-4431-8BE1-A0537A66F647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8e08f536e84400" /><Relationship Type="http://schemas.openxmlformats.org/officeDocument/2006/relationships/slideLayout" Target="/ppt/slideLayouts/slideLayout1.xml" Id="Rcc1ed5eb806d4bf4" /><Relationship Type="http://schemas.openxmlformats.org/officeDocument/2006/relationships/slideLayout" Target="/ppt/slideLayouts/slideLayout2.xml" Id="R114031b2a6a04bbf" /><Relationship Type="http://schemas.openxmlformats.org/officeDocument/2006/relationships/slideLayout" Target="/ppt/slideLayouts/slideLayout3.xml" Id="Rb05360993fa84a71" /><Relationship Type="http://schemas.openxmlformats.org/officeDocument/2006/relationships/slideLayout" Target="/ppt/slideLayouts/slideLayout4.xml" Id="Rb2c3dd9533f24b56" /><Relationship Type="http://schemas.openxmlformats.org/officeDocument/2006/relationships/slideLayout" Target="/ppt/slideLayouts/slideLayout5.xml" Id="R2b5e294207a142cf" /><Relationship Type="http://schemas.openxmlformats.org/officeDocument/2006/relationships/slideLayout" Target="/ppt/slideLayouts/slideLayout6.xml" Id="R624673a83f5745a3" /><Relationship Type="http://schemas.openxmlformats.org/officeDocument/2006/relationships/slideLayout" Target="/ppt/slideLayouts/slideLayout7.xml" Id="R650b033591f143f7" /><Relationship Type="http://schemas.openxmlformats.org/officeDocument/2006/relationships/slideLayout" Target="/ppt/slideLayouts/slideLayout8.xml" Id="R32c0996ef01a40c4" /><Relationship Type="http://schemas.openxmlformats.org/officeDocument/2006/relationships/slideLayout" Target="/ppt/slideLayouts/slideLayout9.xml" Id="Rf73fb8d5b3424fe3" /><Relationship Type="http://schemas.openxmlformats.org/officeDocument/2006/relationships/slideLayout" Target="/ppt/slideLayouts/slideLayout10.xml" Id="R97778997d5e74aef" /><Relationship Type="http://schemas.openxmlformats.org/officeDocument/2006/relationships/slideLayout" Target="/ppt/slideLayouts/slideLayout11.xml" Id="R6f8b42bc6ae14723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85AE8455-BA45-41A2-905F-BF4DC87D7E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E86700-79BD-40EC-8735-2EC740A2108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C27B232-4AD7-4698-9BD3-136A3F6DE2EE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BD83861C-7FD6-4A6A-8FFF-49FE7E541F27}" type="datetimeFigureOut">
              <a:t>10/31/2024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27731D6-D39B-4087-A680-B1AC2084EF97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323EE12-035C-4A24-B82D-BB7A651F9E71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28CDFD20-B908-4431-8BE1-A0537A66F647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c1ed5eb806d4bf4"/>
    <p:sldLayoutId xmlns:r="http://schemas.openxmlformats.org/officeDocument/2006/relationships" id="2147483650" r:id="R114031b2a6a04bbf"/>
    <p:sldLayoutId xmlns:r="http://schemas.openxmlformats.org/officeDocument/2006/relationships" id="2147483651" r:id="Rb05360993fa84a71"/>
    <p:sldLayoutId xmlns:r="http://schemas.openxmlformats.org/officeDocument/2006/relationships" id="2147483652" r:id="Rb2c3dd9533f24b56"/>
    <p:sldLayoutId xmlns:r="http://schemas.openxmlformats.org/officeDocument/2006/relationships" id="2147483653" r:id="R2b5e294207a142cf"/>
    <p:sldLayoutId xmlns:r="http://schemas.openxmlformats.org/officeDocument/2006/relationships" id="2147483654" r:id="R624673a83f5745a3"/>
    <p:sldLayoutId xmlns:r="http://schemas.openxmlformats.org/officeDocument/2006/relationships" id="2147483655" r:id="R650b033591f143f7"/>
    <p:sldLayoutId xmlns:r="http://schemas.openxmlformats.org/officeDocument/2006/relationships" id="2147483656" r:id="R32c0996ef01a40c4"/>
    <p:sldLayoutId xmlns:r="http://schemas.openxmlformats.org/officeDocument/2006/relationships" id="2147483657" r:id="Rf73fb8d5b3424fe3"/>
    <p:sldLayoutId xmlns:r="http://schemas.openxmlformats.org/officeDocument/2006/relationships" id="2147483658" r:id="R97778997d5e74aef"/>
    <p:sldLayoutId xmlns:r="http://schemas.openxmlformats.org/officeDocument/2006/relationships" id="2147483659" r:id="R6f8b42bc6ae14723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270844f5994938" /><Relationship Type="http://schemas.openxmlformats.org/officeDocument/2006/relationships/notesSlide" Target="/ppt/notesSlides/notesSlide1.xml" Id="R6721729ba91f4cc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a27d7a4a7d4fa5" /><Relationship Type="http://schemas.openxmlformats.org/officeDocument/2006/relationships/notesSlide" Target="/ppt/notesSlides/notesSlide2.xml" Id="R3323e88f1f044b1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a3ba97e7614526" /><Relationship Type="http://schemas.openxmlformats.org/officeDocument/2006/relationships/notesSlide" Target="/ppt/notesSlides/notesSlide3.xml" Id="R6c571ee26b924cc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bf8f503a70462c" /><Relationship Type="http://schemas.openxmlformats.org/officeDocument/2006/relationships/notesSlide" Target="/ppt/notesSlides/notesSlide4.xml" Id="R7771e7f7e2e1432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077b8e054a4afe" /><Relationship Type="http://schemas.openxmlformats.org/officeDocument/2006/relationships/notesSlide" Target="/ppt/notesSlides/notesSlide5.xml" Id="R97f0dbaf6bb6470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ec28b5ac874e4f" /><Relationship Type="http://schemas.openxmlformats.org/officeDocument/2006/relationships/notesSlide" Target="/ppt/notesSlides/notesSlide6.xml" Id="R705fb666901f4ba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f0a0fd5c494b30" /><Relationship Type="http://schemas.openxmlformats.org/officeDocument/2006/relationships/notesSlide" Target="/ppt/notesSlides/notesSlide7.xml" Id="R437c1adc1508448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c4cb441fb5384671" /><Relationship Type="http://schemas.openxmlformats.org/officeDocument/2006/relationships/notesSlide" Target="/ppt/notesSlides/notesSlide8.xml" Id="Rcce4114addd34a1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f86416a9564c45b3" /><Relationship Type="http://schemas.openxmlformats.org/officeDocument/2006/relationships/notesSlide" Target="/ppt/notesSlides/notesSlide9.xml" Id="Rd2655dbd7064492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bb3e935fb84d62" /><Relationship Type="http://schemas.openxmlformats.org/officeDocument/2006/relationships/notesSlide" Target="/ppt/notesSlides/notesSlide10.xml" Id="R510b334d3a7f466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1c0f6b45824572" /><Relationship Type="http://schemas.openxmlformats.org/officeDocument/2006/relationships/notesSlide" Target="/ppt/notesSlides/notesSlide11.xml" Id="R27f9a1788d1d4e5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fa8245092547f4" /><Relationship Type="http://schemas.openxmlformats.org/officeDocument/2006/relationships/notesSlide" Target="/ppt/notesSlides/notesSlide12.xml" Id="R09cfdbb6015c4a9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6d4adff4bc4811" /><Relationship Type="http://schemas.openxmlformats.org/officeDocument/2006/relationships/image" Target="/ppt/media/image.emf" Id="R7fb66c38232d4936" /><Relationship Type="http://schemas.openxmlformats.org/officeDocument/2006/relationships/notesSlide" Target="/ppt/notesSlides/notesSlide13.xml" Id="Rf5eb1b7985124cb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ae5817b44843f8" /><Relationship Type="http://schemas.openxmlformats.org/officeDocument/2006/relationships/image" Target="/ppt/media/image2.emf" Id="R077c0004d6e14eb3" /><Relationship Type="http://schemas.openxmlformats.org/officeDocument/2006/relationships/notesSlide" Target="/ppt/notesSlides/notesSlide14.xml" Id="R58c16052e2d048b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335a6b0fde4e5d" /><Relationship Type="http://schemas.openxmlformats.org/officeDocument/2006/relationships/notesSlide" Target="/ppt/notesSlides/notesSlide15.xml" Id="R030633552a30465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ca5f974bda84403" /><Relationship Type="http://schemas.openxmlformats.org/officeDocument/2006/relationships/notesSlide" Target="/ppt/notesSlides/notesSlide16.xml" Id="Rab3a404d2d2b493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50681b4a58e4c7c" /><Relationship Type="http://schemas.openxmlformats.org/officeDocument/2006/relationships/notesSlide" Target="/ppt/notesSlides/notesSlide17.xml" Id="R24f87541a7d34f6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727b002889484fd6" /><Relationship Type="http://schemas.openxmlformats.org/officeDocument/2006/relationships/notesSlide" Target="/ppt/notesSlides/notesSlide18.xml" Id="R3abee24312e4451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16e70c35ea442b" /><Relationship Type="http://schemas.openxmlformats.org/officeDocument/2006/relationships/notesSlide" Target="/ppt/notesSlides/notesSlide19.xml" Id="Ra0887f8d2a2b4ae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8512484ad048c7" /><Relationship Type="http://schemas.openxmlformats.org/officeDocument/2006/relationships/notesSlide" Target="/ppt/notesSlides/notesSlide20.xml" Id="R4d4ef40458dd4b7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db94e849c947d8" /><Relationship Type="http://schemas.openxmlformats.org/officeDocument/2006/relationships/notesSlide" Target="/ppt/notesSlides/notesSlide21.xml" Id="R33306f184196441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240ca75d8e40f8" /><Relationship Type="http://schemas.openxmlformats.org/officeDocument/2006/relationships/notesSlide" Target="/ppt/notesSlides/notesSlide22.xml" Id="Re5ce7ca0df12475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72728f509a4e66" /><Relationship Type="http://schemas.openxmlformats.org/officeDocument/2006/relationships/notesSlide" Target="/ppt/notesSlides/notesSlide23.xml" Id="R45138a1d766c406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4a1bc9a5cc4c4c" /><Relationship Type="http://schemas.openxmlformats.org/officeDocument/2006/relationships/notesSlide" Target="/ppt/notesSlides/notesSlide24.xml" Id="R3cefe3704c3e461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b083fb7ec64247" /><Relationship Type="http://schemas.openxmlformats.org/officeDocument/2006/relationships/notesSlide" Target="/ppt/notesSlides/notesSlide25.xml" Id="R81077c7019a845b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121b61a0484b61" /><Relationship Type="http://schemas.openxmlformats.org/officeDocument/2006/relationships/notesSlide" Target="/ppt/notesSlides/notesSlide26.xml" Id="R7efae4b1e5f64b7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23d437d1144231" /><Relationship Type="http://schemas.openxmlformats.org/officeDocument/2006/relationships/notesSlide" Target="/ppt/notesSlides/notesSlide27.xml" Id="Rea25d725a70f4cc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2bdab22721524919" /><Relationship Type="http://schemas.openxmlformats.org/officeDocument/2006/relationships/notesSlide" Target="/ppt/notesSlides/notesSlide28.xml" Id="R338309f64d4c4e9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a9881603ff46f2" /><Relationship Type="http://schemas.openxmlformats.org/officeDocument/2006/relationships/notesSlide" Target="/ppt/notesSlides/notesSlide29.xml" Id="R57c4e055551f49c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50aa4d67584012" /><Relationship Type="http://schemas.openxmlformats.org/officeDocument/2006/relationships/image" Target="/ppt/media/image3.emf" Id="R56266c9b77b74f2c" /><Relationship Type="http://schemas.openxmlformats.org/officeDocument/2006/relationships/notesSlide" Target="/ppt/notesSlides/notesSlide30.xml" Id="Rcbf3564f277e447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4f2c35b4dd0f41a0" /><Relationship Type="http://schemas.openxmlformats.org/officeDocument/2006/relationships/notesSlide" Target="/ppt/notesSlides/notesSlide31.xml" Id="R5260b73414514745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d811b28cc34ead" /><Relationship Type="http://schemas.openxmlformats.org/officeDocument/2006/relationships/notesSlide" Target="/ppt/notesSlides/notesSlide32.xml" Id="R8d983dd241aa417e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e6f443e5f54c85" /><Relationship Type="http://schemas.openxmlformats.org/officeDocument/2006/relationships/notesSlide" Target="/ppt/notesSlides/notesSlide33.xml" Id="Rd38cdac2803e414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6fdd7ad08d40cf" /><Relationship Type="http://schemas.openxmlformats.org/officeDocument/2006/relationships/notesSlide" Target="/ppt/notesSlides/notesSlide34.xml" Id="Refe3665c0d94458e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8296bdde0a4389" /><Relationship Type="http://schemas.openxmlformats.org/officeDocument/2006/relationships/notesSlide" Target="/ppt/notesSlides/notesSlide35.xml" Id="Ra9169f6528e641e0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7a74dc225845fc" /><Relationship Type="http://schemas.openxmlformats.org/officeDocument/2006/relationships/notesSlide" Target="/ppt/notesSlides/notesSlide36.xml" Id="Rc9456b9a3a454dd5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bce1e85e724922" /><Relationship Type="http://schemas.openxmlformats.org/officeDocument/2006/relationships/image" Target="/ppt/media/image.png" Id="R97124cd4e92241c7" /><Relationship Type="http://schemas.openxmlformats.org/officeDocument/2006/relationships/notesSlide" Target="/ppt/notesSlides/notesSlide37.xml" Id="Rb7dbb75be1af4f6c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39866684956047fd" /><Relationship Type="http://schemas.openxmlformats.org/officeDocument/2006/relationships/notesSlide" Target="/ppt/notesSlides/notesSlide38.xml" Id="Rb3c71d844f1e43dd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f3f837e2204ea8" /><Relationship Type="http://schemas.openxmlformats.org/officeDocument/2006/relationships/notesSlide" Target="/ppt/notesSlides/notesSlide39.xml" Id="Rf1ce4fa57a51467a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0412d21e1e4c55" /><Relationship Type="http://schemas.openxmlformats.org/officeDocument/2006/relationships/notesSlide" Target="/ppt/notesSlides/notesSlide40.xml" Id="Rae0079d59b164a81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2fc39bfea34a1b" /><Relationship Type="http://schemas.openxmlformats.org/officeDocument/2006/relationships/image" Target="/ppt/media/image.tiff" Id="R3cfe8555bea54566" /><Relationship Type="http://schemas.openxmlformats.org/officeDocument/2006/relationships/notesSlide" Target="/ppt/notesSlides/notesSlide41.xml" Id="Rf733810df0be4c7b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e1050e248c481e" /><Relationship Type="http://schemas.openxmlformats.org/officeDocument/2006/relationships/image" Target="/ppt/media/image2.tiff" Id="R479185f0cd604fe1" /><Relationship Type="http://schemas.openxmlformats.org/officeDocument/2006/relationships/notesSlide" Target="/ppt/notesSlides/notesSlide42.xml" Id="R28c2fce8054d45d0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aee9be15f9471b" /><Relationship Type="http://schemas.openxmlformats.org/officeDocument/2006/relationships/image" Target="/ppt/media/image3.tiff" Id="Re1558e1dd1d94199" /><Relationship Type="http://schemas.openxmlformats.org/officeDocument/2006/relationships/notesSlide" Target="/ppt/notesSlides/notesSlide43.xml" Id="R0a1c57b7ac484a62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95cd749ca449fa" /><Relationship Type="http://schemas.openxmlformats.org/officeDocument/2006/relationships/notesSlide" Target="/ppt/notesSlides/notesSlide44.xml" Id="R9b706d2fa75d4f34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302f8867b24565" /><Relationship Type="http://schemas.openxmlformats.org/officeDocument/2006/relationships/image" Target="/ppt/media/image4.tiff" Id="R9f45b753240141a8" /><Relationship Type="http://schemas.openxmlformats.org/officeDocument/2006/relationships/notesSlide" Target="/ppt/notesSlides/notesSlide45.xml" Id="Rec119c8dd42e42d8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9e937eb52e4b3d" /><Relationship Type="http://schemas.openxmlformats.org/officeDocument/2006/relationships/notesSlide" Target="/ppt/notesSlides/notesSlide46.xml" Id="R524edb36ba4b42f3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2614ed62854346" /><Relationship Type="http://schemas.openxmlformats.org/officeDocument/2006/relationships/image" Target="/ppt/media/image5.tiff" Id="R6ea0aa7e8f284d0b" /><Relationship Type="http://schemas.openxmlformats.org/officeDocument/2006/relationships/notesSlide" Target="/ppt/notesSlides/notesSlide47.xml" Id="Rd223fa49b8ba4048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4f3df533736c400a" /><Relationship Type="http://schemas.openxmlformats.org/officeDocument/2006/relationships/notesSlide" Target="/ppt/notesSlides/notesSlide48.xml" Id="R9828f5bdf4664310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af033411074500" /><Relationship Type="http://schemas.openxmlformats.org/officeDocument/2006/relationships/notesSlide" Target="/ppt/notesSlides/notesSlide49.xml" Id="Rdd631924adf74e35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c0f254f5044874" /><Relationship Type="http://schemas.openxmlformats.org/officeDocument/2006/relationships/notesSlide" Target="/ppt/notesSlides/notesSlide50.xml" Id="R8a9558d3b733436f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99e69590884a70" /><Relationship Type="http://schemas.openxmlformats.org/officeDocument/2006/relationships/notesSlide" Target="/ppt/notesSlides/notesSlide51.xml" Id="R5b1ca7b642704053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330f5b113f4aa9" /><Relationship Type="http://schemas.openxmlformats.org/officeDocument/2006/relationships/notesSlide" Target="/ppt/notesSlides/notesSlide52.xml" Id="R86215644945f4357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5414a4e1e54bb6" /><Relationship Type="http://schemas.openxmlformats.org/officeDocument/2006/relationships/notesSlide" Target="/ppt/notesSlides/notesSlide53.xml" Id="R1c2927351d2c42a3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a3131e4b23463e" /><Relationship Type="http://schemas.openxmlformats.org/officeDocument/2006/relationships/image" Target="/ppt/media/image.jpeg" Id="Re4f4fbafe76340e5" /><Relationship Type="http://schemas.openxmlformats.org/officeDocument/2006/relationships/notesSlide" Target="/ppt/notesSlides/notesSlide54.xml" Id="R72d7bd6c3269467b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3edbbca0e54afb" /><Relationship Type="http://schemas.openxmlformats.org/officeDocument/2006/relationships/notesSlide" Target="/ppt/notesSlides/notesSlide55.xml" Id="R2fc34ebdde3e4852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ec95ddddc0483a" /><Relationship Type="http://schemas.openxmlformats.org/officeDocument/2006/relationships/image" Target="/ppt/media/image6.tiff" Id="Rf05a80360f2b47f1" /><Relationship Type="http://schemas.openxmlformats.org/officeDocument/2006/relationships/notesSlide" Target="/ppt/notesSlides/notesSlide56.xml" Id="R811e028fee6a4ff2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cd7c3a77c04946" /><Relationship Type="http://schemas.openxmlformats.org/officeDocument/2006/relationships/image" Target="/ppt/media/image7.tiff" Id="R6a0a84510ec24314" /><Relationship Type="http://schemas.openxmlformats.org/officeDocument/2006/relationships/notesSlide" Target="/ppt/notesSlides/notesSlide57.xml" Id="R7c91e38b71cf4ab7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b424ae2a184b18" /><Relationship Type="http://schemas.openxmlformats.org/officeDocument/2006/relationships/image" Target="/ppt/media/image2.png" Id="R14265807367942f9" /><Relationship Type="http://schemas.openxmlformats.org/officeDocument/2006/relationships/notesSlide" Target="/ppt/notesSlides/notesSlide58.xml" Id="R57ef3db817434637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202a09b1414069" /><Relationship Type="http://schemas.openxmlformats.org/officeDocument/2006/relationships/notesSlide" Target="/ppt/notesSlides/notesSlide59.xml" Id="R4cabf1505ba6429a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1f6dfddb614e9c" /><Relationship Type="http://schemas.openxmlformats.org/officeDocument/2006/relationships/notesSlide" Target="/ppt/notesSlides/notesSlide60.xml" Id="R6e32003e2c794b4d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5d319ef1654245" /><Relationship Type="http://schemas.openxmlformats.org/officeDocument/2006/relationships/notesSlide" Target="/ppt/notesSlides/notesSlide61.xml" Id="R4a232fafcaf24fa1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10adc1d5a548b8" /><Relationship Type="http://schemas.openxmlformats.org/officeDocument/2006/relationships/notesSlide" Target="/ppt/notesSlides/notesSlide62.xml" Id="R9b0f0c2cf2874edb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c350915380425c" /><Relationship Type="http://schemas.openxmlformats.org/officeDocument/2006/relationships/notesSlide" Target="/ppt/notesSlides/notesSlide63.xml" Id="R4ab15205b2b84729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0d59880c924e95" /><Relationship Type="http://schemas.openxmlformats.org/officeDocument/2006/relationships/notesSlide" Target="/ppt/notesSlides/notesSlide64.xml" Id="R54a3ffdbb5964c52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a5e73e93d2406b" /><Relationship Type="http://schemas.openxmlformats.org/officeDocument/2006/relationships/notesSlide" Target="/ppt/notesSlides/notesSlide65.xml" Id="R03bb7435f0a84915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9A7BCDB-1998-447B-B5E4-F7F802314440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b="1"/>
              <a:t>Data Engineering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6FBFE758-26A5-4223-98AB-CB155F24F1C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Warin Wattanapornprom PhD.</a:t>
            </a:r>
          </a:p>
        </p:txBody>
      </p:sp>
    </p:spTree>
    <p:extLst>
      <p:ext uri="{BB962C8B-B14F-4D97-AF65-F5344CB8AC3E}">
        <p14:creationId xmlns:p14="http://schemas.microsoft.com/office/powerpoint/2010/main" val="346411493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28533B0-E984-4FC1-A66E-2575BC33FD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b="1"/>
              <a:t>Part 2 : How data storage works?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F782C5B-E048-4147-884E-088F4D86F5D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t>1. Structured vs unstructured data</a:t>
            </a:r>
          </a:p>
          <a:p xmlns:a="http://schemas.openxmlformats.org/drawingml/2006/main">
            <a:pPr marL="0" indent="0">
              <a:buNone/>
            </a:pPr>
            <a:r>
              <a:t>2. SQL</a:t>
            </a:r>
          </a:p>
          <a:p xmlns:a="http://schemas.openxmlformats.org/drawingml/2006/main">
            <a:pPr marL="0" indent="0">
              <a:buNone/>
            </a:pPr>
            <a:r>
              <a:t>3. Data warehouse and data lakes</a:t>
            </a:r>
          </a:p>
        </p:txBody>
      </p:sp>
    </p:spTree>
    <p:extLst>
      <p:ext uri="{BB962C8B-B14F-4D97-AF65-F5344CB8AC3E}">
        <p14:creationId xmlns:p14="http://schemas.microsoft.com/office/powerpoint/2010/main" val="1007174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5451421-ACB4-4A11-9A8E-2081236207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Structured data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B080FCE-9C7D-414B-8DFD-F6AEE90AD59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Easy to search and organize</a:t>
            </a:r>
          </a:p>
          <a:p xmlns:a="http://schemas.openxmlformats.org/drawingml/2006/main">
            <a:r>
              <a:t>Consistent model, rows and columns</a:t>
            </a:r>
          </a:p>
          <a:p xmlns:a="http://schemas.openxmlformats.org/drawingml/2006/main">
            <a:r>
              <a:t>Defined types</a:t>
            </a:r>
          </a:p>
          <a:p xmlns:a="http://schemas.openxmlformats.org/drawingml/2006/main">
            <a:r>
              <a:t>Can be grouped to form relations</a:t>
            </a:r>
          </a:p>
          <a:p xmlns:a="http://schemas.openxmlformats.org/drawingml/2006/main">
            <a:r>
              <a:t>Stored in relational databases</a:t>
            </a:r>
          </a:p>
          <a:p xmlns:a="http://schemas.openxmlformats.org/drawingml/2006/main">
            <a:r>
              <a:t>Created and queried using SQL</a:t>
            </a:r>
          </a:p>
        </p:txBody>
      </p:sp>
    </p:spTree>
    <p:extLst>
      <p:ext uri="{BB962C8B-B14F-4D97-AF65-F5344CB8AC3E}">
        <p14:creationId xmlns:p14="http://schemas.microsoft.com/office/powerpoint/2010/main" val="347785705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E38A0F3-2ACC-4B51-B28B-B7D7BF34FC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Semi-structured data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964E488-B9DF-42AE-B0E5-74671133C9A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Relatively easy to search and organize</a:t>
            </a:r>
          </a:p>
          <a:p xmlns:a="http://schemas.openxmlformats.org/drawingml/2006/main">
            <a:r>
              <a:t>Consistent model, less-rigid implementation: different observations have different sizes</a:t>
            </a:r>
          </a:p>
          <a:p xmlns:a="http://schemas.openxmlformats.org/drawingml/2006/main">
            <a:r>
              <a:t>Different types</a:t>
            </a:r>
          </a:p>
          <a:p xmlns:a="http://schemas.openxmlformats.org/drawingml/2006/main">
            <a:r>
              <a:t>Can be grouped, but needs more work</a:t>
            </a:r>
          </a:p>
          <a:p xmlns:a="http://schemas.openxmlformats.org/drawingml/2006/main">
            <a:r>
              <a:t>NoSQL databases: JSON, XML, YAML</a:t>
            </a:r>
          </a:p>
        </p:txBody>
      </p:sp>
    </p:spTree>
    <p:extLst>
      <p:ext uri="{BB962C8B-B14F-4D97-AF65-F5344CB8AC3E}">
        <p14:creationId xmlns:p14="http://schemas.microsoft.com/office/powerpoint/2010/main" val="276156839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B6F0B7E-88B9-442A-932A-77D6CE76DB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JSON file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6B723C8-C419-42EE-BE5E-EF9CD82F4A0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{</a:t>
            </a:r>
          </a:p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   {"user_1645156":</a:t>
            </a:r>
          </a:p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       "</a:t>
            </a:r>
            <a:r>
              <a:rPr sz="1200">
                <a:latin typeface="Consolas"/>
                <a:ea typeface="Consolas"/>
                <a:cs typeface="Consolas"/>
              </a:rPr>
              <a:t>last_name</a:t>
            </a:r>
            <a:r>
              <a:rPr sz="1200">
                <a:latin typeface="Consolas"/>
                <a:ea typeface="Consolas"/>
                <a:cs typeface="Consolas"/>
              </a:rPr>
              <a:t>": "Lacroix",</a:t>
            </a:r>
          </a:p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       "</a:t>
            </a:r>
            <a:r>
              <a:rPr sz="1200">
                <a:latin typeface="Consolas"/>
                <a:ea typeface="Consolas"/>
                <a:cs typeface="Consolas"/>
              </a:rPr>
              <a:t>first_name</a:t>
            </a:r>
            <a:r>
              <a:rPr sz="1200">
                <a:latin typeface="Consolas"/>
                <a:ea typeface="Consolas"/>
                <a:cs typeface="Consolas"/>
              </a:rPr>
              <a:t>: "</a:t>
            </a:r>
            <a:r>
              <a:rPr sz="1200">
                <a:latin typeface="Consolas"/>
                <a:ea typeface="Consolas"/>
                <a:cs typeface="Consolas"/>
              </a:rPr>
              <a:t>Hadrien</a:t>
            </a:r>
            <a:r>
              <a:rPr sz="1200">
                <a:latin typeface="Consolas"/>
                <a:ea typeface="Consolas"/>
                <a:cs typeface="Consolas"/>
              </a:rPr>
              <a:t>",</a:t>
            </a:r>
          </a:p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       "</a:t>
            </a:r>
            <a:r>
              <a:rPr sz="1200">
                <a:latin typeface="Consolas"/>
                <a:ea typeface="Consolas"/>
                <a:cs typeface="Consolas"/>
              </a:rPr>
              <a:t>favorite_artists</a:t>
            </a:r>
            <a:r>
              <a:rPr sz="1200">
                <a:latin typeface="Consolas"/>
                <a:ea typeface="Consolas"/>
                <a:cs typeface="Consolas"/>
              </a:rPr>
              <a:t>": ["Fools in Deed", "Gojira", "Pain", "</a:t>
            </a:r>
            <a:r>
              <a:rPr sz="1200">
                <a:latin typeface="Consolas"/>
                <a:ea typeface="Consolas"/>
                <a:cs typeface="Consolas"/>
              </a:rPr>
              <a:t>Nanowar</a:t>
            </a:r>
            <a:r>
              <a:rPr sz="1200">
                <a:latin typeface="Consolas"/>
                <a:ea typeface="Consolas"/>
                <a:cs typeface="Consolas"/>
              </a:rPr>
              <a:t> of Steel"]},</a:t>
            </a:r>
          </a:p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   {"user_5913764":</a:t>
            </a:r>
          </a:p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       "</a:t>
            </a:r>
            <a:r>
              <a:rPr sz="1200">
                <a:latin typeface="Consolas"/>
                <a:ea typeface="Consolas"/>
                <a:cs typeface="Consolas"/>
              </a:rPr>
              <a:t>last_name</a:t>
            </a:r>
            <a:r>
              <a:rPr sz="1200">
                <a:latin typeface="Consolas"/>
                <a:ea typeface="Consolas"/>
                <a:cs typeface="Consolas"/>
              </a:rPr>
              <a:t>": "</a:t>
            </a:r>
            <a:r>
              <a:rPr sz="1200">
                <a:latin typeface="Consolas"/>
                <a:ea typeface="Consolas"/>
                <a:cs typeface="Consolas"/>
              </a:rPr>
              <a:t>Billen</a:t>
            </a:r>
            <a:r>
              <a:rPr sz="1200">
                <a:latin typeface="Consolas"/>
                <a:ea typeface="Consolas"/>
                <a:cs typeface="Consolas"/>
              </a:rPr>
              <a:t>",</a:t>
            </a:r>
          </a:p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       "</a:t>
            </a:r>
            <a:r>
              <a:rPr sz="1200">
                <a:latin typeface="Consolas"/>
                <a:ea typeface="Consolas"/>
                <a:cs typeface="Consolas"/>
              </a:rPr>
              <a:t>first_name</a:t>
            </a:r>
            <a:r>
              <a:rPr sz="1200">
                <a:latin typeface="Consolas"/>
                <a:ea typeface="Consolas"/>
                <a:cs typeface="Consolas"/>
              </a:rPr>
              <a:t>: "Sara",</a:t>
            </a:r>
          </a:p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       "</a:t>
            </a:r>
            <a:r>
              <a:rPr sz="1200">
                <a:latin typeface="Consolas"/>
                <a:ea typeface="Consolas"/>
                <a:cs typeface="Consolas"/>
              </a:rPr>
              <a:t>favorite_artists</a:t>
            </a:r>
            <a:r>
              <a:rPr sz="1200">
                <a:latin typeface="Consolas"/>
                <a:ea typeface="Consolas"/>
                <a:cs typeface="Consolas"/>
              </a:rPr>
              <a:t>": ["</a:t>
            </a:r>
            <a:r>
              <a:rPr sz="1200">
                <a:latin typeface="Consolas"/>
                <a:ea typeface="Consolas"/>
                <a:cs typeface="Consolas"/>
              </a:rPr>
              <a:t>Tamino</a:t>
            </a:r>
            <a:r>
              <a:rPr sz="1200">
                <a:latin typeface="Consolas"/>
                <a:ea typeface="Consolas"/>
                <a:cs typeface="Consolas"/>
              </a:rPr>
              <a:t>", "Taylor Swift"]},</a:t>
            </a:r>
          </a:p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   {"user_8436791":</a:t>
            </a:r>
          </a:p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       "</a:t>
            </a:r>
            <a:r>
              <a:rPr sz="1200">
                <a:latin typeface="Consolas"/>
                <a:ea typeface="Consolas"/>
                <a:cs typeface="Consolas"/>
              </a:rPr>
              <a:t>last_name</a:t>
            </a:r>
            <a:r>
              <a:rPr sz="1200">
                <a:latin typeface="Consolas"/>
                <a:ea typeface="Consolas"/>
                <a:cs typeface="Consolas"/>
              </a:rPr>
              <a:t>": "</a:t>
            </a:r>
            <a:r>
              <a:rPr sz="1200">
                <a:latin typeface="Consolas"/>
                <a:ea typeface="Consolas"/>
                <a:cs typeface="Consolas"/>
              </a:rPr>
              <a:t>Sulmont</a:t>
            </a:r>
            <a:r>
              <a:rPr sz="1200">
                <a:latin typeface="Consolas"/>
                <a:ea typeface="Consolas"/>
                <a:cs typeface="Consolas"/>
              </a:rPr>
              <a:t>",</a:t>
            </a:r>
          </a:p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       "</a:t>
            </a:r>
            <a:r>
              <a:rPr sz="1200">
                <a:latin typeface="Consolas"/>
                <a:ea typeface="Consolas"/>
                <a:cs typeface="Consolas"/>
              </a:rPr>
              <a:t>first_name</a:t>
            </a:r>
            <a:r>
              <a:rPr sz="1200">
                <a:latin typeface="Consolas"/>
                <a:ea typeface="Consolas"/>
                <a:cs typeface="Consolas"/>
              </a:rPr>
              <a:t>: "Lis",</a:t>
            </a:r>
          </a:p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       "</a:t>
            </a:r>
            <a:r>
              <a:rPr sz="1200">
                <a:latin typeface="Consolas"/>
                <a:ea typeface="Consolas"/>
                <a:cs typeface="Consolas"/>
              </a:rPr>
              <a:t>favorite_artists</a:t>
            </a:r>
            <a:r>
              <a:rPr sz="1200">
                <a:latin typeface="Consolas"/>
                <a:ea typeface="Consolas"/>
                <a:cs typeface="Consolas"/>
              </a:rPr>
              <a:t>": ["Arctic Monkeys", "Rihanna", "Nina Simone"]},</a:t>
            </a:r>
          </a:p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   ...</a:t>
            </a:r>
          </a:p>
          <a:p xmlns:a="http://schemas.openxmlformats.org/drawingml/2006/main">
            <a:pPr marL="0" indent="0">
              <a:buNone/>
            </a:pPr>
            <a:r>
              <a:rPr sz="1200">
                <a:latin typeface="Consolas"/>
                <a:ea typeface="Consolas"/>
                <a:cs typeface="Consolas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82017279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7316EDC-BC4C-4E8B-AF6F-C87FB835BE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Unstructured data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E4EB961-AC7D-4F3D-86E3-612ED07C7F5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Does not follow a model, can't be contained in rows and columns</a:t>
            </a:r>
          </a:p>
          <a:p xmlns:a="http://schemas.openxmlformats.org/drawingml/2006/main">
            <a:r>
              <a:t>Difficult to search and organize</a:t>
            </a:r>
          </a:p>
          <a:p xmlns:a="http://schemas.openxmlformats.org/drawingml/2006/main">
            <a:r>
              <a:t>Usually text, sound, pictures or videos</a:t>
            </a:r>
          </a:p>
          <a:p xmlns:a="http://schemas.openxmlformats.org/drawingml/2006/main">
            <a:r>
              <a:t>Usually stored in data lakes, can appear in data warehouses or databases</a:t>
            </a:r>
          </a:p>
          <a:p xmlns:a="http://schemas.openxmlformats.org/drawingml/2006/main">
            <a:r>
              <a:t>Most of the data is unstructured</a:t>
            </a:r>
          </a:p>
          <a:p xmlns:a="http://schemas.openxmlformats.org/drawingml/2006/main">
            <a:r>
              <a:t>Can be extremely valuable</a:t>
            </a:r>
          </a:p>
        </p:txBody>
      </p:sp>
    </p:spTree>
    <p:extLst>
      <p:ext uri="{BB962C8B-B14F-4D97-AF65-F5344CB8AC3E}">
        <p14:creationId xmlns:p14="http://schemas.microsoft.com/office/powerpoint/2010/main" val="3220959329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4FEF59F-8D63-4D93-B308-06C2563AF2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Adding some structure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8DEB581-F8FC-4470-A699-8A4FE6328DE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AI to search and organize unstructured data</a:t>
            </a:r>
          </a:p>
          <a:p xmlns:a="http://schemas.openxmlformats.org/drawingml/2006/main">
            <a:r>
              <a:t>Add information to make it semi-structured</a:t>
            </a:r>
          </a:p>
        </p:txBody>
      </p:sp>
    </p:spTree>
    <p:extLst>
      <p:ext uri="{BB962C8B-B14F-4D97-AF65-F5344CB8AC3E}">
        <p14:creationId xmlns:p14="http://schemas.microsoft.com/office/powerpoint/2010/main" val="45018787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A86047CE-30E0-4316-A4A9-1456BDE43C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Data lakes and data warehouses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17755803-AE38-4BC8-9F78-32245392816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Data lake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62097B96-995C-435C-A3EF-BEE7EC088B69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400"/>
              <a:t>Stores all the raw data</a:t>
            </a:r>
          </a:p>
          <a:p xmlns:a="http://schemas.openxmlformats.org/drawingml/2006/main">
            <a:r>
              <a:rPr sz="2400"/>
              <a:t>Can be petabytes (1 million GBs)</a:t>
            </a:r>
          </a:p>
          <a:p xmlns:a="http://schemas.openxmlformats.org/drawingml/2006/main">
            <a:r>
              <a:rPr sz="2400"/>
              <a:t>Stores all data structures</a:t>
            </a:r>
          </a:p>
          <a:p xmlns:a="http://schemas.openxmlformats.org/drawingml/2006/main">
            <a:r>
              <a:rPr sz="2400"/>
              <a:t>Cost-effective</a:t>
            </a:r>
          </a:p>
          <a:p xmlns:a="http://schemas.openxmlformats.org/drawingml/2006/main">
            <a:r>
              <a:rPr sz="2400"/>
              <a:t>Difficult to analyze</a:t>
            </a:r>
          </a:p>
          <a:p xmlns:a="http://schemas.openxmlformats.org/drawingml/2006/main">
            <a:r>
              <a:rPr sz="2400"/>
              <a:t>Requires an up-to-date data catalog</a:t>
            </a:r>
          </a:p>
          <a:p xmlns:a="http://schemas.openxmlformats.org/drawingml/2006/main">
            <a:r>
              <a:rPr sz="2400"/>
              <a:t>Used by data scientists</a:t>
            </a:r>
          </a:p>
          <a:p xmlns:a="http://schemas.openxmlformats.org/drawingml/2006/main">
            <a:r>
              <a:rPr sz="2400"/>
              <a:t>Big data, real-time analytics</a:t>
            </a:r>
            <a:endParaRPr/>
          </a:p>
        </p:txBody>
      </p:sp>
      <p:sp>
        <p:nvSpPr>
          <p:cNvPr id="7" name="Text Placeholder 6">
            <a:extLst xmlns:a="http://schemas.openxmlformats.org/drawingml/2006/main">
              <a:ext uri="{FF2B5EF4-FFF2-40B4-BE49-F238E27FC236}">
                <a16:creationId xmlns:a16="http://schemas.microsoft.com/office/drawing/2014/main" id="{2730CF1B-56DF-4B6C-9473-B1203F9EA8C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Data warehouse</a:t>
            </a:r>
          </a:p>
        </p:txBody>
      </p:sp>
      <p:sp>
        <p:nvSpPr>
          <p:cNvPr id="8" name="Content Placeholder 7">
            <a:extLst xmlns:a="http://schemas.openxmlformats.org/drawingml/2006/main">
              <a:ext uri="{FF2B5EF4-FFF2-40B4-BE49-F238E27FC236}">
                <a16:creationId xmlns:a16="http://schemas.microsoft.com/office/drawing/2014/main" id="{5C7D00ED-DD5D-419C-8A44-5630E374559C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400"/>
              <a:t>Specific data for specific use</a:t>
            </a:r>
          </a:p>
          <a:p xmlns:a="http://schemas.openxmlformats.org/drawingml/2006/main">
            <a:r>
              <a:rPr sz="2400"/>
              <a:t>Relatively small</a:t>
            </a:r>
          </a:p>
          <a:p xmlns:a="http://schemas.openxmlformats.org/drawingml/2006/main">
            <a:r>
              <a:rPr sz="2400"/>
              <a:t>Stores mainly structured data</a:t>
            </a:r>
          </a:p>
          <a:p xmlns:a="http://schemas.openxmlformats.org/drawingml/2006/main">
            <a:r>
              <a:rPr sz="2400"/>
              <a:t>More costly to update</a:t>
            </a:r>
          </a:p>
          <a:p xmlns:a="http://schemas.openxmlformats.org/drawingml/2006/main">
            <a:r>
              <a:rPr sz="2400"/>
              <a:t>Optimized for data analysis</a:t>
            </a:r>
          </a:p>
          <a:p xmlns:a="http://schemas.openxmlformats.org/drawingml/2006/main">
            <a:r>
              <a:rPr sz="2400"/>
              <a:t>Also used by data analysts and business</a:t>
            </a:r>
          </a:p>
          <a:p xmlns:a="http://schemas.openxmlformats.org/drawingml/2006/main">
            <a:r>
              <a:rPr sz="2400"/>
              <a:t>analysts</a:t>
            </a:r>
          </a:p>
          <a:p xmlns:a="http://schemas.openxmlformats.org/drawingml/2006/main">
            <a:r>
              <a:rPr sz="2400"/>
              <a:t>Ad-hoc, read-only queries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798767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49ECB0F-08F8-45F0-85FB-C61EC7654CD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Data catalog for data lakes</a:t>
            </a:r>
          </a:p>
        </p:txBody>
      </p:sp>
      <p:sp>
        <p:nvSpPr>
          <p:cNvPr id="7" name="Content Placeholder 6">
            <a:extLst xmlns:a="http://schemas.openxmlformats.org/drawingml/2006/main">
              <a:ext uri="{FF2B5EF4-FFF2-40B4-BE49-F238E27FC236}">
                <a16:creationId xmlns:a16="http://schemas.microsoft.com/office/drawing/2014/main" id="{291DCA29-3904-4B58-8ED4-0C86C45706E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What is the source of this data?</a:t>
            </a:r>
          </a:p>
          <a:p xmlns:a="http://schemas.openxmlformats.org/drawingml/2006/main">
            <a:r>
              <a:t>Where is this data used?</a:t>
            </a:r>
          </a:p>
          <a:p xmlns:a="http://schemas.openxmlformats.org/drawingml/2006/main">
            <a:r>
              <a:t>Who is the owner of the data?</a:t>
            </a:r>
          </a:p>
          <a:p xmlns:a="http://schemas.openxmlformats.org/drawingml/2006/main">
            <a:r>
              <a:t>How often is this data updated?</a:t>
            </a:r>
          </a:p>
          <a:p xmlns:a="http://schemas.openxmlformats.org/drawingml/2006/main">
            <a:r>
              <a:t>Good practice in terms of data governance</a:t>
            </a:r>
          </a:p>
          <a:p xmlns:a="http://schemas.openxmlformats.org/drawingml/2006/main">
            <a:r>
              <a:t>Ensures reproducibility</a:t>
            </a:r>
          </a:p>
          <a:p xmlns:a="http://schemas.openxmlformats.org/drawingml/2006/main">
            <a:r>
              <a:t>No catalog --&gt; data swamp</a:t>
            </a:r>
          </a:p>
        </p:txBody>
      </p:sp>
      <p:sp>
        <p:nvSpPr>
          <p:cNvPr id="8" name="Content Placeholder 7">
            <a:extLst xmlns:a="http://schemas.openxmlformats.org/drawingml/2006/main">
              <a:ext uri="{FF2B5EF4-FFF2-40B4-BE49-F238E27FC236}">
                <a16:creationId xmlns:a16="http://schemas.microsoft.com/office/drawing/2014/main" id="{ECCEFA62-3AA4-47D9-AD6B-9511918C3A3F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Good practice for any data storage</a:t>
            </a:r>
          </a:p>
          <a:p xmlns:a="http://schemas.openxmlformats.org/drawingml/2006/main">
            <a:r>
              <a:t>solution</a:t>
            </a:r>
          </a:p>
          <a:p xmlns:a="http://schemas.openxmlformats.org/drawingml/2006/main">
            <a:r>
              <a:t>Reliability</a:t>
            </a:r>
          </a:p>
          <a:p xmlns:a="http://schemas.openxmlformats.org/drawingml/2006/main">
            <a:r>
              <a:t>Autonomy</a:t>
            </a:r>
          </a:p>
          <a:p xmlns:a="http://schemas.openxmlformats.org/drawingml/2006/main">
            <a:r>
              <a:t>Scalability</a:t>
            </a:r>
          </a:p>
          <a:p xmlns:a="http://schemas.openxmlformats.org/drawingml/2006/main">
            <a:r>
              <a:t>Speed</a:t>
            </a:r>
          </a:p>
        </p:txBody>
      </p:sp>
    </p:spTree>
    <p:extLst>
      <p:ext uri="{BB962C8B-B14F-4D97-AF65-F5344CB8AC3E}">
        <p14:creationId xmlns:p14="http://schemas.microsoft.com/office/powerpoint/2010/main" val="254667437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7053B21-8B5F-4C6F-BDD8-1DEF27E710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Database vs. data warehouse</a:t>
            </a:r>
          </a:p>
        </p:txBody>
      </p:sp>
      <p:sp>
        <p:nvSpPr>
          <p:cNvPr id="5" name="Content Placeholder 4">
            <a:extLst xmlns:a="http://schemas.openxmlformats.org/drawingml/2006/main">
              <a:ext uri="{FF2B5EF4-FFF2-40B4-BE49-F238E27FC236}">
                <a16:creationId xmlns:a16="http://schemas.microsoft.com/office/drawing/2014/main" id="{9DAE3EA6-B1A5-4FDD-9A17-CA09CC93B5C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Database:</a:t>
            </a:r>
          </a:p>
          <a:p xmlns:a="http://schemas.openxmlformats.org/drawingml/2006/main">
            <a:pPr lvl="1">
              <a:buNone/>
            </a:pPr>
            <a:r>
              <a:t>General term</a:t>
            </a:r>
          </a:p>
          <a:p xmlns:a="http://schemas.openxmlformats.org/drawingml/2006/main">
            <a:pPr lvl="1">
              <a:buNone/>
            </a:pPr>
            <a:r>
              <a:t>Loosely defined as organized data stored and accessed on a computer</a:t>
            </a:r>
          </a:p>
          <a:p xmlns:a="http://schemas.openxmlformats.org/drawingml/2006/main">
            <a:r>
              <a:t>Data warehouse is a type of database</a:t>
            </a:r>
          </a:p>
          <a:p xmlns:a="http://schemas.openxmlformats.org/drawingml/2006/main">
            <a:endParaRPr/>
          </a:p>
          <a:p xmlns:a="http://schemas.openxmlformats.org/drawingml/2006/main">
            <a:pPr marL="0" indent="0">
              <a:buNone/>
            </a:pPr>
            <a:r>
              <a:rPr sz="2000"/>
              <a:t>https://blog.panoply.io/postgresql-data-warehouse</a:t>
            </a:r>
          </a:p>
          <a:p xmlns:a="http://schemas.openxmlformats.org/drawingml/2006/main">
            <a:pPr marL="0" indent="0">
              <a:buNone/>
            </a:pPr>
            <a:r>
              <a:rPr sz="2000"/>
              <a:t>https://medium.com/@fengruohang/postgres-is-eating-the-database-world-157c204dcfc4</a:t>
            </a:r>
          </a:p>
          <a:p xmlns:a="http://schemas.openxmlformats.org/drawingml/2006/main">
            <a:pPr marL="0" indent="0">
              <a:buNone/>
            </a:pPr>
            <a:r>
              <a:rPr sz="2000"/>
              <a:t>https://www.hydra.so/blog-posts/2022-12-13-how-we-built-fastest-postgres-db-for-analytics</a:t>
            </a:r>
          </a:p>
          <a:p xmlns:a="http://schemas.openxmlformats.org/drawingml/2006/main">
            <a:pPr marL="0" indent="0">
              <a:buNone/>
            </a:pPr>
            <a:r>
              <a:rPr sz="2000"/>
              <a:t>https://www.hydra.so/blog-posts/2022-12-13-how-we-built-fastest-postgres-db-for-analytics</a:t>
            </a:r>
          </a:p>
          <a:p xmlns:a="http://schemas.openxmlformats.org/drawingml/2006/main">
            <a:pPr marL="0" indent="0">
              <a:buNone/>
            </a:pPr>
            <a:r>
              <a:rPr sz="2000"/>
              <a:t>https://medium.com/@wasiualhasib/postgresql-hybrid-transactional-analytical-processing-using-25292f106239</a:t>
            </a:r>
          </a:p>
        </p:txBody>
      </p:sp>
    </p:spTree>
    <p:extLst>
      <p:ext uri="{BB962C8B-B14F-4D97-AF65-F5344CB8AC3E}">
        <p14:creationId xmlns:p14="http://schemas.microsoft.com/office/powerpoint/2010/main" val="322100409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56C8697-8811-409B-BAB2-E1F6F1BECE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Data processing value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54DADD4C-F7AB-4869-93D2-934BDEF9C95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Remove unwanted data</a:t>
            </a:r>
          </a:p>
          <a:p xmlns:a="http://schemas.openxmlformats.org/drawingml/2006/main">
            <a:r>
              <a:t>To save memory</a:t>
            </a:r>
          </a:p>
          <a:p xmlns:a="http://schemas.openxmlformats.org/drawingml/2006/main">
            <a:r>
              <a:t>Convert data from one type to another</a:t>
            </a:r>
          </a:p>
          <a:p xmlns:a="http://schemas.openxmlformats.org/drawingml/2006/main">
            <a:r>
              <a:t>Organize data</a:t>
            </a:r>
          </a:p>
          <a:p xmlns:a="http://schemas.openxmlformats.org/drawingml/2006/main">
            <a:r>
              <a:t>To fit into a schema/structure</a:t>
            </a:r>
          </a:p>
          <a:p xmlns:a="http://schemas.openxmlformats.org/drawingml/2006/main">
            <a:r>
              <a:t>Increase productivity</a:t>
            </a:r>
          </a:p>
        </p:txBody>
      </p:sp>
    </p:spTree>
    <p:extLst>
      <p:ext uri="{BB962C8B-B14F-4D97-AF65-F5344CB8AC3E}">
        <p14:creationId xmlns:p14="http://schemas.microsoft.com/office/powerpoint/2010/main" val="923781728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56C8697-8811-409B-BAB2-E1F6F1BECE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How data engineers process data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54DADD4C-F7AB-4869-93D2-934BDEF9C95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Data manipulation, cleaning, and tidying tasks</a:t>
            </a:r>
          </a:p>
          <a:p xmlns:a="http://schemas.openxmlformats.org/drawingml/2006/main">
            <a:pPr lvl="1">
              <a:buNone/>
            </a:pPr>
            <a:r>
              <a:t>that can be automated</a:t>
            </a:r>
          </a:p>
          <a:p xmlns:a="http://schemas.openxmlformats.org/drawingml/2006/main">
            <a:pPr lvl="1">
              <a:buNone/>
            </a:pPr>
            <a:r>
              <a:t>that will always need to be done</a:t>
            </a:r>
          </a:p>
          <a:p xmlns:a="http://schemas.openxmlformats.org/drawingml/2006/main">
            <a:r>
              <a:t>Store data in a sanely structured database</a:t>
            </a:r>
          </a:p>
          <a:p xmlns:a="http://schemas.openxmlformats.org/drawingml/2006/main">
            <a:r>
              <a:t>Create views on top of the database tables</a:t>
            </a:r>
          </a:p>
          <a:p xmlns:a="http://schemas.openxmlformats.org/drawingml/2006/main">
            <a:r>
              <a:t>Optimizing the performance of the database</a:t>
            </a:r>
          </a:p>
        </p:txBody>
      </p:sp>
    </p:spTree>
    <p:extLst>
      <p:ext uri="{BB962C8B-B14F-4D97-AF65-F5344CB8AC3E}">
        <p14:creationId xmlns:p14="http://schemas.microsoft.com/office/powerpoint/2010/main" val="2527491845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b66c38232d493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4987"/>
            <a:ext cx="12192000" cy="6828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9547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7c0004d6e14eb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8143"/>
            <a:ext cx="12192000" cy="682171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4164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D7DB630-C056-46DD-B9D7-92ED840B3E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Parallel computing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D986FC5-271A-468E-9E00-80ECE5050B6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Basis of modern data processing tools</a:t>
            </a:r>
          </a:p>
          <a:p xmlns:a="http://schemas.openxmlformats.org/drawingml/2006/main">
            <a:r>
              <a:t>Necessary:</a:t>
            </a:r>
          </a:p>
          <a:p xmlns:a="http://schemas.openxmlformats.org/drawingml/2006/main">
            <a:pPr lvl="1">
              <a:buNone/>
            </a:pPr>
            <a:r>
              <a:t>Mainly because of memory</a:t>
            </a:r>
          </a:p>
          <a:p xmlns:a="http://schemas.openxmlformats.org/drawingml/2006/main">
            <a:pPr lvl="1">
              <a:buNone/>
            </a:pPr>
            <a:r>
              <a:t>Also for processing power</a:t>
            </a:r>
          </a:p>
          <a:p xmlns:a="http://schemas.openxmlformats.org/drawingml/2006/main">
            <a:r>
              <a:t>How it works:</a:t>
            </a:r>
          </a:p>
          <a:p xmlns:a="http://schemas.openxmlformats.org/drawingml/2006/main">
            <a:pPr lvl="1">
              <a:buNone/>
            </a:pPr>
            <a:r>
              <a:t>Split tasks up into several smaller subtasks</a:t>
            </a:r>
          </a:p>
          <a:p xmlns:a="http://schemas.openxmlformats.org/drawingml/2006/main">
            <a:pPr lvl="1">
              <a:buNone/>
            </a:pPr>
            <a:r>
              <a:t>Distribute these subtasks over several computers</a:t>
            </a:r>
          </a:p>
        </p:txBody>
      </p:sp>
    </p:spTree>
    <p:extLst>
      <p:ext uri="{BB962C8B-B14F-4D97-AF65-F5344CB8AC3E}">
        <p14:creationId xmlns:p14="http://schemas.microsoft.com/office/powerpoint/2010/main" val="692640311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98" name="Rectangle 2">
            <a:extLst xmlns:a="http://schemas.openxmlformats.org/drawingml/2006/main">
              <a:ext uri="{FF2B5EF4-FFF2-40B4-BE49-F238E27FC236}">
                <a16:creationId xmlns:a16="http://schemas.microsoft.com/office/drawing/2014/main" id="{AD7F8EDD-CDEC-4789-9A16-89F417D18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609600"/>
            <a:ext cx="8153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92075" tIns="46038" rIns="92075" bIns="46038" anchor="ctr"/>
          <a:lstStyle xmlns:a="http://schemas.openxmlformats.org/drawingml/2006/main">
            <a:lvl1pPr algn="ctr"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  <a:lvl2pPr algn="ctr"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2pPr>
            <a:lvl3pPr algn="ctr"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3pPr>
            <a:lvl4pPr algn="ctr"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4pPr>
            <a:lvl5pPr algn="ctr"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5pPr>
            <a:lvl6pPr marL="457200" algn="ctr">
              <a:spcBef>
                <a:spcPct val="0"/>
              </a:spcBef>
              <a:spcAft>
                <a:spcPct val="0"/>
              </a:spcAft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6pPr>
            <a:lvl7pPr marL="914400" algn="ctr">
              <a:spcBef>
                <a:spcPct val="0"/>
              </a:spcBef>
              <a:spcAft>
                <a:spcPct val="0"/>
              </a:spcAft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7pPr>
            <a:lvl8pPr marL="1371600" algn="ctr">
              <a:spcBef>
                <a:spcPct val="0"/>
              </a:spcBef>
              <a:spcAft>
                <a:spcPct val="0"/>
              </a:spcAft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8pPr>
            <a:lvl9pPr marL="1828800" algn="ctr">
              <a:spcBef>
                <a:spcPct val="0"/>
              </a:spcBef>
              <a:spcAft>
                <a:spcPct val="0"/>
              </a:spcAft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r>
              <a:t>OLAP Conceptual Data Model</a:t>
            </a:r>
          </a:p>
        </p:txBody>
      </p:sp>
      <p:sp>
        <p:nvSpPr>
          <p:cNvPr id="4099" name="Rectangle 3">
            <a:extLst xmlns:a="http://schemas.openxmlformats.org/drawingml/2006/main">
              <a:ext uri="{FF2B5EF4-FFF2-40B4-BE49-F238E27FC236}">
                <a16:creationId xmlns:a16="http://schemas.microsoft.com/office/drawing/2014/main" id="{6AB1C7C9-A4FE-45E0-86BE-ECE64B832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2209800"/>
            <a:ext cx="7924800" cy="396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92075" tIns="46038" rIns="92075" bIns="46038"/>
          <a:lstStyle xmlns:a="http://schemas.openxmlformats.org/drawingml/2006/main"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Font typeface="Wingdings"/>
              <a:buChar char="§"/>
            </a:pPr>
            <a:r>
              <a:rPr sz="2400"/>
              <a:t>Goal of OLAP is to support ad-hoc querying for the business analyst</a:t>
            </a:r>
          </a:p>
          <a:p xmlns:a="http://schemas.openxmlformats.org/drawingml/2006/main">
            <a:pPr>
              <a:buFont typeface="Wingdings"/>
              <a:buChar char="§"/>
            </a:pPr>
            <a:r>
              <a:rPr sz="2400"/>
              <a:t>Business analysts are familiar with spreadsheets</a:t>
            </a:r>
          </a:p>
          <a:p xmlns:a="http://schemas.openxmlformats.org/drawingml/2006/main">
            <a:pPr>
              <a:buFont typeface="Wingdings"/>
              <a:buChar char="§"/>
            </a:pPr>
            <a:r>
              <a:rPr sz="2400"/>
              <a:t>Extend spreadsheet analysis model to work with warehouse data</a:t>
            </a:r>
          </a:p>
          <a:p xmlns:a="http://schemas.openxmlformats.org/drawingml/2006/main">
            <a:pPr>
              <a:buFont typeface="Wingdings"/>
              <a:buChar char="§"/>
            </a:pPr>
            <a:r>
              <a:rPr sz="2400" i="1"/>
              <a:t>Multidimensional </a:t>
            </a:r>
            <a:r>
              <a:rPr sz="2400"/>
              <a:t> view of data is the foundation of OLAP</a:t>
            </a:r>
            <a:endParaRPr sz="2800"/>
          </a:p>
          <a:p xmlns:a="http://schemas.openxmlformats.org/drawingml/2006/main">
            <a:pPr>
              <a:buFontTx/>
              <a:buNone/>
            </a:pP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939606548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122" name="Rectangle 2">
            <a:extLst xmlns:a="http://schemas.openxmlformats.org/drawingml/2006/main">
              <a:ext uri="{FF2B5EF4-FFF2-40B4-BE49-F238E27FC236}">
                <a16:creationId xmlns:a16="http://schemas.microsoft.com/office/drawing/2014/main" id="{722FE667-48C6-4EAB-8EFA-DFDDDD09C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33400"/>
            <a:ext cx="69342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92075" tIns="46038" rIns="92075" bIns="46038" anchor="ctr"/>
          <a:lstStyle xmlns:a="http://schemas.openxmlformats.org/drawingml/2006/main">
            <a:lvl1pPr algn="ctr"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  <a:lvl2pPr algn="ctr"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2pPr>
            <a:lvl3pPr algn="ctr"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3pPr>
            <a:lvl4pPr algn="ctr"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4pPr>
            <a:lvl5pPr algn="ctr"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5pPr>
            <a:lvl6pPr marL="457200" algn="ctr">
              <a:spcBef>
                <a:spcPct val="0"/>
              </a:spcBef>
              <a:spcAft>
                <a:spcPct val="0"/>
              </a:spcAft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6pPr>
            <a:lvl7pPr marL="914400" algn="ctr">
              <a:spcBef>
                <a:spcPct val="0"/>
              </a:spcBef>
              <a:spcAft>
                <a:spcPct val="0"/>
              </a:spcAft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7pPr>
            <a:lvl8pPr marL="1371600" algn="ctr">
              <a:spcBef>
                <a:spcPct val="0"/>
              </a:spcBef>
              <a:spcAft>
                <a:spcPct val="0"/>
              </a:spcAft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8pPr>
            <a:lvl9pPr marL="1828800" algn="ctr">
              <a:spcBef>
                <a:spcPct val="0"/>
              </a:spcBef>
              <a:spcAft>
                <a:spcPct val="0"/>
              </a:spcAft>
              <a:buNone/>
              <a:defRPr sz="4400">
                <a:solidFill>
                  <a:schemeClr val="tx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r>
              <a:t>OLTP vs. OLAP</a:t>
            </a:r>
          </a:p>
        </p:txBody>
      </p:sp>
      <p:sp>
        <p:nvSpPr>
          <p:cNvPr id="5123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FDA4CDD-F958-41FD-8404-CEC32C7E5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524000"/>
            <a:ext cx="7924800" cy="457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lIns="92075" tIns="46038" rIns="92075" bIns="46038"/>
          <a:lstStyle xmlns:a="http://schemas.openxmlformats.org/drawingml/2006/main"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90000"/>
              </a:lnSpc>
              <a:buFont typeface="Wingdings"/>
              <a:buChar char="§"/>
            </a:pPr>
            <a:r>
              <a:rPr sz="2800"/>
              <a:t>On-Line Transaction Processing (OLTP):</a:t>
            </a:r>
          </a:p>
          <a:p xmlns:a="http://schemas.openxmlformats.org/drawingml/2006/main">
            <a:pPr lvl="1">
              <a:lnSpc>
                <a:spcPct val="90000"/>
              </a:lnSpc>
              <a:buNone/>
            </a:pPr>
            <a:r>
              <a:rPr sz="2400"/>
              <a:t>technology used to perform updates on operational or transactional systems (e.g., point of sale systems)</a:t>
            </a:r>
          </a:p>
          <a:p xmlns:a="http://schemas.openxmlformats.org/drawingml/2006/main">
            <a:pPr>
              <a:lnSpc>
                <a:spcPct val="90000"/>
              </a:lnSpc>
              <a:buFont typeface="Wingdings"/>
              <a:buChar char="§"/>
            </a:pPr>
            <a:endParaRPr sz="2800"/>
          </a:p>
          <a:p xmlns:a="http://schemas.openxmlformats.org/drawingml/2006/main">
            <a:pPr>
              <a:lnSpc>
                <a:spcPct val="90000"/>
              </a:lnSpc>
              <a:buFont typeface="Wingdings"/>
              <a:buChar char="§"/>
            </a:pPr>
            <a:r>
              <a:rPr sz="2800"/>
              <a:t>On-Line Analytical Processing (OLAP): </a:t>
            </a:r>
          </a:p>
          <a:p xmlns:a="http://schemas.openxmlformats.org/drawingml/2006/main">
            <a:pPr lvl="1">
              <a:lnSpc>
                <a:spcPct val="90000"/>
              </a:lnSpc>
              <a:buNone/>
            </a:pPr>
            <a:r>
              <a:rPr sz="2400"/>
              <a:t>technology used to perform complex analysis of the data in a data warehouse</a:t>
            </a:r>
          </a:p>
          <a:p xmlns:a="http://schemas.openxmlformats.org/drawingml/2006/main">
            <a:pPr lvl="2">
              <a:lnSpc>
                <a:spcPct val="90000"/>
              </a:lnSpc>
              <a:buFontTx/>
              <a:buNone/>
            </a:pPr>
            <a:r>
              <a:rPr sz="1600" i="1"/>
              <a:t>	</a:t>
            </a:r>
            <a:r>
              <a:rPr sz="1800" i="1"/>
              <a:t>OLAP is a category of software technology that enables analysts, managers, and executives to gain insight into data through fast, consistent, interactive access to a wide variety of possible views of information that has been transformed from raw data to reflect the dimensionality of the enterprise as understood by the user.</a:t>
            </a:r>
            <a:r>
              <a:t> </a:t>
            </a:r>
            <a:r>
              <a:rPr sz="1800"/>
              <a:t>[source: OLAP Council: www.olapcouncil.org]</a:t>
            </a:r>
          </a:p>
        </p:txBody>
      </p:sp>
    </p:spTree>
    <p:extLst>
      <p:ext uri="{BB962C8B-B14F-4D97-AF65-F5344CB8AC3E}">
        <p14:creationId xmlns:p14="http://schemas.microsoft.com/office/powerpoint/2010/main" val="2800193271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146" name="Rectangle 2">
            <a:extLst xmlns:a="http://schemas.openxmlformats.org/drawingml/2006/main">
              <a:ext uri="{FF2B5EF4-FFF2-40B4-BE49-F238E27FC236}">
                <a16:creationId xmlns:a16="http://schemas.microsoft.com/office/drawing/2014/main" id="{EEC7C5C9-47F2-4FEF-BF5E-E5CF1FDEB6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62200" y="0"/>
            <a:ext cx="7778750" cy="11049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OLTP vs. OLAP</a:t>
            </a:r>
          </a:p>
        </p:txBody>
      </p:sp>
      <p:sp>
        <p:nvSpPr>
          <p:cNvPr id="6147" name="Rectangle 3">
            <a:extLst xmlns:a="http://schemas.openxmlformats.org/drawingml/2006/main">
              <a:ext uri="{FF2B5EF4-FFF2-40B4-BE49-F238E27FC236}">
                <a16:creationId xmlns:a16="http://schemas.microsoft.com/office/drawing/2014/main" id="{CA120D67-3494-4288-8AD1-390498886B8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343400" y="1905000"/>
            <a:ext cx="2743200" cy="4495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400"/>
              <a:t>Clerk, IT Professional</a:t>
            </a:r>
          </a:p>
          <a:p xmlns:a="http://schemas.openxmlformats.org/drawingml/2006/main">
            <a:r>
              <a:rPr sz="1400"/>
              <a:t>Day to day operations</a:t>
            </a:r>
          </a:p>
          <a:p xmlns:a="http://schemas.openxmlformats.org/drawingml/2006/main">
            <a:pPr>
              <a:spcBef>
                <a:spcPct val="55000"/>
              </a:spcBef>
              <a:buNone/>
            </a:pPr>
            <a:r>
              <a:rPr sz="1400"/>
              <a:t>Application-oriented (E-R based)</a:t>
            </a:r>
          </a:p>
          <a:p xmlns:a="http://schemas.openxmlformats.org/drawingml/2006/main">
            <a:r>
              <a:rPr sz="1400"/>
              <a:t>Current, Isolated</a:t>
            </a:r>
          </a:p>
          <a:p xmlns:a="http://schemas.openxmlformats.org/drawingml/2006/main">
            <a:r>
              <a:rPr sz="1400"/>
              <a:t>Detailed, Flat relational</a:t>
            </a:r>
          </a:p>
          <a:p xmlns:a="http://schemas.openxmlformats.org/drawingml/2006/main">
            <a:r>
              <a:rPr sz="1400"/>
              <a:t>Structured, Repetitive</a:t>
            </a:r>
          </a:p>
          <a:p xmlns:a="http://schemas.openxmlformats.org/drawingml/2006/main">
            <a:r>
              <a:rPr sz="1400"/>
              <a:t>Short, Simple transaction</a:t>
            </a:r>
          </a:p>
          <a:p xmlns:a="http://schemas.openxmlformats.org/drawingml/2006/main">
            <a:r>
              <a:rPr sz="1400"/>
              <a:t>Read/write</a:t>
            </a:r>
          </a:p>
          <a:p xmlns:a="http://schemas.openxmlformats.org/drawingml/2006/main">
            <a:r>
              <a:rPr sz="1400"/>
              <a:t>Index/hash on prim. Key</a:t>
            </a:r>
          </a:p>
          <a:p xmlns:a="http://schemas.openxmlformats.org/drawingml/2006/main">
            <a:r>
              <a:rPr sz="1400"/>
              <a:t>Tens</a:t>
            </a:r>
          </a:p>
          <a:p xmlns:a="http://schemas.openxmlformats.org/drawingml/2006/main">
            <a:r>
              <a:rPr sz="1400"/>
              <a:t>Thousands</a:t>
            </a:r>
          </a:p>
          <a:p xmlns:a="http://schemas.openxmlformats.org/drawingml/2006/main">
            <a:r>
              <a:rPr sz="1400"/>
              <a:t>100 MB-GB</a:t>
            </a:r>
          </a:p>
          <a:p xmlns:a="http://schemas.openxmlformats.org/drawingml/2006/main">
            <a:r>
              <a:rPr sz="1400"/>
              <a:t>Trans. throughput</a:t>
            </a:r>
          </a:p>
        </p:txBody>
      </p:sp>
      <p:sp>
        <p:nvSpPr>
          <p:cNvPr id="6148" name="Rectangle 4">
            <a:extLst xmlns:a="http://schemas.openxmlformats.org/drawingml/2006/main">
              <a:ext uri="{FF2B5EF4-FFF2-40B4-BE49-F238E27FC236}">
                <a16:creationId xmlns:a16="http://schemas.microsoft.com/office/drawing/2014/main" id="{7999A8D7-D719-4018-BE23-69B18B9A5D0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934200" y="1905000"/>
            <a:ext cx="3276600" cy="4495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400"/>
              <a:t>Knowledge worker</a:t>
            </a:r>
          </a:p>
          <a:p xmlns:a="http://schemas.openxmlformats.org/drawingml/2006/main">
            <a:r>
              <a:rPr sz="1400"/>
              <a:t>Decision support</a:t>
            </a:r>
          </a:p>
          <a:p xmlns:a="http://schemas.openxmlformats.org/drawingml/2006/main">
            <a:pPr>
              <a:spcBef>
                <a:spcPct val="45000"/>
              </a:spcBef>
              <a:buNone/>
            </a:pPr>
            <a:r>
              <a:rPr sz="1400"/>
              <a:t>Subject-oriented (Star, snowflake)</a:t>
            </a:r>
          </a:p>
          <a:p xmlns:a="http://schemas.openxmlformats.org/drawingml/2006/main">
            <a:endParaRPr sz="1400"/>
          </a:p>
          <a:p xmlns:a="http://schemas.openxmlformats.org/drawingml/2006/main">
            <a:r>
              <a:rPr sz="1400"/>
              <a:t>Historical, Consolidated</a:t>
            </a:r>
          </a:p>
          <a:p xmlns:a="http://schemas.openxmlformats.org/drawingml/2006/main">
            <a:r>
              <a:rPr sz="1400"/>
              <a:t>Summarized, Multidimensional</a:t>
            </a:r>
          </a:p>
          <a:p xmlns:a="http://schemas.openxmlformats.org/drawingml/2006/main">
            <a:r>
              <a:rPr sz="1400"/>
              <a:t>Ad hoc</a:t>
            </a:r>
          </a:p>
          <a:p xmlns:a="http://schemas.openxmlformats.org/drawingml/2006/main">
            <a:r>
              <a:rPr sz="1400"/>
              <a:t>Complex query</a:t>
            </a:r>
          </a:p>
          <a:p xmlns:a="http://schemas.openxmlformats.org/drawingml/2006/main">
            <a:r>
              <a:rPr sz="1400"/>
              <a:t>Read Mostly</a:t>
            </a:r>
          </a:p>
          <a:p xmlns:a="http://schemas.openxmlformats.org/drawingml/2006/main">
            <a:r>
              <a:rPr sz="1400"/>
              <a:t>Lots of Scans</a:t>
            </a:r>
          </a:p>
          <a:p xmlns:a="http://schemas.openxmlformats.org/drawingml/2006/main">
            <a:r>
              <a:rPr sz="1400"/>
              <a:t>Millions</a:t>
            </a:r>
          </a:p>
          <a:p xmlns:a="http://schemas.openxmlformats.org/drawingml/2006/main">
            <a:r>
              <a:rPr sz="1400"/>
              <a:t>Hundreds</a:t>
            </a:r>
          </a:p>
          <a:p xmlns:a="http://schemas.openxmlformats.org/drawingml/2006/main">
            <a:r>
              <a:rPr sz="1400"/>
              <a:t>100GB-TB</a:t>
            </a:r>
          </a:p>
          <a:p xmlns:a="http://schemas.openxmlformats.org/drawingml/2006/main">
            <a:r>
              <a:rPr sz="1400"/>
              <a:t>Query throughput, response</a:t>
            </a:r>
          </a:p>
        </p:txBody>
      </p:sp>
      <p:sp>
        <p:nvSpPr>
          <p:cNvPr id="6149" name="Text Box 5">
            <a:extLst xmlns:a="http://schemas.openxmlformats.org/drawingml/2006/main">
              <a:ext uri="{FF2B5EF4-FFF2-40B4-BE49-F238E27FC236}">
                <a16:creationId xmlns:a16="http://schemas.microsoft.com/office/drawing/2014/main" id="{C3E3DECA-2589-43F7-A4F0-C9836869B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1905001"/>
            <a:ext cx="1905000" cy="39272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20000"/>
              </a:spcBef>
              <a:buNone/>
            </a:pPr>
            <a:r>
              <a:rPr sz="1400" b="1">
                <a:latin typeface="Times New Roman"/>
                <a:ea typeface="Times New Roman"/>
                <a:cs typeface="Times New Roman"/>
              </a:rPr>
              <a:t>User</a:t>
            </a:r>
          </a:p>
          <a:p xmlns:a="http://schemas.openxmlformats.org/drawingml/2006/main">
            <a:pPr>
              <a:spcBef>
                <a:spcPct val="20000"/>
              </a:spcBef>
              <a:buNone/>
            </a:pPr>
            <a:r>
              <a:rPr sz="1400" b="1">
                <a:latin typeface="Times New Roman"/>
                <a:ea typeface="Times New Roman"/>
                <a:cs typeface="Times New Roman"/>
              </a:rPr>
              <a:t>Function</a:t>
            </a:r>
          </a:p>
          <a:p xmlns:a="http://schemas.openxmlformats.org/drawingml/2006/main">
            <a:pPr>
              <a:spcBef>
                <a:spcPct val="20000"/>
              </a:spcBef>
              <a:buNone/>
            </a:pPr>
            <a:r>
              <a:rPr sz="1400" b="1">
                <a:latin typeface="Times New Roman"/>
                <a:ea typeface="Times New Roman"/>
                <a:cs typeface="Times New Roman"/>
              </a:rPr>
              <a:t>DB Design    </a:t>
            </a:r>
          </a:p>
          <a:p xmlns:a="http://schemas.openxmlformats.org/drawingml/2006/main">
            <a:pPr>
              <a:spcBef>
                <a:spcPct val="20000"/>
              </a:spcBef>
              <a:buNone/>
            </a:pPr>
            <a:endParaRPr sz="1400" b="1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>
              <a:spcBef>
                <a:spcPct val="20000"/>
              </a:spcBef>
              <a:buNone/>
            </a:pPr>
            <a:r>
              <a:rPr sz="1400" b="1">
                <a:latin typeface="Times New Roman"/>
                <a:ea typeface="Times New Roman"/>
                <a:cs typeface="Times New Roman"/>
              </a:rPr>
              <a:t>Data </a:t>
            </a:r>
          </a:p>
          <a:p xmlns:a="http://schemas.openxmlformats.org/drawingml/2006/main">
            <a:pPr>
              <a:spcBef>
                <a:spcPct val="20000"/>
              </a:spcBef>
              <a:buNone/>
            </a:pPr>
            <a:r>
              <a:rPr sz="1400" b="1">
                <a:latin typeface="Times New Roman"/>
                <a:ea typeface="Times New Roman"/>
                <a:cs typeface="Times New Roman"/>
              </a:rPr>
              <a:t>View</a:t>
            </a:r>
          </a:p>
          <a:p xmlns:a="http://schemas.openxmlformats.org/drawingml/2006/main">
            <a:pPr>
              <a:spcBef>
                <a:spcPct val="20000"/>
              </a:spcBef>
              <a:buNone/>
            </a:pPr>
            <a:r>
              <a:rPr sz="1400" b="1">
                <a:latin typeface="Times New Roman"/>
                <a:ea typeface="Times New Roman"/>
                <a:cs typeface="Times New Roman"/>
              </a:rPr>
              <a:t>Usage</a:t>
            </a:r>
          </a:p>
          <a:p xmlns:a="http://schemas.openxmlformats.org/drawingml/2006/main">
            <a:pPr>
              <a:spcBef>
                <a:spcPct val="20000"/>
              </a:spcBef>
              <a:buNone/>
            </a:pPr>
            <a:r>
              <a:rPr sz="1400" b="1">
                <a:latin typeface="Times New Roman"/>
                <a:ea typeface="Times New Roman"/>
                <a:cs typeface="Times New Roman"/>
              </a:rPr>
              <a:t>Unit of work</a:t>
            </a:r>
          </a:p>
          <a:p xmlns:a="http://schemas.openxmlformats.org/drawingml/2006/main">
            <a:pPr>
              <a:spcBef>
                <a:spcPct val="20000"/>
              </a:spcBef>
              <a:buNone/>
            </a:pPr>
            <a:r>
              <a:rPr sz="1400" b="1">
                <a:latin typeface="Times New Roman"/>
                <a:ea typeface="Times New Roman"/>
                <a:cs typeface="Times New Roman"/>
              </a:rPr>
              <a:t>Access</a:t>
            </a:r>
          </a:p>
          <a:p xmlns:a="http://schemas.openxmlformats.org/drawingml/2006/main">
            <a:pPr>
              <a:spcBef>
                <a:spcPct val="20000"/>
              </a:spcBef>
              <a:buNone/>
            </a:pPr>
            <a:r>
              <a:rPr sz="1400" b="1">
                <a:latin typeface="Times New Roman"/>
                <a:ea typeface="Times New Roman"/>
                <a:cs typeface="Times New Roman"/>
              </a:rPr>
              <a:t>Operations</a:t>
            </a:r>
          </a:p>
          <a:p xmlns:a="http://schemas.openxmlformats.org/drawingml/2006/main">
            <a:pPr>
              <a:spcBef>
                <a:spcPct val="20000"/>
              </a:spcBef>
              <a:buNone/>
            </a:pPr>
            <a:r>
              <a:rPr sz="1400" b="1">
                <a:latin typeface="Times New Roman"/>
                <a:ea typeface="Times New Roman"/>
                <a:cs typeface="Times New Roman"/>
              </a:rPr>
              <a:t># Records accessed</a:t>
            </a:r>
          </a:p>
          <a:p xmlns:a="http://schemas.openxmlformats.org/drawingml/2006/main">
            <a:pPr>
              <a:spcBef>
                <a:spcPct val="20000"/>
              </a:spcBef>
              <a:buNone/>
            </a:pPr>
            <a:r>
              <a:rPr sz="1400" b="1">
                <a:latin typeface="Times New Roman"/>
                <a:ea typeface="Times New Roman"/>
                <a:cs typeface="Times New Roman"/>
              </a:rPr>
              <a:t>#Users</a:t>
            </a:r>
          </a:p>
          <a:p xmlns:a="http://schemas.openxmlformats.org/drawingml/2006/main">
            <a:pPr>
              <a:spcBef>
                <a:spcPct val="20000"/>
              </a:spcBef>
              <a:buNone/>
            </a:pPr>
            <a:r>
              <a:rPr sz="1400" b="1">
                <a:latin typeface="Times New Roman"/>
                <a:ea typeface="Times New Roman"/>
                <a:cs typeface="Times New Roman"/>
              </a:rPr>
              <a:t>Db size</a:t>
            </a:r>
          </a:p>
          <a:p xmlns:a="http://schemas.openxmlformats.org/drawingml/2006/main">
            <a:pPr>
              <a:spcBef>
                <a:spcPct val="20000"/>
              </a:spcBef>
              <a:buNone/>
            </a:pPr>
            <a:r>
              <a:rPr sz="1400" b="1">
                <a:latin typeface="Times New Roman"/>
                <a:ea typeface="Times New Roman"/>
                <a:cs typeface="Times New Roman"/>
              </a:rPr>
              <a:t>Metric</a:t>
            </a:r>
          </a:p>
          <a:p xmlns:a="http://schemas.openxmlformats.org/drawingml/2006/main">
            <a:pPr>
              <a:spcBef>
                <a:spcPct val="20000"/>
              </a:spcBef>
              <a:buNone/>
            </a:pPr>
            <a:endParaRPr sz="1400" b="1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150" name="Text Box 6">
            <a:extLst xmlns:a="http://schemas.openxmlformats.org/drawingml/2006/main">
              <a:ext uri="{FF2B5EF4-FFF2-40B4-BE49-F238E27FC236}">
                <a16:creationId xmlns:a16="http://schemas.microsoft.com/office/drawing/2014/main" id="{8A8F5DC1-366F-4DA8-B200-ACAC437F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295400"/>
            <a:ext cx="2209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Clr>
                <a:schemeClr val="accent1"/>
              </a:buClr>
              <a:buSzPct val="75000"/>
              <a:buFont typeface="Monotype Sorts"/>
              <a:buNone/>
            </a:pPr>
            <a:r>
              <a:rPr sz="1400"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OLTP</a:t>
            </a:r>
          </a:p>
        </p:txBody>
      </p:sp>
      <p:sp>
        <p:nvSpPr>
          <p:cNvPr id="6151" name="Text Box 7">
            <a:extLst xmlns:a="http://schemas.openxmlformats.org/drawingml/2006/main">
              <a:ext uri="{FF2B5EF4-FFF2-40B4-BE49-F238E27FC236}">
                <a16:creationId xmlns:a16="http://schemas.microsoft.com/office/drawing/2014/main" id="{2DD85F97-9989-4167-BB5A-8B4A1E5A2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1295400"/>
            <a:ext cx="2209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Clr>
                <a:schemeClr val="accent1"/>
              </a:buClr>
              <a:buSzPct val="75000"/>
              <a:buFont typeface="Monotype Sorts"/>
              <a:buNone/>
            </a:pPr>
            <a:r>
              <a:rPr sz="1400"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OLAP</a:t>
            </a:r>
          </a:p>
        </p:txBody>
      </p:sp>
      <p:sp>
        <p:nvSpPr>
          <p:cNvPr id="6152" name="Text Box 8">
            <a:extLst xmlns:a="http://schemas.openxmlformats.org/drawingml/2006/main">
              <a:ext uri="{FF2B5EF4-FFF2-40B4-BE49-F238E27FC236}">
                <a16:creationId xmlns:a16="http://schemas.microsoft.com/office/drawing/2014/main" id="{ECED32A5-1A94-4F2F-8083-31D6EB35D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5713413"/>
            <a:ext cx="2408238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2400">
                <a:latin typeface="Times New Roman"/>
                <a:ea typeface="Times New Roman"/>
                <a:cs typeface="Times New Roman"/>
              </a:rPr>
              <a:t>Source: Datta, GT</a:t>
            </a:r>
          </a:p>
        </p:txBody>
      </p:sp>
    </p:spTree>
    <p:extLst>
      <p:ext uri="{BB962C8B-B14F-4D97-AF65-F5344CB8AC3E}">
        <p14:creationId xmlns:p14="http://schemas.microsoft.com/office/powerpoint/2010/main" val="2283744993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170" name="Rectangle 2">
            <a:extLst xmlns:a="http://schemas.openxmlformats.org/drawingml/2006/main">
              <a:ext uri="{FF2B5EF4-FFF2-40B4-BE49-F238E27FC236}">
                <a16:creationId xmlns:a16="http://schemas.microsoft.com/office/drawing/2014/main" id="{BCB99047-F5F4-4A80-9684-09F6600006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981200" y="274639"/>
            <a:ext cx="8229600" cy="82708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4000"/>
              <a:t>Approaches to OLAP Servers</a:t>
            </a:r>
            <a:endParaRPr/>
          </a:p>
        </p:txBody>
      </p:sp>
      <p:sp>
        <p:nvSpPr>
          <p:cNvPr id="7171" name="Rectangle 3">
            <a:extLst xmlns:a="http://schemas.openxmlformats.org/drawingml/2006/main">
              <a:ext uri="{FF2B5EF4-FFF2-40B4-BE49-F238E27FC236}">
                <a16:creationId xmlns:a16="http://schemas.microsoft.com/office/drawing/2014/main" id="{86D6BCB2-2075-446B-9EEA-5A8CA88B4B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209800" y="1524000"/>
            <a:ext cx="7772400" cy="46482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000"/>
              <a:t>Multidimensional OLAP (MOLAP)</a:t>
            </a:r>
          </a:p>
          <a:p xmlns:a="http://schemas.openxmlformats.org/drawingml/2006/main">
            <a:pPr lvl="1">
              <a:buNone/>
            </a:pPr>
            <a:r>
              <a:rPr sz="2000"/>
              <a:t>Array-based storage structures</a:t>
            </a:r>
          </a:p>
          <a:p xmlns:a="http://schemas.openxmlformats.org/drawingml/2006/main">
            <a:pPr lvl="1">
              <a:buNone/>
            </a:pPr>
            <a:r>
              <a:rPr sz="2000"/>
              <a:t>Direct access to array data structures</a:t>
            </a:r>
          </a:p>
          <a:p xmlns:a="http://schemas.openxmlformats.org/drawingml/2006/main">
            <a:pPr lvl="1">
              <a:buNone/>
            </a:pPr>
            <a:r>
              <a:rPr sz="2000"/>
              <a:t>Example:  Essbase (Arbor)</a:t>
            </a:r>
          </a:p>
          <a:p xmlns:a="http://schemas.openxmlformats.org/drawingml/2006/main">
            <a:r>
              <a:rPr sz="2400"/>
              <a:t>Relational OLAP (ROLAP)</a:t>
            </a:r>
          </a:p>
          <a:p xmlns:a="http://schemas.openxmlformats.org/drawingml/2006/main">
            <a:pPr lvl="1">
              <a:buNone/>
            </a:pPr>
            <a:r>
              <a:rPr sz="2000"/>
              <a:t>Relational and Specialized Relational DBMS to store and manage warehouse data</a:t>
            </a:r>
          </a:p>
          <a:p xmlns:a="http://schemas.openxmlformats.org/drawingml/2006/main">
            <a:pPr lvl="1">
              <a:buNone/>
            </a:pPr>
            <a:r>
              <a:rPr sz="2000"/>
              <a:t>OLAP middleware to support missing pieces</a:t>
            </a:r>
          </a:p>
          <a:p xmlns:a="http://schemas.openxmlformats.org/drawingml/2006/main">
            <a:pPr lvl="2">
              <a:buNone/>
            </a:pPr>
            <a:r>
              <a:t>Optimize for each DBMS backend</a:t>
            </a:r>
          </a:p>
          <a:p xmlns:a="http://schemas.openxmlformats.org/drawingml/2006/main">
            <a:pPr lvl="2">
              <a:buNone/>
            </a:pPr>
            <a:r>
              <a:t>Aggregation Navigation Logic</a:t>
            </a:r>
          </a:p>
          <a:p xmlns:a="http://schemas.openxmlformats.org/drawingml/2006/main">
            <a:pPr lvl="2">
              <a:buNone/>
            </a:pPr>
            <a:r>
              <a:t>Additional tools and services</a:t>
            </a:r>
          </a:p>
          <a:p xmlns:a="http://schemas.openxmlformats.org/drawingml/2006/main">
            <a:pPr lvl="1">
              <a:buNone/>
            </a:pPr>
            <a:r>
              <a:rPr sz="2000"/>
              <a:t>Example:  Microstrategy, MetaCube (Informix)</a:t>
            </a:r>
          </a:p>
        </p:txBody>
      </p:sp>
    </p:spTree>
    <p:extLst>
      <p:ext uri="{BB962C8B-B14F-4D97-AF65-F5344CB8AC3E}">
        <p14:creationId xmlns:p14="http://schemas.microsoft.com/office/powerpoint/2010/main" val="1754540438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194" name="Rectangle 2">
            <a:extLst xmlns:a="http://schemas.openxmlformats.org/drawingml/2006/main">
              <a:ext uri="{FF2B5EF4-FFF2-40B4-BE49-F238E27FC236}">
                <a16:creationId xmlns:a16="http://schemas.microsoft.com/office/drawing/2014/main" id="{847A5DB3-F119-4E6C-972E-27D4D14DE6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MOLAP</a:t>
            </a:r>
          </a:p>
        </p:txBody>
      </p:sp>
    </p:spTree>
    <p:extLst>
      <p:ext uri="{BB962C8B-B14F-4D97-AF65-F5344CB8AC3E}">
        <p14:creationId xmlns:p14="http://schemas.microsoft.com/office/powerpoint/2010/main" val="3011125053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218" name="Rectangle 2">
            <a:extLst xmlns:a="http://schemas.openxmlformats.org/drawingml/2006/main">
              <a:ext uri="{FF2B5EF4-FFF2-40B4-BE49-F238E27FC236}">
                <a16:creationId xmlns:a16="http://schemas.microsoft.com/office/drawing/2014/main" id="{6EB7B8D5-C374-4A7C-9C60-FE8C40E744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Multidimensional Data</a:t>
            </a:r>
          </a:p>
        </p:txBody>
      </p:sp>
      <p:sp>
        <p:nvSpPr>
          <p:cNvPr id="9219" name="Rectangle 3">
            <a:extLst xmlns:a="http://schemas.openxmlformats.org/drawingml/2006/main">
              <a:ext uri="{FF2B5EF4-FFF2-40B4-BE49-F238E27FC236}">
                <a16:creationId xmlns:a16="http://schemas.microsoft.com/office/drawing/2014/main" id="{9BB42A16-298C-4B47-BE24-57E116FB8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352800"/>
            <a:ext cx="19812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20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FC4231B-AB36-4236-BF02-C47A7CC33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438400"/>
            <a:ext cx="1524000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21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F027A93-C2FB-4F5A-8557-FF848EB95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667000"/>
            <a:ext cx="25908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folHlink"/>
          </a:solidFill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22" name="Line 6">
            <a:extLst xmlns:a="http://schemas.openxmlformats.org/drawingml/2006/main">
              <a:ext uri="{FF2B5EF4-FFF2-40B4-BE49-F238E27FC236}">
                <a16:creationId xmlns:a16="http://schemas.microsoft.com/office/drawing/2014/main" id="{8AC1C892-C671-4423-B993-479A7ACBC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6858000" y="1981200"/>
            <a:ext cx="762000" cy="685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23" name="Line 7">
            <a:extLst xmlns:a="http://schemas.openxmlformats.org/drawingml/2006/main">
              <a:ext uri="{FF2B5EF4-FFF2-40B4-BE49-F238E27FC236}">
                <a16:creationId xmlns:a16="http://schemas.microsoft.com/office/drawing/2014/main" id="{A55A87B6-F66F-44B4-BD51-CBA9D6E49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4267200" y="1981200"/>
            <a:ext cx="762000" cy="685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24" name="Line 8">
            <a:extLst xmlns:a="http://schemas.openxmlformats.org/drawingml/2006/main">
              <a:ext uri="{FF2B5EF4-FFF2-40B4-BE49-F238E27FC236}">
                <a16:creationId xmlns:a16="http://schemas.microsoft.com/office/drawing/2014/main" id="{7734FB80-5E2A-435E-80EC-B712D76B7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6858000" y="4267200"/>
            <a:ext cx="762000" cy="685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25" name="Line 9">
            <a:extLst xmlns:a="http://schemas.openxmlformats.org/drawingml/2006/main">
              <a:ext uri="{FF2B5EF4-FFF2-40B4-BE49-F238E27FC236}">
                <a16:creationId xmlns:a16="http://schemas.microsoft.com/office/drawing/2014/main" id="{823F014B-47DA-46A4-B0EA-222BC4613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667000"/>
            <a:ext cx="0" cy="7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26" name="Line 10">
            <a:extLst xmlns:a="http://schemas.openxmlformats.org/drawingml/2006/main">
              <a:ext uri="{FF2B5EF4-FFF2-40B4-BE49-F238E27FC236}">
                <a16:creationId xmlns:a16="http://schemas.microsoft.com/office/drawing/2014/main" id="{D4B1CCBA-247E-4AE5-934B-8FCBE963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5562600" y="1981200"/>
            <a:ext cx="609600" cy="685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27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F59D6CF7-2A31-462B-9217-5D893FEE9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667000"/>
            <a:ext cx="12954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28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83AA8CB4-2363-453F-B610-F91A89E95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667000"/>
            <a:ext cx="25908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29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F1392B2C-5EFB-498A-93B5-C7424F4A6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3276600"/>
            <a:ext cx="1295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30" name="Line 14">
            <a:extLst xmlns:a="http://schemas.openxmlformats.org/drawingml/2006/main">
              <a:ext uri="{FF2B5EF4-FFF2-40B4-BE49-F238E27FC236}">
                <a16:creationId xmlns:a16="http://schemas.microsoft.com/office/drawing/2014/main" id="{38F55380-E27D-44A8-9A15-0A5781A6E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667000"/>
            <a:ext cx="0" cy="2286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31" name="Line 15">
            <a:extLst xmlns:a="http://schemas.openxmlformats.org/drawingml/2006/main">
              <a:ext uri="{FF2B5EF4-FFF2-40B4-BE49-F238E27FC236}">
                <a16:creationId xmlns:a16="http://schemas.microsoft.com/office/drawing/2014/main" id="{600BBD9B-2CCF-4B0F-81F7-99D748A0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67000"/>
            <a:ext cx="0" cy="2286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32" name="Line 16">
            <a:extLst xmlns:a="http://schemas.openxmlformats.org/drawingml/2006/main">
              <a:ext uri="{FF2B5EF4-FFF2-40B4-BE49-F238E27FC236}">
                <a16:creationId xmlns:a16="http://schemas.microsoft.com/office/drawing/2014/main" id="{B670E820-4CA9-4958-893E-7C0892B12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981200"/>
            <a:ext cx="2590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33" name="Line 17">
            <a:extLst xmlns:a="http://schemas.openxmlformats.org/drawingml/2006/main">
              <a:ext uri="{FF2B5EF4-FFF2-40B4-BE49-F238E27FC236}">
                <a16:creationId xmlns:a16="http://schemas.microsoft.com/office/drawing/2014/main" id="{D61AB975-BCE9-44C7-B0E5-97CBB4FE7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981200"/>
            <a:ext cx="0" cy="2286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34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C3031D9C-42EE-42D2-BFCD-3BA22FF8C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276600"/>
            <a:ext cx="2590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35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2541BEE4-3C83-40C5-86ED-46FDDDB3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276600"/>
            <a:ext cx="2590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36" name="Text Box 20">
            <a:extLst xmlns:a="http://schemas.openxmlformats.org/drawingml/2006/main">
              <a:ext uri="{FF2B5EF4-FFF2-40B4-BE49-F238E27FC236}">
                <a16:creationId xmlns:a16="http://schemas.microsoft.com/office/drawing/2014/main" id="{9C927706-6CA0-4452-9C3D-59236B7C9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803526"/>
            <a:ext cx="609600" cy="39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10</a:t>
            </a:r>
          </a:p>
        </p:txBody>
      </p:sp>
      <p:sp>
        <p:nvSpPr>
          <p:cNvPr id="9237" name="Text Box 21">
            <a:extLst xmlns:a="http://schemas.openxmlformats.org/drawingml/2006/main">
              <a:ext uri="{FF2B5EF4-FFF2-40B4-BE49-F238E27FC236}">
                <a16:creationId xmlns:a16="http://schemas.microsoft.com/office/drawing/2014/main" id="{98FA6B23-480A-4CD0-B6AF-AEBF1593B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429001"/>
            <a:ext cx="609600" cy="39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47</a:t>
            </a:r>
          </a:p>
        </p:txBody>
      </p:sp>
      <p:sp>
        <p:nvSpPr>
          <p:cNvPr id="9238" name="Text Box 22">
            <a:extLst xmlns:a="http://schemas.openxmlformats.org/drawingml/2006/main">
              <a:ext uri="{FF2B5EF4-FFF2-40B4-BE49-F238E27FC236}">
                <a16:creationId xmlns:a16="http://schemas.microsoft.com/office/drawing/2014/main" id="{AC0EC40A-EF76-4A5E-9F5D-16A8740E7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962401"/>
            <a:ext cx="609600" cy="39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30</a:t>
            </a:r>
          </a:p>
        </p:txBody>
      </p:sp>
      <p:sp>
        <p:nvSpPr>
          <p:cNvPr id="9239" name="Text Box 23">
            <a:extLst xmlns:a="http://schemas.openxmlformats.org/drawingml/2006/main">
              <a:ext uri="{FF2B5EF4-FFF2-40B4-BE49-F238E27FC236}">
                <a16:creationId xmlns:a16="http://schemas.microsoft.com/office/drawing/2014/main" id="{FA17A284-D83F-4A71-9D3E-53F7F79A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495801"/>
            <a:ext cx="609600" cy="39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12</a:t>
            </a:r>
          </a:p>
        </p:txBody>
      </p:sp>
      <p:sp>
        <p:nvSpPr>
          <p:cNvPr id="9240" name="Text Box 24">
            <a:extLst xmlns:a="http://schemas.openxmlformats.org/drawingml/2006/main">
              <a:ext uri="{FF2B5EF4-FFF2-40B4-BE49-F238E27FC236}">
                <a16:creationId xmlns:a16="http://schemas.microsoft.com/office/drawing/2014/main" id="{E728CA8F-1E10-46F2-88A3-0AE23FB4F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3605"/>
            <a:ext cx="1066800" cy="2123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Juice</a:t>
            </a:r>
          </a:p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Cola</a:t>
            </a:r>
          </a:p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Milk </a:t>
            </a:r>
          </a:p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Cream</a:t>
            </a:r>
          </a:p>
        </p:txBody>
      </p:sp>
      <p:sp>
        <p:nvSpPr>
          <p:cNvPr id="9241" name="Line 25">
            <a:extLst xmlns:a="http://schemas.openxmlformats.org/drawingml/2006/main">
              <a:ext uri="{FF2B5EF4-FFF2-40B4-BE49-F238E27FC236}">
                <a16:creationId xmlns:a16="http://schemas.microsoft.com/office/drawing/2014/main" id="{64F589E7-115F-467A-8E39-7BFCD9A09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438400"/>
            <a:ext cx="2514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42" name="Line 26">
            <a:extLst xmlns:a="http://schemas.openxmlformats.org/drawingml/2006/main">
              <a:ext uri="{FF2B5EF4-FFF2-40B4-BE49-F238E27FC236}">
                <a16:creationId xmlns:a16="http://schemas.microsoft.com/office/drawing/2014/main" id="{D2122BD6-9488-4AD9-B162-D35C220E4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209800"/>
            <a:ext cx="2667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43" name="Line 27">
            <a:extLst xmlns:a="http://schemas.openxmlformats.org/drawingml/2006/main">
              <a:ext uri="{FF2B5EF4-FFF2-40B4-BE49-F238E27FC236}">
                <a16:creationId xmlns:a16="http://schemas.microsoft.com/office/drawing/2014/main" id="{28FE42DC-DC61-472E-9B1D-3065E6DD5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76800" y="1981200"/>
            <a:ext cx="685800" cy="685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44" name="Line 28">
            <a:extLst xmlns:a="http://schemas.openxmlformats.org/drawingml/2006/main">
              <a:ext uri="{FF2B5EF4-FFF2-40B4-BE49-F238E27FC236}">
                <a16:creationId xmlns:a16="http://schemas.microsoft.com/office/drawing/2014/main" id="{38311A9A-0341-46DC-BAB6-56D5B4623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248400" y="1981200"/>
            <a:ext cx="533400" cy="685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245" name="Text Box 29">
            <a:extLst xmlns:a="http://schemas.openxmlformats.org/drawingml/2006/main">
              <a:ext uri="{FF2B5EF4-FFF2-40B4-BE49-F238E27FC236}">
                <a16:creationId xmlns:a16="http://schemas.microsoft.com/office/drawing/2014/main" id="{B8E2FE8F-10DF-4AC6-90FD-1D0C64823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891953">
            <a:off x="4183064" y="1873251"/>
            <a:ext cx="1425575" cy="1311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NY</a:t>
            </a:r>
          </a:p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LA</a:t>
            </a:r>
          </a:p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SF</a:t>
            </a:r>
          </a:p>
        </p:txBody>
      </p:sp>
      <p:sp>
        <p:nvSpPr>
          <p:cNvPr id="9246" name="Text Box 30">
            <a:extLst xmlns:a="http://schemas.openxmlformats.org/drawingml/2006/main">
              <a:ext uri="{FF2B5EF4-FFF2-40B4-BE49-F238E27FC236}">
                <a16:creationId xmlns:a16="http://schemas.microsoft.com/office/drawing/2014/main" id="{D3FB0A6C-B6E6-4091-9C21-FF72AF8EF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489770"/>
            <a:ext cx="1752600" cy="35394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32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Sales Volume as a function of time, city and product</a:t>
            </a:r>
          </a:p>
        </p:txBody>
      </p:sp>
      <p:sp>
        <p:nvSpPr>
          <p:cNvPr id="9247" name="Text Box 31">
            <a:extLst xmlns:a="http://schemas.openxmlformats.org/drawingml/2006/main">
              <a:ext uri="{FF2B5EF4-FFF2-40B4-BE49-F238E27FC236}">
                <a16:creationId xmlns:a16="http://schemas.microsoft.com/office/drawing/2014/main" id="{0768BA47-DC59-44F3-9774-07AE45FA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967288"/>
            <a:ext cx="2514600" cy="5191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8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3/1  3/2  3/3 3/4</a:t>
            </a:r>
          </a:p>
        </p:txBody>
      </p:sp>
      <p:sp>
        <p:nvSpPr>
          <p:cNvPr id="9248" name="Text Box 32">
            <a:extLst xmlns:a="http://schemas.openxmlformats.org/drawingml/2006/main">
              <a:ext uri="{FF2B5EF4-FFF2-40B4-BE49-F238E27FC236}">
                <a16:creationId xmlns:a16="http://schemas.microsoft.com/office/drawing/2014/main" id="{902280F0-B877-4A87-B63A-EBC553EBF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57800"/>
            <a:ext cx="17526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35901732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242" name="Rectangle 2">
            <a:extLst xmlns:a="http://schemas.openxmlformats.org/drawingml/2006/main">
              <a:ext uri="{FF2B5EF4-FFF2-40B4-BE49-F238E27FC236}">
                <a16:creationId xmlns:a16="http://schemas.microsoft.com/office/drawing/2014/main" id="{AEDE9624-F31B-48EC-A952-71BBA01812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62200" y="381000"/>
            <a:ext cx="7778750" cy="11049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600"/>
              <a:t>Operations in Multidimensional Data Model</a:t>
            </a:r>
          </a:p>
        </p:txBody>
      </p:sp>
      <p:sp>
        <p:nvSpPr>
          <p:cNvPr id="10243" name="Rectangle 3">
            <a:extLst xmlns:a="http://schemas.openxmlformats.org/drawingml/2006/main">
              <a:ext uri="{FF2B5EF4-FFF2-40B4-BE49-F238E27FC236}">
                <a16:creationId xmlns:a16="http://schemas.microsoft.com/office/drawing/2014/main" id="{96EF3D40-3A40-4DD5-9333-C6FC75B2CF2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000"/>
              <a:t>Aggregation (</a:t>
            </a:r>
            <a:r>
              <a:rPr sz="2000" i="1"/>
              <a:t>roll-up</a:t>
            </a:r>
            <a:r>
              <a:rPr sz="2000"/>
              <a:t>)</a:t>
            </a:r>
          </a:p>
          <a:p xmlns:a="http://schemas.openxmlformats.org/drawingml/2006/main">
            <a:pPr lvl="1">
              <a:buNone/>
            </a:pPr>
            <a:r>
              <a:rPr sz="2000"/>
              <a:t>dimension reduction:  e.g., total sales by city</a:t>
            </a:r>
          </a:p>
          <a:p xmlns:a="http://schemas.openxmlformats.org/drawingml/2006/main">
            <a:pPr lvl="1">
              <a:buNone/>
            </a:pPr>
            <a:r>
              <a:rPr sz="2000"/>
              <a:t>summarization over aggregate hierarchy: e.g., total sales by city and year -&gt; total sales by region and by year</a:t>
            </a:r>
          </a:p>
          <a:p xmlns:a="http://schemas.openxmlformats.org/drawingml/2006/main">
            <a:r>
              <a:rPr sz="2000"/>
              <a:t>Selection (</a:t>
            </a:r>
            <a:r>
              <a:rPr sz="2000" i="1"/>
              <a:t>slice</a:t>
            </a:r>
            <a:r>
              <a:rPr sz="2000"/>
              <a:t>) defines a subcube</a:t>
            </a:r>
          </a:p>
          <a:p xmlns:a="http://schemas.openxmlformats.org/drawingml/2006/main">
            <a:pPr lvl="1">
              <a:buNone/>
            </a:pPr>
            <a:r>
              <a:rPr sz="2000"/>
              <a:t>e.g., sales where city = Palo Alto and date = 1/15/96</a:t>
            </a:r>
          </a:p>
          <a:p xmlns:a="http://schemas.openxmlformats.org/drawingml/2006/main">
            <a:r>
              <a:rPr sz="2000"/>
              <a:t>Navigation to detailed data (</a:t>
            </a:r>
            <a:r>
              <a:rPr sz="2000" i="1"/>
              <a:t>drill-down</a:t>
            </a:r>
            <a:r>
              <a:rPr sz="2000"/>
              <a:t>)</a:t>
            </a:r>
          </a:p>
          <a:p xmlns:a="http://schemas.openxmlformats.org/drawingml/2006/main">
            <a:pPr lvl="1">
              <a:buNone/>
            </a:pPr>
            <a:r>
              <a:rPr sz="2000"/>
              <a:t>e.g., (sales - expense) by city, top 3% of cities by average income</a:t>
            </a:r>
          </a:p>
          <a:p xmlns:a="http://schemas.openxmlformats.org/drawingml/2006/main">
            <a:r>
              <a:rPr sz="2000"/>
              <a:t>Visualization Operations (e.g., Pivot)</a:t>
            </a:r>
          </a:p>
        </p:txBody>
      </p:sp>
    </p:spTree>
    <p:extLst>
      <p:ext uri="{BB962C8B-B14F-4D97-AF65-F5344CB8AC3E}">
        <p14:creationId xmlns:p14="http://schemas.microsoft.com/office/powerpoint/2010/main" val="1485584397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266" name="Rectangle 2">
            <a:extLst xmlns:a="http://schemas.openxmlformats.org/drawingml/2006/main">
              <a:ext uri="{FF2B5EF4-FFF2-40B4-BE49-F238E27FC236}">
                <a16:creationId xmlns:a16="http://schemas.microsoft.com/office/drawing/2014/main" id="{FCBCC8A8-539F-4602-9A69-95966DF837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Visual Operation:  Pivot (Rotate)</a:t>
            </a:r>
          </a:p>
        </p:txBody>
      </p:sp>
      <p:sp>
        <p:nvSpPr>
          <p:cNvPr id="11267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321A212-7DDB-468F-91A9-78432EF17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352800"/>
            <a:ext cx="19812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68" name="Rectangle 4">
            <a:extLst xmlns:a="http://schemas.openxmlformats.org/drawingml/2006/main">
              <a:ext uri="{FF2B5EF4-FFF2-40B4-BE49-F238E27FC236}">
                <a16:creationId xmlns:a16="http://schemas.microsoft.com/office/drawing/2014/main" id="{BF7925E0-8BBD-45B5-BFC2-C1674C509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438400"/>
            <a:ext cx="1524000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69" name="Rectangle 5">
            <a:extLst xmlns:a="http://schemas.openxmlformats.org/drawingml/2006/main">
              <a:ext uri="{FF2B5EF4-FFF2-40B4-BE49-F238E27FC236}">
                <a16:creationId xmlns:a16="http://schemas.microsoft.com/office/drawing/2014/main" id="{4C873998-8C2F-46CD-97F7-46881F6B9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590800"/>
            <a:ext cx="25908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folHlink"/>
          </a:solidFill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70" name="Line 6">
            <a:extLst xmlns:a="http://schemas.openxmlformats.org/drawingml/2006/main">
              <a:ext uri="{FF2B5EF4-FFF2-40B4-BE49-F238E27FC236}">
                <a16:creationId xmlns:a16="http://schemas.microsoft.com/office/drawing/2014/main" id="{911A862C-62FA-40BC-96D4-268CF191A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5638800" y="1905000"/>
            <a:ext cx="762000" cy="685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71" name="Line 7">
            <a:extLst xmlns:a="http://schemas.openxmlformats.org/drawingml/2006/main">
              <a:ext uri="{FF2B5EF4-FFF2-40B4-BE49-F238E27FC236}">
                <a16:creationId xmlns:a16="http://schemas.microsoft.com/office/drawing/2014/main" id="{90DD5AD7-D031-43C6-B57F-99886F069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3048000" y="1905000"/>
            <a:ext cx="762000" cy="685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72" name="Line 8">
            <a:extLst xmlns:a="http://schemas.openxmlformats.org/drawingml/2006/main">
              <a:ext uri="{FF2B5EF4-FFF2-40B4-BE49-F238E27FC236}">
                <a16:creationId xmlns:a16="http://schemas.microsoft.com/office/drawing/2014/main" id="{EB4C1EA8-B4E0-4AED-80E5-C62CE7BC6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5638800" y="4191000"/>
            <a:ext cx="762000" cy="685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73" name="Line 9">
            <a:extLst xmlns:a="http://schemas.openxmlformats.org/drawingml/2006/main">
              <a:ext uri="{FF2B5EF4-FFF2-40B4-BE49-F238E27FC236}">
                <a16:creationId xmlns:a16="http://schemas.microsoft.com/office/drawing/2014/main" id="{B7A3D70A-A37F-4567-B98F-C2F89F3E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667000"/>
            <a:ext cx="1588" cy="76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74" name="Line 10">
            <a:extLst xmlns:a="http://schemas.openxmlformats.org/drawingml/2006/main">
              <a:ext uri="{FF2B5EF4-FFF2-40B4-BE49-F238E27FC236}">
                <a16:creationId xmlns:a16="http://schemas.microsoft.com/office/drawing/2014/main" id="{3E183D09-F989-4614-8F54-06DB5887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4876800" y="1905000"/>
            <a:ext cx="609600" cy="685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75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C7C676A2-CBED-4AA9-84B9-E4768527A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590800"/>
            <a:ext cx="12954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76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EF4C6147-5BEA-4CE7-A45D-2B535F6CD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590800"/>
            <a:ext cx="25908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77" name="Line 13">
            <a:extLst xmlns:a="http://schemas.openxmlformats.org/drawingml/2006/main">
              <a:ext uri="{FF2B5EF4-FFF2-40B4-BE49-F238E27FC236}">
                <a16:creationId xmlns:a16="http://schemas.microsoft.com/office/drawing/2014/main" id="{D2A6AA8F-F441-4592-BFC8-5CA633FDA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590800"/>
            <a:ext cx="1588" cy="2286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78" name="Line 14">
            <a:extLst xmlns:a="http://schemas.openxmlformats.org/drawingml/2006/main">
              <a:ext uri="{FF2B5EF4-FFF2-40B4-BE49-F238E27FC236}">
                <a16:creationId xmlns:a16="http://schemas.microsoft.com/office/drawing/2014/main" id="{01DF6D12-F655-4AD6-B890-721E1C616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905000"/>
            <a:ext cx="2590800" cy="15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79" name="Line 15">
            <a:extLst xmlns:a="http://schemas.openxmlformats.org/drawingml/2006/main">
              <a:ext uri="{FF2B5EF4-FFF2-40B4-BE49-F238E27FC236}">
                <a16:creationId xmlns:a16="http://schemas.microsoft.com/office/drawing/2014/main" id="{8D94E463-C217-4EC9-BD35-305E1CDB6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905000"/>
            <a:ext cx="1588" cy="2286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80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BD86904C-5836-4063-8A54-7D0F392A7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276600"/>
            <a:ext cx="2590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81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F3E3660F-BBB3-49D9-9CF9-20969ECEE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200400"/>
            <a:ext cx="2590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82" name="Text Box 18">
            <a:extLst xmlns:a="http://schemas.openxmlformats.org/drawingml/2006/main">
              <a:ext uri="{FF2B5EF4-FFF2-40B4-BE49-F238E27FC236}">
                <a16:creationId xmlns:a16="http://schemas.microsoft.com/office/drawing/2014/main" id="{804FC3D9-0E13-4AAC-BF91-C8CB870D3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743201"/>
            <a:ext cx="609600" cy="39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10</a:t>
            </a:r>
          </a:p>
        </p:txBody>
      </p:sp>
      <p:sp>
        <p:nvSpPr>
          <p:cNvPr id="11283" name="Text Box 19">
            <a:extLst xmlns:a="http://schemas.openxmlformats.org/drawingml/2006/main">
              <a:ext uri="{FF2B5EF4-FFF2-40B4-BE49-F238E27FC236}">
                <a16:creationId xmlns:a16="http://schemas.microsoft.com/office/drawing/2014/main" id="{06F4A45B-AAA3-49D3-8819-6F88A5529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276601"/>
            <a:ext cx="609600" cy="39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47</a:t>
            </a:r>
          </a:p>
        </p:txBody>
      </p:sp>
      <p:sp>
        <p:nvSpPr>
          <p:cNvPr id="11284" name="Text Box 20">
            <a:extLst xmlns:a="http://schemas.openxmlformats.org/drawingml/2006/main">
              <a:ext uri="{FF2B5EF4-FFF2-40B4-BE49-F238E27FC236}">
                <a16:creationId xmlns:a16="http://schemas.microsoft.com/office/drawing/2014/main" id="{7F05E588-2F5C-4A20-9077-D9F1EB670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886201"/>
            <a:ext cx="609600" cy="39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30</a:t>
            </a:r>
          </a:p>
        </p:txBody>
      </p:sp>
      <p:sp>
        <p:nvSpPr>
          <p:cNvPr id="11285" name="Text Box 21">
            <a:extLst xmlns:a="http://schemas.openxmlformats.org/drawingml/2006/main">
              <a:ext uri="{FF2B5EF4-FFF2-40B4-BE49-F238E27FC236}">
                <a16:creationId xmlns:a16="http://schemas.microsoft.com/office/drawing/2014/main" id="{6850363F-22C3-40C6-A352-03563472D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343401"/>
            <a:ext cx="609600" cy="39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12</a:t>
            </a:r>
          </a:p>
        </p:txBody>
      </p:sp>
      <p:sp>
        <p:nvSpPr>
          <p:cNvPr id="11286" name="Text Box 22">
            <a:extLst xmlns:a="http://schemas.openxmlformats.org/drawingml/2006/main">
              <a:ext uri="{FF2B5EF4-FFF2-40B4-BE49-F238E27FC236}">
                <a16:creationId xmlns:a16="http://schemas.microsoft.com/office/drawing/2014/main" id="{2F292B0C-00F1-4341-B727-8964F2875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643605"/>
            <a:ext cx="1066800" cy="21236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Juice</a:t>
            </a:r>
          </a:p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Cola</a:t>
            </a:r>
          </a:p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Milk </a:t>
            </a:r>
          </a:p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Cream</a:t>
            </a:r>
          </a:p>
        </p:txBody>
      </p:sp>
      <p:sp>
        <p:nvSpPr>
          <p:cNvPr id="11287" name="Line 23">
            <a:extLst xmlns:a="http://schemas.openxmlformats.org/drawingml/2006/main">
              <a:ext uri="{FF2B5EF4-FFF2-40B4-BE49-F238E27FC236}">
                <a16:creationId xmlns:a16="http://schemas.microsoft.com/office/drawing/2014/main" id="{38A4BCA0-7A7A-4435-805C-C8BF23EB4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362200"/>
            <a:ext cx="2514600" cy="15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88" name="Line 24">
            <a:extLst xmlns:a="http://schemas.openxmlformats.org/drawingml/2006/main">
              <a:ext uri="{FF2B5EF4-FFF2-40B4-BE49-F238E27FC236}">
                <a16:creationId xmlns:a16="http://schemas.microsoft.com/office/drawing/2014/main" id="{888DC3F3-7458-49AA-9C85-93D4447E8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133600"/>
            <a:ext cx="2667000" cy="15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89" name="Line 25">
            <a:extLst xmlns:a="http://schemas.openxmlformats.org/drawingml/2006/main">
              <a:ext uri="{FF2B5EF4-FFF2-40B4-BE49-F238E27FC236}">
                <a16:creationId xmlns:a16="http://schemas.microsoft.com/office/drawing/2014/main" id="{3D8BF755-3273-49C0-8F97-9639D6EA4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267200" y="1905000"/>
            <a:ext cx="685800" cy="685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90" name="Line 26">
            <a:extLst xmlns:a="http://schemas.openxmlformats.org/drawingml/2006/main">
              <a:ext uri="{FF2B5EF4-FFF2-40B4-BE49-F238E27FC236}">
                <a16:creationId xmlns:a16="http://schemas.microsoft.com/office/drawing/2014/main" id="{88854CAA-F22D-4AE2-B605-44467D991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581400" y="1905000"/>
            <a:ext cx="762000" cy="685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91" name="Text Box 27">
            <a:extLst xmlns:a="http://schemas.openxmlformats.org/drawingml/2006/main">
              <a:ext uri="{FF2B5EF4-FFF2-40B4-BE49-F238E27FC236}">
                <a16:creationId xmlns:a16="http://schemas.microsoft.com/office/drawing/2014/main" id="{E1BE1B23-04CF-46E9-974C-CDADD4507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2891953">
            <a:off x="2838451" y="1657351"/>
            <a:ext cx="1425575" cy="1768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NY</a:t>
            </a:r>
          </a:p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LA</a:t>
            </a:r>
          </a:p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SF</a:t>
            </a:r>
          </a:p>
          <a:p xmlns:a="http://schemas.openxmlformats.org/drawingml/2006/main">
            <a:pPr>
              <a:spcBef>
                <a:spcPct val="50000"/>
              </a:spcBef>
              <a:buNone/>
            </a:pPr>
            <a:endParaRPr sz="20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Impact"/>
              <a:ea typeface="Impact"/>
              <a:cs typeface="Impact"/>
            </a:endParaRPr>
          </a:p>
        </p:txBody>
      </p:sp>
      <p:sp>
        <p:nvSpPr>
          <p:cNvPr id="11292" name="Text Box 28">
            <a:extLst xmlns:a="http://schemas.openxmlformats.org/drawingml/2006/main">
              <a:ext uri="{FF2B5EF4-FFF2-40B4-BE49-F238E27FC236}">
                <a16:creationId xmlns:a16="http://schemas.microsoft.com/office/drawing/2014/main" id="{1C0BBD82-0FAB-4877-9601-5206C9622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53001"/>
            <a:ext cx="2514600" cy="519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8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3/1  3/2  3/3 3/4</a:t>
            </a:r>
          </a:p>
        </p:txBody>
      </p:sp>
      <p:sp>
        <p:nvSpPr>
          <p:cNvPr id="11293" name="Text Box 29">
            <a:extLst xmlns:a="http://schemas.openxmlformats.org/drawingml/2006/main">
              <a:ext uri="{FF2B5EF4-FFF2-40B4-BE49-F238E27FC236}">
                <a16:creationId xmlns:a16="http://schemas.microsoft.com/office/drawing/2014/main" id="{939E2992-9A19-4076-8EDB-60140D501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5334000"/>
            <a:ext cx="17526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4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Date</a:t>
            </a:r>
          </a:p>
        </p:txBody>
      </p:sp>
      <p:sp>
        <p:nvSpPr>
          <p:cNvPr id="11294" name="Rectangle 30">
            <a:extLst xmlns:a="http://schemas.openxmlformats.org/drawingml/2006/main">
              <a:ext uri="{FF2B5EF4-FFF2-40B4-BE49-F238E27FC236}">
                <a16:creationId xmlns:a16="http://schemas.microsoft.com/office/drawing/2014/main" id="{2C7D05F0-37EC-428B-AA11-33384A30C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57400"/>
            <a:ext cx="220980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folHlink"/>
          </a:solidFill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95" name="Rectangle 31">
            <a:extLst xmlns:a="http://schemas.openxmlformats.org/drawingml/2006/main">
              <a:ext uri="{FF2B5EF4-FFF2-40B4-BE49-F238E27FC236}">
                <a16:creationId xmlns:a16="http://schemas.microsoft.com/office/drawing/2014/main" id="{F8010755-E5B6-412E-A967-22AE92956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286000"/>
            <a:ext cx="220980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folHlink"/>
          </a:solidFill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96" name="Rectangle 32">
            <a:extLst xmlns:a="http://schemas.openxmlformats.org/drawingml/2006/main">
              <a:ext uri="{FF2B5EF4-FFF2-40B4-BE49-F238E27FC236}">
                <a16:creationId xmlns:a16="http://schemas.microsoft.com/office/drawing/2014/main" id="{9BA4D551-B59A-4F6F-B329-3279DF43A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514600"/>
            <a:ext cx="220980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folHlink"/>
          </a:solidFill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97" name="Rectangle 33">
            <a:extLst xmlns:a="http://schemas.openxmlformats.org/drawingml/2006/main">
              <a:ext uri="{FF2B5EF4-FFF2-40B4-BE49-F238E27FC236}">
                <a16:creationId xmlns:a16="http://schemas.microsoft.com/office/drawing/2014/main" id="{8C83C97F-52E5-4D92-BE37-2B1F7DC42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743200"/>
            <a:ext cx="220980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folHlink"/>
          </a:solidFill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98" name="Rectangle 34">
            <a:extLst xmlns:a="http://schemas.openxmlformats.org/drawingml/2006/main">
              <a:ext uri="{FF2B5EF4-FFF2-40B4-BE49-F238E27FC236}">
                <a16:creationId xmlns:a16="http://schemas.microsoft.com/office/drawing/2014/main" id="{092E80E6-B5F8-4D1D-B826-05E0E41FE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971800"/>
            <a:ext cx="220980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folHlink"/>
          </a:solidFill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299" name="Text Box 35">
            <a:extLst xmlns:a="http://schemas.openxmlformats.org/drawingml/2006/main">
              <a:ext uri="{FF2B5EF4-FFF2-40B4-BE49-F238E27FC236}">
                <a16:creationId xmlns:a16="http://schemas.microsoft.com/office/drawing/2014/main" id="{CD4AF57D-BA38-4227-9246-BA4907B54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9359504">
            <a:off x="6553201" y="2057401"/>
            <a:ext cx="1425575" cy="854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Month</a:t>
            </a:r>
          </a:p>
          <a:p xmlns:a="http://schemas.openxmlformats.org/drawingml/2006/main">
            <a:pPr>
              <a:spcBef>
                <a:spcPct val="50000"/>
              </a:spcBef>
              <a:buNone/>
            </a:pPr>
            <a:endParaRPr sz="20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Impact"/>
              <a:ea typeface="Impact"/>
              <a:cs typeface="Impact"/>
            </a:endParaRPr>
          </a:p>
        </p:txBody>
      </p:sp>
      <p:sp>
        <p:nvSpPr>
          <p:cNvPr id="11300" name="Text Box 36">
            <a:extLst xmlns:a="http://schemas.openxmlformats.org/drawingml/2006/main">
              <a:ext uri="{FF2B5EF4-FFF2-40B4-BE49-F238E27FC236}">
                <a16:creationId xmlns:a16="http://schemas.microsoft.com/office/drawing/2014/main" id="{D491EC38-1694-4269-9393-FC0B717EA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6198579">
            <a:off x="5811044" y="3104357"/>
            <a:ext cx="1423988" cy="854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Region</a:t>
            </a:r>
          </a:p>
          <a:p xmlns:a="http://schemas.openxmlformats.org/drawingml/2006/main">
            <a:pPr>
              <a:spcBef>
                <a:spcPct val="50000"/>
              </a:spcBef>
              <a:buNone/>
            </a:pPr>
            <a:endParaRPr sz="20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Impact"/>
              <a:ea typeface="Impact"/>
              <a:cs typeface="Impact"/>
            </a:endParaRPr>
          </a:p>
        </p:txBody>
      </p:sp>
      <p:sp>
        <p:nvSpPr>
          <p:cNvPr id="11301" name="Text Box 37">
            <a:extLst xmlns:a="http://schemas.openxmlformats.org/drawingml/2006/main">
              <a:ext uri="{FF2B5EF4-FFF2-40B4-BE49-F238E27FC236}">
                <a16:creationId xmlns:a16="http://schemas.microsoft.com/office/drawing/2014/main" id="{E97CD928-C445-433F-B60E-740157C55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403726"/>
            <a:ext cx="2057400" cy="39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anchor="b">
            <a:spAutoFit/>
          </a:bodyPr>
          <a:lstStyle xmlns:a="http://schemas.openxmlformats.org/drawingml/2006/main"/>
          <a:p xmlns:a="http://schemas.openxmlformats.org/drawingml/2006/main">
            <a:pPr>
              <a:spcBef>
                <a:spcPct val="50000"/>
              </a:spcBef>
              <a:buNone/>
            </a:pPr>
            <a:r>
              <a:rPr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Impact"/>
                <a:ea typeface="Impact"/>
                <a:cs typeface="Impact"/>
              </a:rPr>
              <a:t>Product</a:t>
            </a:r>
          </a:p>
        </p:txBody>
      </p:sp>
      <p:sp>
        <p:nvSpPr>
          <p:cNvPr id="11302" name="Rectangle 38">
            <a:extLst xmlns:a="http://schemas.openxmlformats.org/drawingml/2006/main">
              <a:ext uri="{FF2B5EF4-FFF2-40B4-BE49-F238E27FC236}">
                <a16:creationId xmlns:a16="http://schemas.microsoft.com/office/drawing/2014/main" id="{B5856E90-267C-42E1-9A5E-D62F20B26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429000"/>
            <a:ext cx="2209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303" name="Rectangle 39">
            <a:extLst xmlns:a="http://schemas.openxmlformats.org/drawingml/2006/main">
              <a:ext uri="{FF2B5EF4-FFF2-40B4-BE49-F238E27FC236}">
                <a16:creationId xmlns:a16="http://schemas.microsoft.com/office/drawing/2014/main" id="{98EEC7DA-A901-4AC0-9383-F9EEFEF2B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429000"/>
            <a:ext cx="914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304" name="Rectangle 40">
            <a:extLst xmlns:a="http://schemas.openxmlformats.org/drawingml/2006/main">
              <a:ext uri="{FF2B5EF4-FFF2-40B4-BE49-F238E27FC236}">
                <a16:creationId xmlns:a16="http://schemas.microsoft.com/office/drawing/2014/main" id="{4D37016C-E9F9-4431-8558-D2AA5A6E7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971800"/>
            <a:ext cx="4572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305" name="Rectangle 41">
            <a:extLst xmlns:a="http://schemas.openxmlformats.org/drawingml/2006/main">
              <a:ext uri="{FF2B5EF4-FFF2-40B4-BE49-F238E27FC236}">
                <a16:creationId xmlns:a16="http://schemas.microsoft.com/office/drawing/2014/main" id="{9EFB9F19-4B33-43F3-9760-978AD4AC4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971800"/>
            <a:ext cx="381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chemeClr val="tx1"/>
            </a:solidFill>
          </a:ln>
        </p:spPr>
        <p:txBody>
          <a:bodyPr xmlns:a="http://schemas.openxmlformats.org/drawingml/2006/main" wrap="none" anchor="ctr"/>
          <a:lstStyle xmlns:a="http://schemas.openxmlformats.org/drawingml/2006/main"/>
          <a:p xmlns:a="http://schemas.openxmlformats.org/drawingml/2006/main">
            <a:endParaRPr/>
          </a:p>
        </p:txBody>
      </p:sp>
    </p:spTree>
    <p:extLst>
      <p:ext uri="{BB962C8B-B14F-4D97-AF65-F5344CB8AC3E}">
        <p14:creationId xmlns:p14="http://schemas.microsoft.com/office/powerpoint/2010/main" val="934558925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722" name="Rectangle 2">
            <a:extLst xmlns:a="http://schemas.openxmlformats.org/drawingml/2006/main">
              <a:ext uri="{FF2B5EF4-FFF2-40B4-BE49-F238E27FC236}">
                <a16:creationId xmlns:a16="http://schemas.microsoft.com/office/drawing/2014/main" id="{E686A568-9B4F-4B71-932E-515924988B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ROLAP</a:t>
            </a:r>
          </a:p>
        </p:txBody>
      </p:sp>
    </p:spTree>
    <p:extLst>
      <p:ext uri="{BB962C8B-B14F-4D97-AF65-F5344CB8AC3E}">
        <p14:creationId xmlns:p14="http://schemas.microsoft.com/office/powerpoint/2010/main" val="2661327813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746" name="Rectangle 2">
            <a:extLst xmlns:a="http://schemas.openxmlformats.org/drawingml/2006/main">
              <a:ext uri="{FF2B5EF4-FFF2-40B4-BE49-F238E27FC236}">
                <a16:creationId xmlns:a16="http://schemas.microsoft.com/office/drawing/2014/main" id="{5B4C2954-0D46-44F9-8C83-C4C5A200DE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4000"/>
              <a:t>Relational DBMS as Warehouse Server</a:t>
            </a:r>
            <a:endParaRPr/>
          </a:p>
        </p:txBody>
      </p:sp>
      <p:sp>
        <p:nvSpPr>
          <p:cNvPr id="31747" name="Rectangle 3">
            <a:extLst xmlns:a="http://schemas.openxmlformats.org/drawingml/2006/main">
              <a:ext uri="{FF2B5EF4-FFF2-40B4-BE49-F238E27FC236}">
                <a16:creationId xmlns:a16="http://schemas.microsoft.com/office/drawing/2014/main" id="{88C48A74-36C9-4EC6-8172-81667EC188A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286000" y="1600200"/>
            <a:ext cx="7772400" cy="4495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Schema design</a:t>
            </a:r>
          </a:p>
          <a:p xmlns:a="http://schemas.openxmlformats.org/drawingml/2006/main">
            <a:r>
              <a:t>Specialized scan, indexing and join techniques</a:t>
            </a:r>
          </a:p>
          <a:p xmlns:a="http://schemas.openxmlformats.org/drawingml/2006/main">
            <a:r>
              <a:t>Handling of aggregate views (querying and materialization)</a:t>
            </a:r>
          </a:p>
          <a:p xmlns:a="http://schemas.openxmlformats.org/drawingml/2006/main">
            <a:r>
              <a:t>Supporting query language extensions beyond SQL</a:t>
            </a:r>
          </a:p>
          <a:p xmlns:a="http://schemas.openxmlformats.org/drawingml/2006/main">
            <a:r>
              <a:t>Complex query processing and optimization</a:t>
            </a:r>
          </a:p>
          <a:p xmlns:a="http://schemas.openxmlformats.org/drawingml/2006/main">
            <a:r>
              <a:t>Data partitioning and parallelism</a:t>
            </a:r>
          </a:p>
        </p:txBody>
      </p:sp>
    </p:spTree>
    <p:extLst>
      <p:ext uri="{BB962C8B-B14F-4D97-AF65-F5344CB8AC3E}">
        <p14:creationId xmlns:p14="http://schemas.microsoft.com/office/powerpoint/2010/main" val="646561278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818" name="Rectangle 2">
            <a:extLst xmlns:a="http://schemas.openxmlformats.org/drawingml/2006/main">
              <a:ext uri="{FF2B5EF4-FFF2-40B4-BE49-F238E27FC236}">
                <a16:creationId xmlns:a16="http://schemas.microsoft.com/office/drawing/2014/main" id="{96F95CDD-28B3-47CF-9E9F-D4A7191F8C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HOLAP Servers</a:t>
            </a:r>
          </a:p>
        </p:txBody>
      </p:sp>
      <p:sp>
        <p:nvSpPr>
          <p:cNvPr id="34819" name="Rectangle 3">
            <a:extLst xmlns:a="http://schemas.openxmlformats.org/drawingml/2006/main">
              <a:ext uri="{FF2B5EF4-FFF2-40B4-BE49-F238E27FC236}">
                <a16:creationId xmlns:a16="http://schemas.microsoft.com/office/drawing/2014/main" id="{13EA32A6-D7CE-455B-AE91-74BFA7788CE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2209800"/>
            <a:ext cx="7772400" cy="4114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lnSpc>
                <a:spcPct val="90000"/>
              </a:lnSpc>
              <a:buFont typeface="Wingdings"/>
              <a:buChar char="§"/>
            </a:pPr>
            <a:r>
              <a:rPr sz="2400"/>
              <a:t>Support multidimensional OLAP queries</a:t>
            </a:r>
          </a:p>
          <a:p xmlns:a="http://schemas.openxmlformats.org/drawingml/2006/main">
            <a:pPr>
              <a:lnSpc>
                <a:spcPct val="90000"/>
              </a:lnSpc>
              <a:buFont typeface="Wingdings"/>
              <a:buChar char="§"/>
            </a:pPr>
            <a:r>
              <a:rPr sz="2400"/>
              <a:t>Often characterized by how the underlying data stored</a:t>
            </a:r>
          </a:p>
          <a:p xmlns:a="http://schemas.openxmlformats.org/drawingml/2006/main">
            <a:pPr>
              <a:lnSpc>
                <a:spcPct val="90000"/>
              </a:lnSpc>
              <a:buFont typeface="Wingdings"/>
              <a:buChar char="§"/>
            </a:pPr>
            <a:r>
              <a:rPr sz="2400"/>
              <a:t>Relational OLAP (ROLAP) Servers</a:t>
            </a:r>
          </a:p>
          <a:p xmlns:a="http://schemas.openxmlformats.org/drawingml/2006/main">
            <a:pPr lvl="1">
              <a:lnSpc>
                <a:spcPct val="90000"/>
              </a:lnSpc>
              <a:buFont typeface="Wingdings"/>
              <a:buChar char="§"/>
            </a:pPr>
            <a:r>
              <a:rPr sz="2000"/>
              <a:t>Data stored in relational tables</a:t>
            </a:r>
          </a:p>
          <a:p xmlns:a="http://schemas.openxmlformats.org/drawingml/2006/main">
            <a:pPr lvl="1">
              <a:lnSpc>
                <a:spcPct val="90000"/>
              </a:lnSpc>
              <a:buFont typeface="Wingdings"/>
              <a:buChar char="§"/>
            </a:pPr>
            <a:r>
              <a:rPr sz="2000"/>
              <a:t>Examples:  Microstrategy Intelligence Server, MetaCube (Informix/IBM)</a:t>
            </a:r>
          </a:p>
          <a:p xmlns:a="http://schemas.openxmlformats.org/drawingml/2006/main">
            <a:pPr>
              <a:lnSpc>
                <a:spcPct val="90000"/>
              </a:lnSpc>
              <a:buFont typeface="Wingdings"/>
              <a:buChar char="§"/>
            </a:pPr>
            <a:r>
              <a:rPr sz="2400"/>
              <a:t>Multidimensional OLAP (MOLAP) Servers</a:t>
            </a:r>
          </a:p>
          <a:p xmlns:a="http://schemas.openxmlformats.org/drawingml/2006/main">
            <a:pPr lvl="1">
              <a:lnSpc>
                <a:spcPct val="90000"/>
              </a:lnSpc>
              <a:buFont typeface="Wingdings"/>
              <a:buChar char="§"/>
            </a:pPr>
            <a:r>
              <a:rPr sz="2000"/>
              <a:t>Data stored in array-based structures</a:t>
            </a:r>
          </a:p>
          <a:p xmlns:a="http://schemas.openxmlformats.org/drawingml/2006/main">
            <a:pPr lvl="1">
              <a:lnSpc>
                <a:spcPct val="90000"/>
              </a:lnSpc>
              <a:buFont typeface="Wingdings"/>
              <a:buChar char="§"/>
            </a:pPr>
            <a:r>
              <a:rPr sz="2000"/>
              <a:t>Examples:  Hyperion Essbase, Fusion (Information Builders)</a:t>
            </a:r>
          </a:p>
          <a:p xmlns:a="http://schemas.openxmlformats.org/drawingml/2006/main">
            <a:pPr>
              <a:lnSpc>
                <a:spcPct val="90000"/>
              </a:lnSpc>
              <a:buFont typeface="Wingdings"/>
              <a:buChar char="§"/>
            </a:pPr>
            <a:r>
              <a:rPr sz="2400"/>
              <a:t>Hybrid OLAP (HOLAP)</a:t>
            </a:r>
          </a:p>
          <a:p xmlns:a="http://schemas.openxmlformats.org/drawingml/2006/main">
            <a:pPr lvl="1">
              <a:lnSpc>
                <a:spcPct val="90000"/>
              </a:lnSpc>
              <a:buFont typeface="Wingdings"/>
              <a:buChar char="§"/>
            </a:pPr>
            <a:r>
              <a:rPr sz="2000"/>
              <a:t>Examples: PowerPlay (Cognos), Brio, Microsoft Analysis Services, Oracle Advanced Analytic Services</a:t>
            </a:r>
          </a:p>
        </p:txBody>
      </p:sp>
    </p:spTree>
    <p:extLst>
      <p:ext uri="{BB962C8B-B14F-4D97-AF65-F5344CB8AC3E}">
        <p14:creationId xmlns:p14="http://schemas.microsoft.com/office/powerpoint/2010/main" val="2089463229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842" name="Rectangle 2">
            <a:extLst xmlns:a="http://schemas.openxmlformats.org/drawingml/2006/main">
              <a:ext uri="{FF2B5EF4-FFF2-40B4-BE49-F238E27FC236}">
                <a16:creationId xmlns:a16="http://schemas.microsoft.com/office/drawing/2014/main" id="{BA99D503-0C49-4694-B76F-9355E88DAE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Tools:  Extraction, Transformation, &amp; Load (ETL)</a:t>
            </a:r>
          </a:p>
        </p:txBody>
      </p:sp>
      <p:sp>
        <p:nvSpPr>
          <p:cNvPr id="35843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A0E2C5A-50E5-44FC-A817-C8A43B9CED1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2057400"/>
            <a:ext cx="7772400" cy="48006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Font typeface="Wingdings"/>
              <a:buChar char="§"/>
            </a:pPr>
            <a:r>
              <a:t>Cognos Accelerator</a:t>
            </a:r>
          </a:p>
          <a:p xmlns:a="http://schemas.openxmlformats.org/drawingml/2006/main">
            <a:pPr>
              <a:buFont typeface="Wingdings"/>
              <a:buChar char="§"/>
            </a:pPr>
            <a:r>
              <a:t>Copy Manager, Data Migrator for SAP, PeopleSoft (Information Builders)</a:t>
            </a:r>
          </a:p>
          <a:p xmlns:a="http://schemas.openxmlformats.org/drawingml/2006/main">
            <a:pPr>
              <a:buFont typeface="Wingdings"/>
              <a:buChar char="§"/>
            </a:pPr>
            <a:r>
              <a:t>DataPropagator (IBM)</a:t>
            </a:r>
          </a:p>
          <a:p xmlns:a="http://schemas.openxmlformats.org/drawingml/2006/main">
            <a:pPr>
              <a:buFont typeface="Wingdings"/>
              <a:buChar char="§"/>
            </a:pPr>
            <a:r>
              <a:t>ETI Extract (Evolutionary Technologies)</a:t>
            </a:r>
          </a:p>
          <a:p xmlns:a="http://schemas.openxmlformats.org/drawingml/2006/main">
            <a:pPr>
              <a:buFont typeface="Wingdings"/>
              <a:buChar char="§"/>
            </a:pPr>
            <a:r>
              <a:t>Sagent Solution (Sagent Technology)</a:t>
            </a:r>
          </a:p>
          <a:p xmlns:a="http://schemas.openxmlformats.org/drawingml/2006/main">
            <a:pPr>
              <a:buFont typeface="Wingdings"/>
              <a:buChar char="§"/>
            </a:pPr>
            <a:r>
              <a:t>PowerMart (Informatica)…</a:t>
            </a:r>
          </a:p>
        </p:txBody>
      </p:sp>
    </p:spTree>
    <p:extLst>
      <p:ext uri="{BB962C8B-B14F-4D97-AF65-F5344CB8AC3E}">
        <p14:creationId xmlns:p14="http://schemas.microsoft.com/office/powerpoint/2010/main" val="1566855067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C29937F-1B50-4E5C-80D7-F055B87F93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Cloud computing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5531CA3D-1DF7-4A18-B73F-662B03D4F98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b="0"/>
              <a:t>Servers on premises</a:t>
            </a:r>
            <a:endParaRPr/>
          </a:p>
        </p:txBody>
      </p:sp>
      <p:sp>
        <p:nvSpPr>
          <p:cNvPr id="5" name="Content Placeholder 4">
            <a:extLst xmlns:a="http://schemas.openxmlformats.org/drawingml/2006/main">
              <a:ext uri="{FF2B5EF4-FFF2-40B4-BE49-F238E27FC236}">
                <a16:creationId xmlns:a16="http://schemas.microsoft.com/office/drawing/2014/main" id="{EA816AF4-DF9B-48A7-951D-5D8DEDAD394C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Bought</a:t>
            </a:r>
          </a:p>
          <a:p xmlns:a="http://schemas.openxmlformats.org/drawingml/2006/main">
            <a:r>
              <a:t>Need space</a:t>
            </a:r>
          </a:p>
          <a:p xmlns:a="http://schemas.openxmlformats.org/drawingml/2006/main">
            <a:r>
              <a:t>Electrical and maintenance cost</a:t>
            </a:r>
          </a:p>
          <a:p xmlns:a="http://schemas.openxmlformats.org/drawingml/2006/main">
            <a:r>
              <a:t>Enough power for peak moments</a:t>
            </a:r>
          </a:p>
          <a:p xmlns:a="http://schemas.openxmlformats.org/drawingml/2006/main">
            <a:r>
              <a:t>Processing power unused at quieter times</a:t>
            </a:r>
          </a:p>
        </p:txBody>
      </p:sp>
      <p:sp>
        <p:nvSpPr>
          <p:cNvPr id="6" name="Text Placeholder 5">
            <a:extLst xmlns:a="http://schemas.openxmlformats.org/drawingml/2006/main">
              <a:ext uri="{FF2B5EF4-FFF2-40B4-BE49-F238E27FC236}">
                <a16:creationId xmlns:a16="http://schemas.microsoft.com/office/drawing/2014/main" id="{4FB8523D-230E-48D9-860F-F83C907B79F0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b="0"/>
              <a:t>Servers on the cloud</a:t>
            </a:r>
            <a:endParaRPr/>
          </a:p>
        </p:txBody>
      </p:sp>
      <p:sp>
        <p:nvSpPr>
          <p:cNvPr id="7" name="Content Placeholder 6">
            <a:extLst xmlns:a="http://schemas.openxmlformats.org/drawingml/2006/main">
              <a:ext uri="{FF2B5EF4-FFF2-40B4-BE49-F238E27FC236}">
                <a16:creationId xmlns:a16="http://schemas.microsoft.com/office/drawing/2014/main" id="{8007FE2D-57EC-4B43-A3B6-7BE074E39F40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Rented</a:t>
            </a:r>
          </a:p>
          <a:p xmlns:a="http://schemas.openxmlformats.org/drawingml/2006/main">
            <a:r>
              <a:t>Don't need space</a:t>
            </a:r>
          </a:p>
          <a:p xmlns:a="http://schemas.openxmlformats.org/drawingml/2006/main">
            <a:r>
              <a:t>Use just the resources we need</a:t>
            </a:r>
          </a:p>
          <a:p xmlns:a="http://schemas.openxmlformats.org/drawingml/2006/main">
            <a:r>
              <a:t>When we need them</a:t>
            </a:r>
          </a:p>
          <a:p xmlns:a="http://schemas.openxmlformats.org/drawingml/2006/main">
            <a:r>
              <a:t>The closer to the user the better</a:t>
            </a:r>
          </a:p>
        </p:txBody>
      </p:sp>
    </p:spTree>
    <p:extLst>
      <p:ext uri="{BB962C8B-B14F-4D97-AF65-F5344CB8AC3E}">
        <p14:creationId xmlns:p14="http://schemas.microsoft.com/office/powerpoint/2010/main" val="2637961550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 6">
            <a:extLst xmlns:a="http://schemas.openxmlformats.org/drawingml/2006/main">
              <a:ext uri="{FF2B5EF4-FFF2-40B4-BE49-F238E27FC236}">
                <a16:creationId xmlns:a16="http://schemas.microsoft.com/office/drawing/2014/main" id="{19BA03FE-E597-4482-B960-9406B491BA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Cloud computing for data storage</a:t>
            </a:r>
          </a:p>
        </p:txBody>
      </p:sp>
      <p:sp>
        <p:nvSpPr>
          <p:cNvPr id="8" name="Content Placeholder 7">
            <a:extLst xmlns:a="http://schemas.openxmlformats.org/drawingml/2006/main">
              <a:ext uri="{FF2B5EF4-FFF2-40B4-BE49-F238E27FC236}">
                <a16:creationId xmlns:a16="http://schemas.microsoft.com/office/drawing/2014/main" id="{D2D8EA93-C2CD-485A-9475-153BB60586F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Database reliability: data replication</a:t>
            </a:r>
          </a:p>
          <a:p xmlns:a="http://schemas.openxmlformats.org/drawingml/2006/main">
            <a:r>
              <a:t>Risk with sensitive data</a:t>
            </a:r>
          </a:p>
        </p:txBody>
      </p:sp>
    </p:spTree>
    <p:extLst>
      <p:ext uri="{BB962C8B-B14F-4D97-AF65-F5344CB8AC3E}">
        <p14:creationId xmlns:p14="http://schemas.microsoft.com/office/powerpoint/2010/main" val="341633260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266c9b77b74f2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4987"/>
            <a:ext cx="12192000" cy="68280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752564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D5EBAB08-15F9-4476-AE5A-E74B7E4EB52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Multicloud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314F168-5387-461C-8E4F-FC43FD26DEA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b="0"/>
              <a:t>Pros</a:t>
            </a:r>
            <a:endParaRPr/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BE6EE71B-E807-460D-8142-8581FBEC4EA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Reducing reliance on a single vendor</a:t>
            </a:r>
          </a:p>
          <a:p xmlns:a="http://schemas.openxmlformats.org/drawingml/2006/main">
            <a:r>
              <a:t>Cost-efficiencies</a:t>
            </a:r>
          </a:p>
          <a:p xmlns:a="http://schemas.openxmlformats.org/drawingml/2006/main">
            <a:r>
              <a:t>Local laws requiring certain data to be</a:t>
            </a:r>
          </a:p>
          <a:p xmlns:a="http://schemas.openxmlformats.org/drawingml/2006/main">
            <a:r>
              <a:t>physically present within the country</a:t>
            </a:r>
          </a:p>
          <a:p xmlns:a="http://schemas.openxmlformats.org/drawingml/2006/main">
            <a:r>
              <a:t>Mitigating against disasters</a:t>
            </a:r>
          </a:p>
        </p:txBody>
      </p:sp>
      <p:sp>
        <p:nvSpPr>
          <p:cNvPr id="7" name="Text Placeholder 6">
            <a:extLst xmlns:a="http://schemas.openxmlformats.org/drawingml/2006/main">
              <a:ext uri="{FF2B5EF4-FFF2-40B4-BE49-F238E27FC236}">
                <a16:creationId xmlns:a16="http://schemas.microsoft.com/office/drawing/2014/main" id="{061D8557-74F8-4327-9330-F2793D83F531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b="0"/>
              <a:t>Cons</a:t>
            </a:r>
            <a:endParaRPr/>
          </a:p>
        </p:txBody>
      </p:sp>
      <p:sp>
        <p:nvSpPr>
          <p:cNvPr id="8" name="Content Placeholder 7">
            <a:extLst xmlns:a="http://schemas.openxmlformats.org/drawingml/2006/main">
              <a:ext uri="{FF2B5EF4-FFF2-40B4-BE49-F238E27FC236}">
                <a16:creationId xmlns:a16="http://schemas.microsoft.com/office/drawing/2014/main" id="{A0FBDC16-CF11-4F3E-BA86-69549AC452A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Cloud providers try to lock in consumers</a:t>
            </a:r>
          </a:p>
          <a:p xmlns:a="http://schemas.openxmlformats.org/drawingml/2006/main">
            <a:r>
              <a:t>Incompatibility</a:t>
            </a:r>
          </a:p>
          <a:p xmlns:a="http://schemas.openxmlformats.org/drawingml/2006/main">
            <a:r>
              <a:t>Security and governance</a:t>
            </a:r>
          </a:p>
        </p:txBody>
      </p:sp>
    </p:spTree>
    <p:extLst>
      <p:ext uri="{BB962C8B-B14F-4D97-AF65-F5344CB8AC3E}">
        <p14:creationId xmlns:p14="http://schemas.microsoft.com/office/powerpoint/2010/main" val="937708793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F02EA26-ECD1-4B34-AF24-A48A22ACEB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3DE4DF5-F6E5-4B73-8674-61CF168F737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How do we engineer features from the web?</a:t>
            </a:r>
          </a:p>
          <a:p xmlns:a="http://schemas.openxmlformats.org/drawingml/2006/main">
            <a:r>
              <a:t>What is a relational Database?</a:t>
            </a:r>
          </a:p>
          <a:p xmlns:a="http://schemas.openxmlformats.org/drawingml/2006/main">
            <a:r>
              <a:t>What is the Grammar of Data?</a:t>
            </a:r>
          </a:p>
          <a:p xmlns:a="http://schemas.openxmlformats.org/drawingml/2006/main">
            <a:r>
              <a:t>How is this grammar implemented in Pandas?</a:t>
            </a:r>
          </a:p>
          <a:p xmlns:a="http://schemas.openxmlformats.org/drawingml/2006/main">
            <a:endParaRPr/>
          </a:p>
        </p:txBody>
      </p:sp>
    </p:spTree>
    <p:extLst>
      <p:ext uri="{BB962C8B-B14F-4D97-AF65-F5344CB8AC3E}">
        <p14:creationId xmlns:p14="http://schemas.microsoft.com/office/powerpoint/2010/main" val="1224442849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6A45788-0B68-47CB-A3FF-C0C9F1484FD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Data Engineering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12B1CE5-F79E-49B5-833D-65CC1A9EA63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b="1"/>
              <a:t>data</a:t>
            </a:r>
            <a:r>
              <a:t>: scraping, API, feature engineering, all part of EDA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b="1"/>
              <a:t>compute</a:t>
            </a:r>
            <a:r>
              <a:t>: code, python, R, </a:t>
            </a:r>
            <a:r>
              <a:t>julia</a:t>
            </a:r>
            <a:r>
              <a:t>, spark, </a:t>
            </a:r>
            <a:r>
              <a:t>hadoop</a:t>
            </a:r>
            <a:endParaRPr/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b="1"/>
              <a:t>storage/database</a:t>
            </a:r>
            <a:r>
              <a:t>: pandas, SQL, NoSQL, HBase, disk, memory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b="1"/>
              <a:t>devops</a:t>
            </a:r>
            <a:r>
              <a:t>: AWS, docker, </a:t>
            </a:r>
            <a:r>
              <a:t>mesos</a:t>
            </a:r>
            <a:r>
              <a:t>, repeatability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b="1"/>
              <a:t>product</a:t>
            </a:r>
            <a:r>
              <a:t>: database, web, API, viz, UI, story</a:t>
            </a:r>
          </a:p>
          <a:p xmlns:a="http://schemas.openxmlformats.org/drawingml/2006/main">
            <a:endParaRPr/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D47CF09-D501-4A41-A28F-768B22AED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4717" y="5128055"/>
            <a:ext cx="6322565" cy="64633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3600">
                <a:solidFill>
                  <a:schemeClr val="tx1">
                    <a:lumMod val="75000"/>
                    <a:lumOff val="25000"/>
                  </a:schemeClr>
                </a:solidFill>
                <a:latin typeface="Karla"/>
                <a:ea typeface="Karla"/>
                <a:cs typeface="Karla"/>
              </a:rPr>
              <a:t>Different at different scales....</a:t>
            </a:r>
          </a:p>
        </p:txBody>
      </p:sp>
    </p:spTree>
    <p:extLst>
      <p:ext uri="{BB962C8B-B14F-4D97-AF65-F5344CB8AC3E}">
        <p14:creationId xmlns:p14="http://schemas.microsoft.com/office/powerpoint/2010/main" val="2923026636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1CC1B28-EDBC-4462-B8EA-C3BE2907A1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basic EDA workflow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6CC61FF-D417-4ECB-B592-25D7D9E98CF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sz="2000" b="1"/>
              <a:t>Build</a:t>
            </a:r>
            <a:r>
              <a:rPr sz="2000"/>
              <a:t> a </a:t>
            </a:r>
            <a:r>
              <a:rPr sz="2000"/>
              <a:t>DataFrame</a:t>
            </a:r>
            <a:r>
              <a:rPr sz="2000"/>
              <a:t> from the data (ideally, put all data in this object)</a:t>
            </a:r>
          </a:p>
          <a:p xmlns:a="http://schemas.openxmlformats.org/drawingml/2006/main"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sz="2000" b="1"/>
              <a:t>Clean</a:t>
            </a:r>
            <a:r>
              <a:rPr sz="2000"/>
              <a:t> the </a:t>
            </a:r>
            <a:r>
              <a:rPr sz="2000"/>
              <a:t>DataFrame</a:t>
            </a:r>
            <a:r>
              <a:rPr sz="2000"/>
              <a:t>. It should have the following properties:</a:t>
            </a:r>
          </a:p>
          <a:p xmlns:a="http://schemas.openxmlformats.org/drawingml/2006/main">
            <a:pPr marL="1257270" lvl="1" indent="-514350">
              <a:spcAft>
                <a:spcPts val="1200"/>
              </a:spcAft>
              <a:buNone/>
            </a:pPr>
            <a:r>
              <a:rPr sz="1800"/>
              <a:t>Each row describes a single object</a:t>
            </a:r>
          </a:p>
          <a:p xmlns:a="http://schemas.openxmlformats.org/drawingml/2006/main">
            <a:pPr marL="1257270" lvl="1" indent="-514350">
              <a:spcAft>
                <a:spcPts val="1200"/>
              </a:spcAft>
              <a:buNone/>
            </a:pPr>
            <a:r>
              <a:rPr sz="1800"/>
              <a:t>Each column describes a property of that object</a:t>
            </a:r>
          </a:p>
          <a:p xmlns:a="http://schemas.openxmlformats.org/drawingml/2006/main">
            <a:pPr marL="1257270" lvl="1" indent="-514350">
              <a:spcAft>
                <a:spcPts val="1200"/>
              </a:spcAft>
              <a:buNone/>
            </a:pPr>
            <a:r>
              <a:rPr sz="1800"/>
              <a:t>Columns are numeric whenever appropriate</a:t>
            </a:r>
          </a:p>
          <a:p xmlns:a="http://schemas.openxmlformats.org/drawingml/2006/main">
            <a:pPr marL="1257270" lvl="1" indent="-514350">
              <a:spcAft>
                <a:spcPts val="1200"/>
              </a:spcAft>
              <a:buNone/>
            </a:pPr>
            <a:r>
              <a:rPr sz="1800"/>
              <a:t>Columns contain atomic properties that cannot be further decomposed</a:t>
            </a:r>
          </a:p>
          <a:p xmlns:a="http://schemas.openxmlformats.org/drawingml/2006/main"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sz="2000" b="1"/>
              <a:t>Explore</a:t>
            </a:r>
            <a:r>
              <a:rPr sz="2000"/>
              <a:t> </a:t>
            </a:r>
            <a:r>
              <a:rPr sz="2000" b="1"/>
              <a:t>global properties</a:t>
            </a:r>
            <a:r>
              <a:rPr sz="2000"/>
              <a:t>. Use histograms, scatter plots, and aggregation functions to summarize the data.</a:t>
            </a:r>
          </a:p>
          <a:p xmlns:a="http://schemas.openxmlformats.org/drawingml/2006/main">
            <a:pPr marL="514350" indent="-514350">
              <a:spcAft>
                <a:spcPts val="1200"/>
              </a:spcAft>
              <a:buFont typeface="+mj-lt"/>
              <a:buAutoNum type="arabicPeriod"/>
            </a:pPr>
            <a:r>
              <a:rPr sz="2000" b="1"/>
              <a:t>Explore group properties</a:t>
            </a:r>
            <a:r>
              <a:rPr sz="2000"/>
              <a:t>. Use </a:t>
            </a:r>
            <a:r>
              <a:rPr sz="2000"/>
              <a:t>groupby</a:t>
            </a:r>
            <a:r>
              <a:rPr sz="2000"/>
              <a:t>, queries, and small multiples to compare subsets of the data.</a:t>
            </a:r>
          </a:p>
          <a:p xmlns:a="http://schemas.openxmlformats.org/drawingml/2006/main">
            <a:endParaRPr/>
          </a:p>
        </p:txBody>
      </p:sp>
    </p:spTree>
    <p:extLst>
      <p:ext uri="{BB962C8B-B14F-4D97-AF65-F5344CB8AC3E}">
        <p14:creationId xmlns:p14="http://schemas.microsoft.com/office/powerpoint/2010/main" val="3857525188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4373CEC-FF27-49C3-B75A-B0BC744AC4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Relational Database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607D008-ADAE-43CE-9262-24433DE1826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457200" indent="-457200">
              <a:spcAft>
                <a:spcPts val="1800"/>
              </a:spcAft>
              <a:buFont typeface="Arial"/>
              <a:buChar char="•"/>
            </a:pPr>
            <a:r>
              <a:t>Don't say: seek 20 bytes onto disk and pick up from there. The next row is 50 bytes hence</a:t>
            </a:r>
            <a:r>
              <a:t>…</a:t>
            </a:r>
            <a:endParaRPr/>
          </a:p>
          <a:p xmlns:a="http://schemas.openxmlformats.org/drawingml/2006/main">
            <a:pPr marL="457200" indent="-457200">
              <a:spcAft>
                <a:spcPts val="1800"/>
              </a:spcAft>
              <a:buFont typeface="Arial"/>
              <a:buChar char="•"/>
            </a:pPr>
            <a:r>
              <a:t>Say: select data from </a:t>
            </a:r>
            <a:r>
              <a:rPr b="1">
                <a:solidFill>
                  <a:srgbClr val="FF0000"/>
                </a:solidFill>
              </a:rPr>
              <a:t>a set</a:t>
            </a:r>
            <a:r>
              <a:t>. I don't care where it is, just get the row to me.</a:t>
            </a:r>
          </a:p>
        </p:txBody>
      </p:sp>
    </p:spTree>
    <p:extLst>
      <p:ext uri="{BB962C8B-B14F-4D97-AF65-F5344CB8AC3E}">
        <p14:creationId xmlns:p14="http://schemas.microsoft.com/office/powerpoint/2010/main" val="1171655703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DACEB05-638B-4E07-84E1-8251BCC836C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Relational Database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B0DB0AA-5D02-4EE4-B1B6-4A4BF8D33F4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A collection of tables related to each other through common data values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Rows represent attributes of something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Everything in a column is values of </a:t>
            </a:r>
            <a:r>
              <a:rPr i="1"/>
              <a:t>one</a:t>
            </a:r>
            <a:r>
              <a:t> attributes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A cell is expected to be atomic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Tables are related to each other if they have columns, called keys, which represent the same values</a:t>
            </a:r>
          </a:p>
          <a:p xmlns:a="http://schemas.openxmlformats.org/drawingml/2006/main">
            <a:endParaRPr/>
          </a:p>
        </p:txBody>
      </p:sp>
    </p:spTree>
    <p:extLst>
      <p:ext uri="{BB962C8B-B14F-4D97-AF65-F5344CB8AC3E}">
        <p14:creationId xmlns:p14="http://schemas.microsoft.com/office/powerpoint/2010/main" val="1382232472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97AFD23-E112-4BBE-A66B-A6EAC44C8E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Scales of Measurement</a:t>
            </a:r>
            <a:r>
              <a:t>1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8F92385-E1A9-4313-9C08-B0159858612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Quantitative (Interval and Ratio) 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Ordinal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Nominal</a:t>
            </a:r>
          </a:p>
        </p:txBody>
      </p:sp>
      <p:pic>
        <p:nvPicPr>
          <p:cNvPr id="9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124cd4e92241c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666953" y="2239860"/>
            <a:ext cx="8686847" cy="3937103"/>
          </a:xfrm>
          <a:prstGeom xmlns:a="http://schemas.openxmlformats.org/drawingml/2006/main" prst="rect">
            <a:avLst/>
          </a:prstGeom>
        </p:spPr>
      </p:pic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67F04C3-1734-4F97-B3C7-41DC730BE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691" y="6176963"/>
            <a:ext cx="6638356" cy="5232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9F9"/>
          </a:solidFill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r>
              <a:rPr sz="1400">
                <a:solidFill>
                  <a:schemeClr val="tx1">
                    <a:lumMod val="75000"/>
                    <a:lumOff val="25000"/>
                  </a:schemeClr>
                </a:solidFill>
                <a:latin typeface="Karla"/>
                <a:ea typeface="Karla"/>
                <a:cs typeface="Karla"/>
              </a:rPr>
              <a:t>1 </a:t>
            </a:r>
            <a:r>
              <a:rPr sz="1400">
                <a:solidFill>
                  <a:schemeClr val="tx1">
                    <a:lumMod val="75000"/>
                    <a:lumOff val="25000"/>
                  </a:schemeClr>
                </a:solidFill>
                <a:latin typeface="Karla"/>
                <a:ea typeface="Karla"/>
                <a:cs typeface="Karla"/>
              </a:rPr>
              <a:t>S. S. Stevens, Science, New Series, Vol. 103, No. 2684 (Jun. 7, 1946), pp. 677-680</a:t>
            </a:r>
          </a:p>
          <a:p xmlns:a="http://schemas.openxmlformats.org/drawingml/2006/main">
            <a:endParaRPr sz="1400">
              <a:solidFill>
                <a:schemeClr val="tx1">
                  <a:lumMod val="75000"/>
                  <a:lumOff val="25000"/>
                </a:schemeClr>
              </a:solidFill>
              <a:latin typeface="Karla"/>
              <a:ea typeface="Karla"/>
              <a:cs typeface="Karla"/>
            </a:endParaRPr>
          </a:p>
        </p:txBody>
      </p:sp>
    </p:spTree>
    <p:extLst>
      <p:ext uri="{BB962C8B-B14F-4D97-AF65-F5344CB8AC3E}">
        <p14:creationId xmlns:p14="http://schemas.microsoft.com/office/powerpoint/2010/main" val="316864507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ACC0F99F-DCB6-4870-8008-EFF6CA452B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Grammar of Data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7AAB6141-67AE-4355-BB82-69288C0B382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  <p:extLst>
      <p:ext uri="{BB962C8B-B14F-4D97-AF65-F5344CB8AC3E}">
        <p14:creationId xmlns:p14="http://schemas.microsoft.com/office/powerpoint/2010/main" val="2262879301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6C82D79-4E8C-4D36-903C-07E42DAFFD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Grammar of Data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A85ACAF-CF70-45E8-B864-D9AA1E1264A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Been there for a while (SQL, Pandas), formalized in dplyr</a:t>
            </a:r>
            <a:r>
              <a:t>2</a:t>
            </a:r>
          </a:p>
          <a:p xmlns:a="http://schemas.openxmlformats.org/drawingml/2006/main">
            <a:pPr marL="1200120" lvl="1" indent="-457200">
              <a:spcAft>
                <a:spcPts val="1200"/>
              </a:spcAft>
              <a:buFont typeface="Arial"/>
              <a:buChar char="•"/>
            </a:pPr>
            <a:endParaRPr/>
          </a:p>
          <a:p xmlns:a="http://schemas.openxmlformats.org/drawingml/2006/main">
            <a:pPr marL="1200120" lvl="1" indent="-457200">
              <a:spcAft>
                <a:spcPts val="1200"/>
              </a:spcAft>
              <a:buFont typeface="Arial"/>
              <a:buChar char="•"/>
            </a:pPr>
            <a:r>
              <a:t>provide simple verbs for simple things. These are functions corresponding to common data manipulation tasks.</a:t>
            </a:r>
          </a:p>
          <a:p xmlns:a="http://schemas.openxmlformats.org/drawingml/2006/main">
            <a:pPr marL="1200120" lvl="1" indent="-457200">
              <a:spcAft>
                <a:spcPts val="1200"/>
              </a:spcAft>
              <a:buFont typeface="Arial"/>
              <a:buChar char="•"/>
            </a:pPr>
            <a:r>
              <a:t>second idea is that </a:t>
            </a:r>
            <a:r>
              <a:rPr>
                <a:solidFill>
                  <a:srgbClr val="FF0000"/>
                </a:solidFill>
              </a:rPr>
              <a:t>backend does not matter</a:t>
            </a:r>
            <a:r>
              <a:t>. Here we constrain ourselves to Pandas.</a:t>
            </a:r>
          </a:p>
          <a:p xmlns:a="http://schemas.openxmlformats.org/drawingml/2006/main">
            <a:pPr marL="1200120" lvl="1" indent="-457200">
              <a:spcAft>
                <a:spcPts val="1200"/>
              </a:spcAft>
              <a:buFont typeface="Arial"/>
              <a:buChar char="•"/>
            </a:pPr>
            <a:r>
              <a:t>multiple backends implemented in Pandas, Spark, Impala, Pig, </a:t>
            </a:r>
            <a:r>
              <a:t>dplyr</a:t>
            </a:r>
            <a:r>
              <a:t>, ibis, blaze</a:t>
            </a:r>
          </a:p>
          <a:p xmlns:a="http://schemas.openxmlformats.org/drawingml/2006/main">
            <a:endParaRPr/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DB804A49-80E1-4302-9953-44134E29F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535" y="5708822"/>
            <a:ext cx="10120184" cy="33855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600">
                <a:solidFill>
                  <a:schemeClr val="tx1">
                    <a:lumMod val="75000"/>
                    <a:lumOff val="25000"/>
                  </a:schemeClr>
                </a:solidFill>
                <a:latin typeface="Karla"/>
                <a:ea typeface="Karla"/>
                <a:cs typeface="Karla"/>
              </a:rPr>
              <a:t>2</a:t>
            </a:r>
            <a:r>
              <a:rPr sz="1600">
                <a:solidFill>
                  <a:schemeClr val="tx1">
                    <a:lumMod val="75000"/>
                    <a:lumOff val="25000"/>
                  </a:schemeClr>
                </a:solidFill>
                <a:latin typeface="Karla"/>
                <a:ea typeface="Karla"/>
                <a:cs typeface="Karla"/>
              </a:rPr>
              <a:t> Hadley Wickham: https://dplyr.tidyverse.org/</a:t>
            </a:r>
          </a:p>
        </p:txBody>
      </p:sp>
    </p:spTree>
    <p:extLst>
      <p:ext uri="{BB962C8B-B14F-4D97-AF65-F5344CB8AC3E}">
        <p14:creationId xmlns:p14="http://schemas.microsoft.com/office/powerpoint/2010/main" val="923357072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AFF4836-A1E1-4E24-A417-25B08330D2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Grammar of Data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A625DD5-4D8C-4038-8D02-05F96AE7731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spcAft>
                <a:spcPts val="1800"/>
              </a:spcAft>
              <a:buNone/>
            </a:pPr>
            <a:r>
              <a:t>Why bother?</a:t>
            </a:r>
          </a:p>
          <a:p xmlns:a="http://schemas.openxmlformats.org/drawingml/2006/main">
            <a:pPr marL="457200" indent="-457200">
              <a:spcAft>
                <a:spcPts val="1800"/>
              </a:spcAft>
              <a:buFont typeface="Arial"/>
              <a:buChar char="•"/>
            </a:pPr>
            <a:r>
              <a:t>learn how to do core data manipulations, no matter what the system is.</a:t>
            </a:r>
          </a:p>
          <a:p xmlns:a="http://schemas.openxmlformats.org/drawingml/2006/main">
            <a:pPr marL="457200" indent="-457200">
              <a:spcAft>
                <a:spcPts val="1800"/>
              </a:spcAft>
              <a:buFont typeface="Arial"/>
              <a:buChar char="•"/>
            </a:pPr>
            <a:r>
              <a:t>relational databases critical for non-memory fits. </a:t>
            </a:r>
          </a:p>
          <a:p xmlns:a="http://schemas.openxmlformats.org/drawingml/2006/main">
            <a:pPr marL="457200" indent="-457200">
              <a:spcAft>
                <a:spcPts val="1800"/>
              </a:spcAft>
              <a:buFont typeface="Arial"/>
              <a:buChar char="•"/>
            </a:pPr>
            <a:r>
              <a:t>one off questions: google, stack-overflow, http://chrisalbon.com</a:t>
            </a:r>
          </a:p>
          <a:p xmlns:a="http://schemas.openxmlformats.org/drawingml/2006/main">
            <a:endParaRPr/>
          </a:p>
        </p:txBody>
      </p:sp>
    </p:spTree>
    <p:extLst>
      <p:ext uri="{BB962C8B-B14F-4D97-AF65-F5344CB8AC3E}">
        <p14:creationId xmlns:p14="http://schemas.microsoft.com/office/powerpoint/2010/main" val="1825852377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195B794-697C-4DA4-BBB4-DE32BE007A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http://chrisalbon.com</a:t>
            </a:r>
            <a:endParaRPr b="1"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672A758-3DAE-4A62-A4A9-95BF95CE9AC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cleaning and for transformation:</a:t>
            </a:r>
          </a:p>
          <a:p xmlns:a="http://schemas.openxmlformats.org/drawingml/2006/main">
            <a:endParaRPr/>
          </a:p>
        </p:txBody>
      </p:sp>
      <p:pic>
        <p:nvPicPr>
          <p:cNvPr id="7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fe8555bea5456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8200" y="2526442"/>
            <a:ext cx="10606539" cy="378545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175028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11E118A-F3F2-4CA9-967E-30A4D6F474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Grammar of Data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47D242A-61AE-42D6-9357-650F94840A8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Example: Candidates</a:t>
            </a:r>
          </a:p>
          <a:p xmlns:a="http://schemas.openxmlformats.org/drawingml/2006/main">
            <a:endParaRPr/>
          </a:p>
        </p:txBody>
      </p:sp>
      <p:pic>
        <p:nvPicPr>
          <p:cNvPr id="7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9185f0cd604fe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84450" y="2466975"/>
            <a:ext cx="7023100" cy="40259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78164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67C6A00-7B2E-486E-894A-65099E6275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Grammar of Data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3977F35-4EBD-4A78-ACBA-E7318EB7B8A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Contributors</a:t>
            </a:r>
          </a:p>
          <a:p xmlns:a="http://schemas.openxmlformats.org/drawingml/2006/main">
            <a:endParaRPr/>
          </a:p>
        </p:txBody>
      </p:sp>
      <p:pic>
        <p:nvPicPr>
          <p:cNvPr id="7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558e1dd1d9419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24697" y="2834220"/>
            <a:ext cx="10429103" cy="303123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16639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FCEE323-160D-42E3-9910-7216A7E37B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Grammar of Data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F8D54C1-275A-4034-A34D-E89A36CAF94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1200"/>
              </a:spcAft>
              <a:buNone/>
            </a:pPr>
            <a:r>
              <a:rPr sz="2000"/>
              <a:t>Operations: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sz="2000"/>
              <a:t>QUERY: </a:t>
            </a:r>
            <a:r>
              <a:rPr sz="2000">
                <a:latin typeface="Consolas"/>
                <a:ea typeface="Consolas"/>
                <a:cs typeface="Consolas"/>
              </a:rPr>
              <a:t>dfcwci</a:t>
            </a:r>
            <a:r>
              <a:rPr sz="2000">
                <a:latin typeface="Consolas"/>
                <a:ea typeface="Consolas"/>
                <a:cs typeface="Consolas"/>
              </a:rPr>
              <a:t>[(</a:t>
            </a:r>
            <a:r>
              <a:rPr sz="2000">
                <a:latin typeface="Consolas"/>
                <a:ea typeface="Consolas"/>
                <a:cs typeface="Consolas"/>
              </a:rPr>
              <a:t>dfcwci.state</a:t>
            </a:r>
            <a:r>
              <a:rPr sz="2000">
                <a:latin typeface="Consolas"/>
                <a:ea typeface="Consolas"/>
                <a:cs typeface="Consolas"/>
              </a:rPr>
              <a:t>=='VA') &amp; (</a:t>
            </a:r>
            <a:r>
              <a:rPr sz="2000">
                <a:latin typeface="Consolas"/>
                <a:ea typeface="Consolas"/>
                <a:cs typeface="Consolas"/>
              </a:rPr>
              <a:t>dfcwci.amount</a:t>
            </a:r>
            <a:r>
              <a:rPr sz="2000">
                <a:latin typeface="Consolas"/>
                <a:ea typeface="Consolas"/>
                <a:cs typeface="Consolas"/>
              </a:rPr>
              <a:t> &lt; 400)]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sz="2000"/>
              <a:t>SORT: </a:t>
            </a:r>
            <a:r>
              <a:rPr sz="2000">
                <a:latin typeface="Consolas"/>
                <a:ea typeface="Consolas"/>
                <a:cs typeface="Consolas"/>
              </a:rPr>
              <a:t>dfcwci.sort_values</a:t>
            </a:r>
            <a:r>
              <a:rPr sz="2000">
                <a:latin typeface="Consolas"/>
                <a:ea typeface="Consolas"/>
                <a:cs typeface="Consolas"/>
              </a:rPr>
              <a:t>(by="amount", ascending=False)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sz="2000"/>
              <a:t>SELECT-COLUMNS: </a:t>
            </a:r>
            <a:r>
              <a:rPr sz="2000">
                <a:latin typeface="Consolas"/>
                <a:ea typeface="Consolas"/>
                <a:cs typeface="Consolas"/>
              </a:rPr>
              <a:t>dfcwci</a:t>
            </a:r>
            <a:r>
              <a:rPr sz="2000">
                <a:latin typeface="Consolas"/>
                <a:ea typeface="Consolas"/>
                <a:cs typeface="Consolas"/>
              </a:rPr>
              <a:t>[['</a:t>
            </a:r>
            <a:r>
              <a:rPr sz="2000">
                <a:latin typeface="Consolas"/>
                <a:ea typeface="Consolas"/>
                <a:cs typeface="Consolas"/>
              </a:rPr>
              <a:t>first_name</a:t>
            </a:r>
            <a:r>
              <a:rPr sz="2000">
                <a:latin typeface="Consolas"/>
                <a:ea typeface="Consolas"/>
                <a:cs typeface="Consolas"/>
              </a:rPr>
              <a:t>', 'amount']]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sz="2000"/>
              <a:t>SELECT-DISTINCT: </a:t>
            </a:r>
            <a:r>
              <a:rPr sz="2000">
                <a:latin typeface="Consolas"/>
                <a:ea typeface="Consolas"/>
                <a:cs typeface="Consolas"/>
              </a:rPr>
              <a:t>dfcwci</a:t>
            </a:r>
            <a:r>
              <a:rPr sz="2000">
                <a:latin typeface="Consolas"/>
                <a:ea typeface="Consolas"/>
                <a:cs typeface="Consolas"/>
              </a:rPr>
              <a:t>[['last_name','</a:t>
            </a:r>
            <a:r>
              <a:rPr sz="2000">
                <a:latin typeface="Consolas"/>
                <a:ea typeface="Consolas"/>
                <a:cs typeface="Consolas"/>
              </a:rPr>
              <a:t>first_name</a:t>
            </a:r>
            <a:r>
              <a:rPr sz="2000">
                <a:latin typeface="Consolas"/>
                <a:ea typeface="Consolas"/>
                <a:cs typeface="Consolas"/>
              </a:rPr>
              <a:t>']].</a:t>
            </a:r>
            <a:r>
              <a:rPr sz="2000">
                <a:latin typeface="Consolas"/>
                <a:ea typeface="Consolas"/>
                <a:cs typeface="Consolas"/>
              </a:rPr>
              <a:t>drop_duplicates</a:t>
            </a:r>
            <a:r>
              <a:rPr sz="2000">
                <a:latin typeface="Consolas"/>
                <a:ea typeface="Consolas"/>
                <a:cs typeface="Consolas"/>
              </a:rPr>
              <a:t>()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sz="2000"/>
              <a:t>ASSIGN: </a:t>
            </a:r>
            <a:r>
              <a:rPr sz="2000">
                <a:latin typeface="Consolas"/>
                <a:ea typeface="Consolas"/>
                <a:cs typeface="Consolas"/>
              </a:rPr>
              <a:t>dfcwci</a:t>
            </a:r>
            <a:r>
              <a:rPr sz="2000">
                <a:latin typeface="Consolas"/>
                <a:ea typeface="Consolas"/>
                <a:cs typeface="Consolas"/>
              </a:rPr>
              <a:t>['name']=</a:t>
            </a:r>
            <a:r>
              <a:rPr sz="2000">
                <a:latin typeface="Consolas"/>
                <a:ea typeface="Consolas"/>
                <a:cs typeface="Consolas"/>
              </a:rPr>
              <a:t>dfcwci</a:t>
            </a:r>
            <a:r>
              <a:rPr sz="2000">
                <a:latin typeface="Consolas"/>
                <a:ea typeface="Consolas"/>
                <a:cs typeface="Consolas"/>
              </a:rPr>
              <a:t>['</a:t>
            </a:r>
            <a:r>
              <a:rPr sz="2000">
                <a:latin typeface="Consolas"/>
                <a:ea typeface="Consolas"/>
                <a:cs typeface="Consolas"/>
              </a:rPr>
              <a:t>last_name</a:t>
            </a:r>
            <a:r>
              <a:rPr sz="2000">
                <a:latin typeface="Consolas"/>
                <a:ea typeface="Consolas"/>
                <a:cs typeface="Consolas"/>
              </a:rPr>
              <a:t>']+", "+</a:t>
            </a:r>
            <a:r>
              <a:rPr sz="2000">
                <a:latin typeface="Consolas"/>
                <a:ea typeface="Consolas"/>
                <a:cs typeface="Consolas"/>
              </a:rPr>
              <a:t>dfcwci</a:t>
            </a:r>
            <a:r>
              <a:rPr sz="2000">
                <a:latin typeface="Consolas"/>
                <a:ea typeface="Consolas"/>
                <a:cs typeface="Consolas"/>
              </a:rPr>
              <a:t>['</a:t>
            </a:r>
            <a:r>
              <a:rPr sz="2000">
                <a:latin typeface="Consolas"/>
                <a:ea typeface="Consolas"/>
                <a:cs typeface="Consolas"/>
              </a:rPr>
              <a:t>first_name</a:t>
            </a:r>
            <a:r>
              <a:rPr sz="2000">
                <a:latin typeface="Consolas"/>
                <a:ea typeface="Consolas"/>
                <a:cs typeface="Consolas"/>
              </a:rPr>
              <a:t>']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sz="2000"/>
              <a:t>ASSIGN(in-place): </a:t>
            </a:r>
            <a:r>
              <a:rPr sz="2000">
                <a:latin typeface="Consolas"/>
                <a:ea typeface="Consolas"/>
                <a:cs typeface="Consolas"/>
              </a:rPr>
              <a:t>dfcwci.loc</a:t>
            </a:r>
            <a:r>
              <a:rPr sz="2000">
                <a:latin typeface="Consolas"/>
                <a:ea typeface="Consolas"/>
                <a:cs typeface="Consolas"/>
              </a:rPr>
              <a:t>[</a:t>
            </a:r>
            <a:r>
              <a:rPr sz="2000">
                <a:latin typeface="Consolas"/>
                <a:ea typeface="Consolas"/>
                <a:cs typeface="Consolas"/>
              </a:rPr>
              <a:t>dfcwci.state</a:t>
            </a:r>
            <a:r>
              <a:rPr sz="2000">
                <a:latin typeface="Consolas"/>
                <a:ea typeface="Consolas"/>
                <a:cs typeface="Consolas"/>
              </a:rPr>
              <a:t>=='VA', 'name']="junk”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sz="2000"/>
              <a:t>AGGREGATE: </a:t>
            </a:r>
            <a:r>
              <a:rPr sz="2000">
                <a:latin typeface="Consolas"/>
                <a:ea typeface="Consolas"/>
                <a:cs typeface="Consolas"/>
              </a:rPr>
              <a:t>dfcwci.amount.max</a:t>
            </a:r>
            <a:r>
              <a:rPr sz="2000">
                <a:latin typeface="Consolas"/>
                <a:ea typeface="Consolas"/>
                <a:cs typeface="Consolas"/>
              </a:rPr>
              <a:t>(), </a:t>
            </a:r>
            <a:r>
              <a:rPr sz="2000">
                <a:latin typeface="Consolas"/>
                <a:ea typeface="Consolas"/>
                <a:cs typeface="Consolas"/>
              </a:rPr>
              <a:t>dfcwci.describe</a:t>
            </a:r>
            <a:r>
              <a:rPr sz="2000">
                <a:latin typeface="Consolas"/>
                <a:ea typeface="Consolas"/>
                <a:cs typeface="Consolas"/>
              </a:rPr>
              <a:t>() 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rPr sz="2000"/>
              <a:t>DELETE: </a:t>
            </a:r>
            <a:r>
              <a:rPr sz="2000">
                <a:latin typeface="Consolas"/>
                <a:ea typeface="Consolas"/>
                <a:cs typeface="Consolas"/>
              </a:rPr>
              <a:t>del </a:t>
            </a:r>
            <a:r>
              <a:rPr sz="2000">
                <a:latin typeface="Consolas"/>
                <a:ea typeface="Consolas"/>
                <a:cs typeface="Consolas"/>
              </a:rPr>
              <a:t>dfcwci</a:t>
            </a:r>
            <a:r>
              <a:rPr sz="2000">
                <a:latin typeface="Consolas"/>
                <a:ea typeface="Consolas"/>
                <a:cs typeface="Consolas"/>
              </a:rPr>
              <a:t>['name'] (DROPCOLUMN)</a:t>
            </a:r>
          </a:p>
          <a:p xmlns:a="http://schemas.openxmlformats.org/drawingml/2006/main">
            <a:endParaRPr sz="2000"/>
          </a:p>
        </p:txBody>
      </p:sp>
    </p:spTree>
    <p:extLst>
      <p:ext uri="{BB962C8B-B14F-4D97-AF65-F5344CB8AC3E}">
        <p14:creationId xmlns:p14="http://schemas.microsoft.com/office/powerpoint/2010/main" val="2318493469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5C29D80-A30C-4BB8-8F8A-A9BECDB749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Grammar of Data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B6899A5-DEC5-4FEC-A014-D38580C8669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38200" y="1825625"/>
            <a:ext cx="46482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spcAft>
                <a:spcPts val="1200"/>
              </a:spcAft>
              <a:buNone/>
            </a:pPr>
            <a:r>
              <a:t>Split-Apply-Combine: 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GROUP-AGG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splitting the data into groups based on some criteria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applying a function to each group independently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combining the results into a data structure</a:t>
            </a:r>
          </a:p>
          <a:p xmlns:a="http://schemas.openxmlformats.org/drawingml/2006/main">
            <a:endParaRPr/>
          </a:p>
        </p:txBody>
      </p:sp>
      <p:pic>
        <p:nvPicPr>
          <p:cNvPr id="7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45b753240141a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88530" y="1757363"/>
            <a:ext cx="6362700" cy="4419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054386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64DFEFF-AD3D-4FD1-ACED-831A2E9C5B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Grammar of Data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29B5F5B-8AD8-420E-B3C1-3B53847C06A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spcAft>
                <a:spcPts val="1200"/>
              </a:spcAft>
              <a:buNone/>
            </a:pPr>
            <a:r>
              <a:t>RELATIONSHIPS (in addition to rubric)</a:t>
            </a:r>
          </a:p>
          <a:p xmlns:a="http://schemas.openxmlformats.org/drawingml/2006/main">
            <a:pPr marL="342900" indent="-342900">
              <a:spcAft>
                <a:spcPts val="1200"/>
              </a:spcAft>
              <a:buFont typeface="Arial"/>
              <a:buChar char="•"/>
            </a:pPr>
            <a:r>
              <a:t>we usually need to combine data from multiple sources</a:t>
            </a:r>
          </a:p>
          <a:p xmlns:a="http://schemas.openxmlformats.org/drawingml/2006/main">
            <a:pPr marL="342900" indent="-342900">
              <a:spcAft>
                <a:spcPts val="1200"/>
              </a:spcAft>
              <a:buFont typeface="Arial"/>
              <a:buChar char="•"/>
            </a:pPr>
            <a:r>
              <a:t>different systems have different ways, most copy SQL (pandas)</a:t>
            </a:r>
          </a:p>
          <a:p xmlns:a="http://schemas.openxmlformats.org/drawingml/2006/main">
            <a:pPr marL="342900" indent="-342900">
              <a:spcAft>
                <a:spcPts val="1200"/>
              </a:spcAft>
              <a:buFont typeface="Arial"/>
              <a:buChar char="•"/>
            </a:pPr>
            <a:r>
              <a:t>sub-select:</a:t>
            </a:r>
          </a:p>
          <a:p xmlns:a="http://schemas.openxmlformats.org/drawingml/2006/main">
            <a:pPr marL="457200" lvl="1" indent="0">
              <a:buNone/>
            </a:pPr>
            <a:r>
              <a:rPr sz="2000">
                <a:latin typeface="Consolas"/>
                <a:ea typeface="Consolas"/>
                <a:cs typeface="Consolas"/>
              </a:rPr>
              <a:t>obamaid</a:t>
            </a:r>
            <a:r>
              <a:rPr sz="2000">
                <a:latin typeface="Consolas"/>
                <a:ea typeface="Consolas"/>
                <a:cs typeface="Consolas"/>
              </a:rPr>
              <a:t>=</a:t>
            </a:r>
            <a:r>
              <a:rPr sz="2000">
                <a:latin typeface="Consolas"/>
                <a:ea typeface="Consolas"/>
                <a:cs typeface="Consolas"/>
              </a:rPr>
              <a:t>dfcand.query</a:t>
            </a:r>
            <a:r>
              <a:rPr sz="2000">
                <a:solidFill>
                  <a:schemeClr val="tx2"/>
                </a:solidFill>
                <a:latin typeface="Consolas"/>
                <a:ea typeface="Consolas"/>
                <a:cs typeface="Consolas"/>
              </a:rPr>
              <a:t>("</a:t>
            </a:r>
            <a:r>
              <a:rPr sz="2000">
                <a:solidFill>
                  <a:srgbClr val="0070C0"/>
                </a:solidFill>
                <a:latin typeface="Consolas"/>
                <a:ea typeface="Consolas"/>
                <a:cs typeface="Consolas"/>
              </a:rPr>
              <a:t>last_name</a:t>
            </a:r>
            <a:r>
              <a:rPr sz="2000">
                <a:solidFill>
                  <a:srgbClr val="0070C0"/>
                </a:solidFill>
                <a:latin typeface="Consolas"/>
                <a:ea typeface="Consolas"/>
                <a:cs typeface="Consolas"/>
              </a:rPr>
              <a:t>=='Obama</a:t>
            </a:r>
            <a:r>
              <a:rPr sz="2000">
                <a:solidFill>
                  <a:schemeClr val="tx2"/>
                </a:solidFill>
                <a:latin typeface="Consolas"/>
                <a:ea typeface="Consolas"/>
                <a:cs typeface="Consolas"/>
              </a:rPr>
              <a:t>'"</a:t>
            </a:r>
            <a:r>
              <a:rPr sz="2000">
                <a:latin typeface="Consolas"/>
                <a:ea typeface="Consolas"/>
                <a:cs typeface="Consolas"/>
              </a:rPr>
              <a:t>)['</a:t>
            </a:r>
            <a:r>
              <a:rPr sz="2000">
                <a:solidFill>
                  <a:srgbClr val="0070C0"/>
                </a:solidFill>
                <a:latin typeface="Consolas"/>
                <a:ea typeface="Consolas"/>
                <a:cs typeface="Consolas"/>
              </a:rPr>
              <a:t>id</a:t>
            </a:r>
            <a:r>
              <a:rPr sz="2000">
                <a:latin typeface="Consolas"/>
                <a:ea typeface="Consolas"/>
                <a:cs typeface="Consolas"/>
              </a:rPr>
              <a:t>'].values[</a:t>
            </a:r>
            <a:r>
              <a:rPr sz="2000">
                <a:solidFill>
                  <a:srgbClr val="FF0000"/>
                </a:solidFill>
                <a:latin typeface="Consolas"/>
                <a:ea typeface="Consolas"/>
                <a:cs typeface="Consolas"/>
              </a:rPr>
              <a:t>0</a:t>
            </a:r>
            <a:r>
              <a:rPr sz="2000">
                <a:latin typeface="Consolas"/>
                <a:ea typeface="Consolas"/>
                <a:cs typeface="Consolas"/>
              </a:rPr>
              <a:t>]</a:t>
            </a:r>
          </a:p>
          <a:p xmlns:a="http://schemas.openxmlformats.org/drawingml/2006/main">
            <a:pPr marL="457200" lvl="1" indent="0">
              <a:buNone/>
            </a:pPr>
            <a:r>
              <a:rPr sz="2000">
                <a:latin typeface="Consolas"/>
                <a:ea typeface="Consolas"/>
                <a:cs typeface="Consolas"/>
              </a:rPr>
              <a:t>obamacontrib</a:t>
            </a:r>
            <a:r>
              <a:rPr sz="2000">
                <a:latin typeface="Consolas"/>
                <a:ea typeface="Consolas"/>
                <a:cs typeface="Consolas"/>
              </a:rPr>
              <a:t>=</a:t>
            </a:r>
            <a:r>
              <a:rPr sz="2000">
                <a:latin typeface="Consolas"/>
                <a:ea typeface="Consolas"/>
                <a:cs typeface="Consolas"/>
              </a:rPr>
              <a:t>dfcwci.query</a:t>
            </a:r>
            <a:r>
              <a:rPr sz="2000">
                <a:latin typeface="Consolas"/>
                <a:ea typeface="Consolas"/>
                <a:cs typeface="Consolas"/>
              </a:rPr>
              <a:t>("</a:t>
            </a:r>
            <a:r>
              <a:rPr sz="2000">
                <a:solidFill>
                  <a:srgbClr val="0070C0"/>
                </a:solidFill>
                <a:latin typeface="Consolas"/>
                <a:ea typeface="Consolas"/>
                <a:cs typeface="Consolas"/>
              </a:rPr>
              <a:t>candidate_id</a:t>
            </a:r>
            <a:r>
              <a:rPr sz="2000">
                <a:solidFill>
                  <a:srgbClr val="0070C0"/>
                </a:solidFill>
                <a:latin typeface="Consolas"/>
                <a:ea typeface="Consolas"/>
                <a:cs typeface="Consolas"/>
              </a:rPr>
              <a:t>==%</a:t>
            </a:r>
            <a:r>
              <a:rPr sz="2000">
                <a:solidFill>
                  <a:srgbClr val="0070C0"/>
                </a:solidFill>
                <a:latin typeface="Consolas"/>
                <a:ea typeface="Consolas"/>
                <a:cs typeface="Consolas"/>
              </a:rPr>
              <a:t>i</a:t>
            </a:r>
            <a:r>
              <a:rPr sz="2000">
                <a:latin typeface="Consolas"/>
                <a:ea typeface="Consolas"/>
                <a:cs typeface="Consolas"/>
              </a:rPr>
              <a:t>" % </a:t>
            </a:r>
            <a:r>
              <a:rPr sz="2000">
                <a:latin typeface="Consolas"/>
                <a:ea typeface="Consolas"/>
                <a:cs typeface="Consolas"/>
              </a:rPr>
              <a:t>obamaid</a:t>
            </a:r>
            <a:r>
              <a:rPr sz="2000"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endParaRPr/>
          </a:p>
        </p:txBody>
      </p:sp>
    </p:spTree>
    <p:extLst>
      <p:ext uri="{BB962C8B-B14F-4D97-AF65-F5344CB8AC3E}">
        <p14:creationId xmlns:p14="http://schemas.microsoft.com/office/powerpoint/2010/main" val="1730265324"/>
      </p:ext>
    </p:extLst>
  </p:cSld>
</p:sld>
</file>

<file path=ppt/slides/slide4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A6411EF-F208-400D-9ACC-B8CC935C83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Grammar of Data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5407E19-2EA7-44D3-B76B-48FAFE7C6D2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t>JOINS:</a:t>
            </a:r>
          </a:p>
          <a:p xmlns:a="http://schemas.openxmlformats.org/drawingml/2006/main">
            <a:pPr marL="342900" indent="-342900">
              <a:buFont typeface="Arial"/>
              <a:buChar char="•"/>
            </a:pPr>
            <a:r>
              <a:t>combine tables on a common key-value</a:t>
            </a:r>
          </a:p>
          <a:p xmlns:a="http://schemas.openxmlformats.org/drawingml/2006/main">
            <a:pPr marL="342900" indent="-342900">
              <a:buFont typeface="Arial"/>
              <a:buChar char="•"/>
            </a:pPr>
            <a:r>
              <a:t>90% of the time, EXPLICIT INNER JOIN</a:t>
            </a:r>
          </a:p>
          <a:p xmlns:a="http://schemas.openxmlformats.org/drawingml/2006/main">
            <a:endParaRPr/>
          </a:p>
        </p:txBody>
      </p:sp>
      <p:pic>
        <p:nvPicPr>
          <p:cNvPr id="7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a0aa7e8f284d0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8200" y="3304904"/>
            <a:ext cx="10427556" cy="281109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43508"/>
      </p:ext>
    </p:extLst>
  </p:cSld>
</p:sld>
</file>

<file path=ppt/slides/slide4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37978152-392F-4D9C-B935-978539CCF9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Python web scraping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3D5D10A-4E89-49C0-A0A7-98ECF48AAE0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  <p:extLst>
      <p:ext uri="{BB962C8B-B14F-4D97-AF65-F5344CB8AC3E}">
        <p14:creationId xmlns:p14="http://schemas.microsoft.com/office/powerpoint/2010/main" val="4127395039"/>
      </p:ext>
    </p:extLst>
  </p:cSld>
</p:sld>
</file>

<file path=ppt/slides/slide4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B3D7427-A3E8-4A87-A459-CA6E83D3A7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Python data scraping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F2EDA9E-64F0-4BF3-819B-B3F52EDCED05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457200" indent="-457200">
              <a:spcAft>
                <a:spcPts val="1800"/>
              </a:spcAft>
              <a:buFont typeface="Arial"/>
              <a:buChar char="•"/>
            </a:pPr>
            <a:r>
              <a:t>Why scrape the web?</a:t>
            </a:r>
          </a:p>
          <a:p xmlns:a="http://schemas.openxmlformats.org/drawingml/2006/main">
            <a:pPr marL="457200" indent="-457200">
              <a:spcAft>
                <a:spcPts val="1800"/>
              </a:spcAft>
              <a:buFont typeface="Arial"/>
              <a:buChar char="•"/>
            </a:pPr>
            <a:r>
              <a:t>vast source of information, combine with other data sets</a:t>
            </a:r>
          </a:p>
          <a:p xmlns:a="http://schemas.openxmlformats.org/drawingml/2006/main">
            <a:pPr marL="457200" indent="-457200">
              <a:spcAft>
                <a:spcPts val="1800"/>
              </a:spcAft>
              <a:buFont typeface="Arial"/>
              <a:buChar char="•"/>
            </a:pPr>
            <a:r>
              <a:t>companies have not provided APIs</a:t>
            </a:r>
          </a:p>
          <a:p xmlns:a="http://schemas.openxmlformats.org/drawingml/2006/main">
            <a:pPr marL="457200" indent="-457200">
              <a:spcAft>
                <a:spcPts val="1800"/>
              </a:spcAft>
              <a:buFont typeface="Arial"/>
              <a:buChar char="•"/>
            </a:pPr>
            <a:r>
              <a:t>automate tasks</a:t>
            </a:r>
          </a:p>
          <a:p xmlns:a="http://schemas.openxmlformats.org/drawingml/2006/main">
            <a:pPr marL="457200" indent="-457200">
              <a:spcAft>
                <a:spcPts val="1800"/>
              </a:spcAft>
              <a:buFont typeface="Arial"/>
              <a:buChar char="•"/>
            </a:pPr>
            <a:r>
              <a:t>keep up with sites</a:t>
            </a:r>
          </a:p>
          <a:p xmlns:a="http://schemas.openxmlformats.org/drawingml/2006/main">
            <a:pPr marL="457200" indent="-457200">
              <a:spcAft>
                <a:spcPts val="1800"/>
              </a:spcAft>
              <a:buFont typeface="Arial"/>
              <a:buChar char="•"/>
            </a:pPr>
            <a:r>
              <a:t>fun!</a:t>
            </a:r>
          </a:p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3AB7C101-ED42-459D-B4C5-4AD2811853B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F11544F-19CE-AD4B-9577-F94DA30C85C1}" type="slidenum">
              <a:t>49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4738260"/>
      </p:ext>
    </p:extLst>
  </p:cSld>
</p:sld>
</file>

<file path=ppt/slides/slide5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57C7A2B-0B42-4B8F-BCD1-D5C4EA301C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Python data scraping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9D9AA94-79C6-45F8-895C-4ABBCF63EA3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b="1"/>
              <a:t>copyrights and permission:</a:t>
            </a:r>
          </a:p>
          <a:p xmlns:a="http://schemas.openxmlformats.org/drawingml/2006/main">
            <a:pPr lvl="1">
              <a:buNone/>
            </a:pPr>
            <a:r>
              <a:t>be careful and polite</a:t>
            </a:r>
          </a:p>
          <a:p xmlns:a="http://schemas.openxmlformats.org/drawingml/2006/main">
            <a:pPr lvl="1">
              <a:buNone/>
            </a:pPr>
            <a:r>
              <a:t>give credit</a:t>
            </a:r>
          </a:p>
          <a:p xmlns:a="http://schemas.openxmlformats.org/drawingml/2006/main">
            <a:pPr lvl="1">
              <a:buNone/>
            </a:pPr>
            <a:r>
              <a:t>care about media law</a:t>
            </a:r>
          </a:p>
          <a:p xmlns:a="http://schemas.openxmlformats.org/drawingml/2006/main">
            <a:pPr lvl="1">
              <a:buNone/>
            </a:pPr>
            <a:r>
              <a:t>don't be evil (no spam, overloading sites, etc.)</a:t>
            </a:r>
          </a:p>
          <a:p xmlns:a="http://schemas.openxmlformats.org/drawingml/2006/main">
            <a:endParaRPr b="1"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5959BD5C-F5AE-4067-B1D3-4F6C5375186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F11544F-19CE-AD4B-9577-F94DA30C85C1}" type="slidenum">
              <a:t>50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074541"/>
      </p:ext>
    </p:extLst>
  </p:cSld>
</p:sld>
</file>

<file path=ppt/slides/slide5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7F73B5A-EC1D-4397-BC8F-E04469E501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Python data scraping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04CCF6F-8349-4DDB-8E98-945E43633E0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b="1"/>
              <a:t>Robots.txt</a:t>
            </a:r>
            <a:endParaRPr b="1"/>
          </a:p>
          <a:p xmlns:a="http://schemas.openxmlformats.org/drawingml/2006/main">
            <a:pPr marL="914400" lvl="1" indent="-457200">
              <a:spcAft>
                <a:spcPts val="1200"/>
              </a:spcAft>
              <a:buFont typeface="Arial"/>
              <a:buChar char="•"/>
            </a:pPr>
            <a:r>
              <a:t>specified by web site owner</a:t>
            </a:r>
          </a:p>
          <a:p xmlns:a="http://schemas.openxmlformats.org/drawingml/2006/main">
            <a:pPr marL="914400" lvl="1" indent="-457200">
              <a:spcAft>
                <a:spcPts val="1200"/>
              </a:spcAft>
              <a:buFont typeface="Arial"/>
              <a:buChar char="•"/>
            </a:pPr>
            <a:r>
              <a:t>gives instructions to web robots (aka your script)</a:t>
            </a:r>
          </a:p>
          <a:p xmlns:a="http://schemas.openxmlformats.org/drawingml/2006/main">
            <a:pPr marL="914400" lvl="1" indent="-457200">
              <a:spcAft>
                <a:spcPts val="1200"/>
              </a:spcAft>
              <a:buFont typeface="Arial"/>
              <a:buChar char="•"/>
            </a:pPr>
            <a:r>
              <a:t>is located at the top-level directory of the web server</a:t>
            </a:r>
          </a:p>
          <a:p xmlns:a="http://schemas.openxmlformats.org/drawingml/2006/main">
            <a:pPr marL="914400" lvl="1" indent="-457200">
              <a:spcAft>
                <a:spcPts val="1200"/>
              </a:spcAft>
              <a:buFont typeface="Arial"/>
              <a:buChar char="•"/>
            </a:pPr>
            <a:r>
              <a:t>e.g.: http://</a:t>
            </a:r>
            <a:r>
              <a:t>google.com</a:t>
            </a:r>
            <a:r>
              <a:t>/</a:t>
            </a:r>
            <a:r>
              <a:t>robots.txt</a:t>
            </a:r>
            <a:endParaRPr/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B1F0D6EE-451B-4BEB-9057-CCABA25B6D4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F11544F-19CE-AD4B-9577-F94DA30C85C1}" type="slidenum">
              <a:t>51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907892"/>
      </p:ext>
    </p:extLst>
  </p:cSld>
</p:sld>
</file>

<file path=ppt/slides/slide5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F592A55-7210-4566-8FC5-7D7316C513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HTML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C13E6DE-9BC1-4AA1-9845-105DB7A3A5D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342900" indent="-342900">
              <a:buFont typeface="Arial"/>
              <a:buChar char="•"/>
            </a:pPr>
            <a:r>
              <a:rPr sz="2000"/>
              <a:t>angle brackets</a:t>
            </a:r>
          </a:p>
          <a:p xmlns:a="http://schemas.openxmlformats.org/drawingml/2006/main">
            <a:pPr marL="342900" indent="-342900">
              <a:buFont typeface="Arial"/>
              <a:buChar char="•"/>
            </a:pPr>
            <a:r>
              <a:rPr sz="2000"/>
              <a:t>should be in pairs, </a:t>
            </a:r>
            <a:r>
              <a:rPr sz="2000"/>
              <a:t>eg</a:t>
            </a:r>
            <a:r>
              <a:rPr sz="2000"/>
              <a:t> </a:t>
            </a:r>
            <a:r>
              <a:rPr sz="2000">
                <a:latin typeface="Courier New"/>
                <a:ea typeface="Courier New"/>
                <a:cs typeface="Courier New"/>
              </a:rPr>
              <a:t>&lt;p&gt;Hello&lt;/p&gt;</a:t>
            </a:r>
          </a:p>
          <a:p xmlns:a="http://schemas.openxmlformats.org/drawingml/2006/main">
            <a:pPr marL="342900" indent="-342900">
              <a:buFont typeface="Arial"/>
              <a:buChar char="•"/>
            </a:pPr>
            <a:r>
              <a:rPr sz="2000"/>
              <a:t>void elements do not need a closing tag, for example &lt;br&gt;</a:t>
            </a:r>
          </a:p>
          <a:p xmlns:a="http://schemas.openxmlformats.org/drawingml/2006/main">
            <a:endParaRPr sz="2000">
              <a:latin typeface="Courier New"/>
              <a:ea typeface="Courier New"/>
              <a:cs typeface="Courier New"/>
            </a:endParaRPr>
          </a:p>
          <a:p xmlns:a="http://schemas.openxmlformats.org/drawingml/2006/main">
            <a:pPr marL="0" indent="0">
              <a:buNone/>
            </a:pPr>
            <a:r>
              <a:rPr sz="1800">
                <a:latin typeface="Courier New"/>
                <a:ea typeface="Courier New"/>
                <a:cs typeface="Courier New"/>
              </a:rPr>
              <a:t>&lt;!DOCTYPE html&gt;</a:t>
            </a:r>
          </a:p>
          <a:p xmlns:a="http://schemas.openxmlformats.org/drawingml/2006/main">
            <a:pPr marL="0" indent="0">
              <a:buNone/>
            </a:pPr>
            <a:r>
              <a:rPr sz="1800">
                <a:latin typeface="Courier New"/>
                <a:ea typeface="Courier New"/>
                <a:cs typeface="Courier New"/>
              </a:rPr>
              <a:t>&lt;</a:t>
            </a:r>
            <a:r>
              <a:rPr sz="1800">
                <a:solidFill>
                  <a:srgbClr val="00B050"/>
                </a:solidFill>
                <a:latin typeface="Courier New"/>
                <a:ea typeface="Courier New"/>
                <a:cs typeface="Courier New"/>
              </a:rPr>
              <a:t>html</a:t>
            </a:r>
            <a:r>
              <a:rPr sz="1800">
                <a:latin typeface="Courier New"/>
                <a:ea typeface="Courier New"/>
                <a:cs typeface="Courier New"/>
              </a:rPr>
              <a:t>&gt;</a:t>
            </a:r>
          </a:p>
          <a:p xmlns:a="http://schemas.openxmlformats.org/drawingml/2006/main">
            <a:pPr marL="457182" lvl="1" indent="0">
              <a:buNone/>
            </a:pPr>
            <a:r>
              <a:rPr sz="1800">
                <a:latin typeface="Courier New"/>
                <a:ea typeface="Courier New"/>
                <a:cs typeface="Courier New"/>
              </a:rPr>
              <a:t>&lt;</a:t>
            </a:r>
            <a:r>
              <a:rPr sz="1800">
                <a:solidFill>
                  <a:srgbClr val="00B050"/>
                </a:solidFill>
                <a:latin typeface="Courier New"/>
                <a:ea typeface="Courier New"/>
                <a:cs typeface="Courier New"/>
              </a:rPr>
              <a:t>head</a:t>
            </a:r>
            <a:r>
              <a:rPr sz="1800">
                <a:latin typeface="Courier New"/>
                <a:ea typeface="Courier New"/>
                <a:cs typeface="Courier New"/>
              </a:rPr>
              <a:t>&gt;</a:t>
            </a:r>
          </a:p>
          <a:p xmlns:a="http://schemas.openxmlformats.org/drawingml/2006/main">
            <a:pPr marL="457182" lvl="1" indent="0">
              <a:buNone/>
            </a:pPr>
            <a:r>
              <a:rPr sz="1800">
                <a:latin typeface="Courier New"/>
                <a:ea typeface="Courier New"/>
                <a:cs typeface="Courier New"/>
              </a:rPr>
              <a:t>	&lt;</a:t>
            </a:r>
            <a:r>
              <a:rPr sz="1800">
                <a:solidFill>
                  <a:srgbClr val="00B050"/>
                </a:solidFill>
                <a:latin typeface="Courier New"/>
                <a:ea typeface="Courier New"/>
                <a:cs typeface="Courier New"/>
              </a:rPr>
              <a:t>title</a:t>
            </a:r>
            <a:r>
              <a:rPr sz="1800">
                <a:latin typeface="Courier New"/>
                <a:ea typeface="Courier New"/>
                <a:cs typeface="Courier New"/>
              </a:rPr>
              <a:t>&gt;Title&lt;/</a:t>
            </a:r>
            <a:r>
              <a:rPr sz="1800">
                <a:solidFill>
                  <a:srgbClr val="00B050"/>
                </a:solidFill>
                <a:latin typeface="Courier New"/>
                <a:ea typeface="Courier New"/>
                <a:cs typeface="Courier New"/>
              </a:rPr>
              <a:t>title</a:t>
            </a:r>
            <a:r>
              <a:rPr sz="1800">
                <a:latin typeface="Courier New"/>
                <a:ea typeface="Courier New"/>
                <a:cs typeface="Courier New"/>
              </a:rPr>
              <a:t>&gt;</a:t>
            </a:r>
          </a:p>
          <a:p xmlns:a="http://schemas.openxmlformats.org/drawingml/2006/main">
            <a:pPr marL="457182" lvl="1" indent="0">
              <a:buNone/>
            </a:pPr>
            <a:r>
              <a:rPr sz="1800">
                <a:latin typeface="Courier New"/>
                <a:ea typeface="Courier New"/>
                <a:cs typeface="Courier New"/>
              </a:rPr>
              <a:t>&lt;/</a:t>
            </a:r>
            <a:r>
              <a:rPr sz="1800">
                <a:solidFill>
                  <a:srgbClr val="00B050"/>
                </a:solidFill>
                <a:latin typeface="Courier New"/>
                <a:ea typeface="Courier New"/>
                <a:cs typeface="Courier New"/>
              </a:rPr>
              <a:t>head</a:t>
            </a:r>
            <a:r>
              <a:rPr sz="1800">
                <a:latin typeface="Courier New"/>
                <a:ea typeface="Courier New"/>
                <a:cs typeface="Courier New"/>
              </a:rPr>
              <a:t>&gt;</a:t>
            </a:r>
          </a:p>
          <a:p xmlns:a="http://schemas.openxmlformats.org/drawingml/2006/main">
            <a:pPr marL="457182" lvl="1" indent="0">
              <a:buNone/>
            </a:pPr>
            <a:r>
              <a:rPr sz="1800">
                <a:latin typeface="Courier New"/>
                <a:ea typeface="Courier New"/>
                <a:cs typeface="Courier New"/>
              </a:rPr>
              <a:t>&lt;</a:t>
            </a:r>
            <a:r>
              <a:rPr sz="1800">
                <a:solidFill>
                  <a:srgbClr val="00B050"/>
                </a:solidFill>
                <a:latin typeface="Courier New"/>
                <a:ea typeface="Courier New"/>
                <a:cs typeface="Courier New"/>
              </a:rPr>
              <a:t>body</a:t>
            </a:r>
            <a:r>
              <a:rPr sz="1800">
                <a:latin typeface="Courier New"/>
                <a:ea typeface="Courier New"/>
                <a:cs typeface="Courier New"/>
              </a:rPr>
              <a:t>&gt;</a:t>
            </a:r>
          </a:p>
          <a:p xmlns:a="http://schemas.openxmlformats.org/drawingml/2006/main">
            <a:pPr marL="457182" lvl="1" indent="0">
              <a:buNone/>
            </a:pPr>
            <a:r>
              <a:rPr sz="1800">
                <a:latin typeface="Courier New"/>
                <a:ea typeface="Courier New"/>
                <a:cs typeface="Courier New"/>
              </a:rPr>
              <a:t>	&lt;</a:t>
            </a:r>
            <a:r>
              <a:rPr sz="1800">
                <a:solidFill>
                  <a:srgbClr val="00B050"/>
                </a:solidFill>
                <a:latin typeface="Courier New"/>
                <a:ea typeface="Courier New"/>
                <a:cs typeface="Courier New"/>
              </a:rPr>
              <a:t>h1</a:t>
            </a:r>
            <a:r>
              <a:rPr sz="1800">
                <a:latin typeface="Courier New"/>
                <a:ea typeface="Courier New"/>
                <a:cs typeface="Courier New"/>
              </a:rPr>
              <a:t>&gt;Body Title&lt;/</a:t>
            </a:r>
            <a:r>
              <a:rPr sz="1800">
                <a:solidFill>
                  <a:srgbClr val="00B050"/>
                </a:solidFill>
                <a:latin typeface="Courier New"/>
                <a:ea typeface="Courier New"/>
                <a:cs typeface="Courier New"/>
              </a:rPr>
              <a:t>h1</a:t>
            </a:r>
            <a:r>
              <a:rPr sz="1800">
                <a:latin typeface="Courier New"/>
                <a:ea typeface="Courier New"/>
                <a:cs typeface="Courier New"/>
              </a:rPr>
              <a:t>&gt;</a:t>
            </a:r>
          </a:p>
          <a:p xmlns:a="http://schemas.openxmlformats.org/drawingml/2006/main">
            <a:pPr marL="457182" lvl="1" indent="0">
              <a:buNone/>
            </a:pPr>
            <a:r>
              <a:rPr sz="1800">
                <a:latin typeface="Courier New"/>
                <a:ea typeface="Courier New"/>
                <a:cs typeface="Courier New"/>
              </a:rPr>
              <a:t>	&lt;</a:t>
            </a:r>
            <a:r>
              <a:rPr sz="1800">
                <a:solidFill>
                  <a:srgbClr val="00B050"/>
                </a:solidFill>
                <a:latin typeface="Courier New"/>
                <a:ea typeface="Courier New"/>
                <a:cs typeface="Courier New"/>
              </a:rPr>
              <a:t>p</a:t>
            </a:r>
            <a:r>
              <a:rPr sz="1800">
                <a:latin typeface="Courier New"/>
                <a:ea typeface="Courier New"/>
                <a:cs typeface="Courier New"/>
              </a:rPr>
              <a:t>&gt;Body Content&lt;/</a:t>
            </a:r>
            <a:r>
              <a:rPr sz="1800">
                <a:solidFill>
                  <a:srgbClr val="00B050"/>
                </a:solidFill>
                <a:latin typeface="Courier New"/>
                <a:ea typeface="Courier New"/>
                <a:cs typeface="Courier New"/>
              </a:rPr>
              <a:t>p</a:t>
            </a:r>
            <a:r>
              <a:rPr sz="1800">
                <a:latin typeface="Courier New"/>
                <a:ea typeface="Courier New"/>
                <a:cs typeface="Courier New"/>
              </a:rPr>
              <a:t>&gt;</a:t>
            </a:r>
          </a:p>
          <a:p xmlns:a="http://schemas.openxmlformats.org/drawingml/2006/main">
            <a:pPr marL="0" indent="0">
              <a:buNone/>
            </a:pPr>
            <a:r>
              <a:rPr sz="1800">
                <a:latin typeface="Courier New"/>
                <a:ea typeface="Courier New"/>
                <a:cs typeface="Courier New"/>
              </a:rPr>
              <a:t>	&lt;/</a:t>
            </a:r>
            <a:r>
              <a:rPr sz="1800">
                <a:solidFill>
                  <a:srgbClr val="00B050"/>
                </a:solidFill>
                <a:latin typeface="Courier New"/>
                <a:ea typeface="Courier New"/>
                <a:cs typeface="Courier New"/>
              </a:rPr>
              <a:t>body</a:t>
            </a:r>
            <a:r>
              <a:rPr sz="1800">
                <a:latin typeface="Courier New"/>
                <a:ea typeface="Courier New"/>
                <a:cs typeface="Courier New"/>
              </a:rPr>
              <a:t>&gt;</a:t>
            </a:r>
          </a:p>
          <a:p xmlns:a="http://schemas.openxmlformats.org/drawingml/2006/main">
            <a:pPr marL="0" indent="0">
              <a:buNone/>
            </a:pPr>
            <a:r>
              <a:rPr sz="1800">
                <a:latin typeface="Courier New"/>
                <a:ea typeface="Courier New"/>
                <a:cs typeface="Courier New"/>
              </a:rPr>
              <a:t>&lt;/</a:t>
            </a:r>
            <a:r>
              <a:rPr sz="1800">
                <a:solidFill>
                  <a:srgbClr val="00B050"/>
                </a:solidFill>
                <a:latin typeface="Courier New"/>
                <a:ea typeface="Courier New"/>
                <a:cs typeface="Courier New"/>
              </a:rPr>
              <a:t>html</a:t>
            </a:r>
            <a:r>
              <a:rPr sz="1800">
                <a:latin typeface="Courier New"/>
                <a:ea typeface="Courier New"/>
                <a:cs typeface="Courier New"/>
              </a:rPr>
              <a:t>&gt;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endParaRPr sz="2000"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B1BB5189-981F-4717-9FE5-0A7C5415F88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F11544F-19CE-AD4B-9577-F94DA30C85C1}" type="slidenum">
              <a:t>52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9514954"/>
      </p:ext>
    </p:extLst>
  </p:cSld>
</p:sld>
</file>

<file path=ppt/slides/slide5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ABD8FDA-B796-47DB-ABAA-C810294815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Developer Tools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15553FA-3D22-402F-B2F4-949E270C12A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ctrl/</a:t>
            </a:r>
            <a:r>
              <a:t>cmd</a:t>
            </a:r>
            <a:r>
              <a:t> shift- </a:t>
            </a:r>
            <a:r>
              <a:t>i</a:t>
            </a:r>
            <a:r>
              <a:t> in chrome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cmd</a:t>
            </a:r>
            <a:r>
              <a:t>-option-</a:t>
            </a:r>
            <a:r>
              <a:t>i</a:t>
            </a:r>
            <a:r>
              <a:t> in safari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look for "inspect element"</a:t>
            </a:r>
          </a:p>
          <a:p xmlns:a="http://schemas.openxmlformats.org/drawingml/2006/main">
            <a:pPr marL="457200" indent="-457200">
              <a:spcAft>
                <a:spcPts val="1200"/>
              </a:spcAft>
              <a:buFont typeface="Arial"/>
              <a:buChar char="•"/>
            </a:pPr>
            <a:r>
              <a:t>locate details of tags</a:t>
            </a:r>
          </a:p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3D0E3E6E-E7BC-408E-A82F-7837E4E0637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F11544F-19CE-AD4B-9577-F94DA30C85C1}" type="slidenum">
              <a:t>53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9421713"/>
      </p:ext>
    </p:extLst>
  </p:cSld>
</p:sld>
</file>

<file path=ppt/slides/slide5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4D79377-94AF-43EF-8741-73E99C3CD3C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Beautiful Soup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55EA641-3DA7-4564-BCFA-9B866358365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457200" indent="-457200">
              <a:buFont typeface="Arial"/>
              <a:buChar char="•"/>
            </a:pPr>
            <a:r>
              <a:t>will normalize dirty html</a:t>
            </a:r>
          </a:p>
          <a:p xmlns:a="http://schemas.openxmlformats.org/drawingml/2006/main">
            <a:pPr marL="457200" indent="-457200">
              <a:buFont typeface="Arial"/>
              <a:buChar char="•"/>
            </a:pPr>
            <a:r>
              <a:t>basic usage</a:t>
            </a:r>
          </a:p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4547BF4F-2551-4518-AFF6-200A04E4144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F11544F-19CE-AD4B-9577-F94DA30C85C1}" type="slidenum">
              <a:t>54</a:t>
            </a:fld>
            <a:endParaRPr/>
          </a:p>
        </p:txBody>
      </p:sp>
      <p:pic>
        <p:nvPicPr>
          <p:cNvPr id="10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f4fbafe76340e5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80544" y="2978150"/>
            <a:ext cx="9131300" cy="33782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97202"/>
      </p:ext>
    </p:extLst>
  </p:cSld>
</p:sld>
</file>

<file path=ppt/slides/slide5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DF387B0-A947-4308-A201-4529CEA748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HTML is a tree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FBC3032-BE42-4B4B-8184-3A64FAFC001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>
                <a:latin typeface="Courier New"/>
                <a:ea typeface="Courier New"/>
                <a:cs typeface="Courier New"/>
              </a:rPr>
              <a:t>tree = bs4.BeautifulSoup(source)</a:t>
            </a:r>
          </a:p>
          <a:p xmlns:a="http://schemas.openxmlformats.org/drawingml/2006/main">
            <a:pPr marL="0" indent="0">
              <a:buNone/>
            </a:pPr>
            <a:endParaRPr sz="2400">
              <a:latin typeface="Courier New"/>
              <a:ea typeface="Courier New"/>
              <a:cs typeface="Courier New"/>
            </a:endParaRPr>
          </a:p>
          <a:p xmlns:a="http://schemas.openxmlformats.org/drawingml/2006/main">
            <a:pPr marL="0" indent="0">
              <a:buNone/>
            </a:pPr>
            <a:r>
              <a:rPr sz="2400">
                <a:solidFill>
                  <a:schemeClr val="tx1">
                    <a:lumMod val="50000"/>
                    <a:lumOff val="50000"/>
                  </a:schemeClr>
                </a:solidFill>
                <a:latin typeface="Courier New"/>
                <a:ea typeface="Courier New"/>
                <a:cs typeface="Courier New"/>
              </a:rPr>
              <a:t>## get html root node</a:t>
            </a:r>
          </a:p>
          <a:p xmlns:a="http://schemas.openxmlformats.org/drawingml/2006/main">
            <a:pPr marL="0" indent="0">
              <a:buNone/>
            </a:pPr>
            <a:r>
              <a:rPr sz="2400">
                <a:latin typeface="Courier New"/>
                <a:ea typeface="Courier New"/>
                <a:cs typeface="Courier New"/>
              </a:rPr>
              <a:t>root_node</a:t>
            </a:r>
            <a:r>
              <a:rPr sz="2400">
                <a:latin typeface="Courier New"/>
                <a:ea typeface="Courier New"/>
                <a:cs typeface="Courier New"/>
              </a:rPr>
              <a:t> = </a:t>
            </a:r>
            <a:r>
              <a:rPr sz="2400">
                <a:latin typeface="Courier New"/>
                <a:ea typeface="Courier New"/>
                <a:cs typeface="Courier New"/>
              </a:rPr>
              <a:t>tree.html</a:t>
            </a:r>
            <a:endParaRPr sz="2400">
              <a:latin typeface="Courier New"/>
              <a:ea typeface="Courier New"/>
              <a:cs typeface="Courier New"/>
            </a:endParaRPr>
          </a:p>
          <a:p xmlns:a="http://schemas.openxmlformats.org/drawingml/2006/main">
            <a:pPr marL="0" indent="0">
              <a:buNone/>
            </a:pPr>
            <a:r>
              <a:rPr sz="2400">
                <a:solidFill>
                  <a:schemeClr val="tx1">
                    <a:lumMod val="50000"/>
                    <a:lumOff val="50000"/>
                  </a:schemeClr>
                </a:solidFill>
                <a:latin typeface="Courier New"/>
                <a:ea typeface="Courier New"/>
                <a:cs typeface="Courier New"/>
              </a:rPr>
              <a:t>## get head from root using contents</a:t>
            </a:r>
          </a:p>
          <a:p xmlns:a="http://schemas.openxmlformats.org/drawingml/2006/main">
            <a:pPr marL="0" indent="0">
              <a:buNone/>
            </a:pPr>
            <a:r>
              <a:rPr sz="2400">
                <a:latin typeface="Courier New"/>
                <a:ea typeface="Courier New"/>
                <a:cs typeface="Courier New"/>
              </a:rPr>
              <a:t>head = </a:t>
            </a:r>
            <a:r>
              <a:rPr sz="2400">
                <a:latin typeface="Courier New"/>
                <a:ea typeface="Courier New"/>
                <a:cs typeface="Courier New"/>
              </a:rPr>
              <a:t>root_node.contents</a:t>
            </a:r>
            <a:r>
              <a:rPr sz="2400">
                <a:latin typeface="Courier New"/>
                <a:ea typeface="Courier New"/>
                <a:cs typeface="Courier New"/>
              </a:rPr>
              <a:t>[</a:t>
            </a:r>
            <a:r>
              <a:rPr sz="2400">
                <a:solidFill>
                  <a:srgbClr val="FF0000"/>
                </a:solidFill>
                <a:latin typeface="Courier New"/>
                <a:ea typeface="Courier New"/>
                <a:cs typeface="Courier New"/>
              </a:rPr>
              <a:t>0</a:t>
            </a:r>
            <a:r>
              <a:rPr sz="2400">
                <a:latin typeface="Courier New"/>
                <a:ea typeface="Courier New"/>
                <a:cs typeface="Courier New"/>
              </a:rPr>
              <a:t>]</a:t>
            </a:r>
          </a:p>
          <a:p xmlns:a="http://schemas.openxmlformats.org/drawingml/2006/main">
            <a:pPr marL="0" indent="0">
              <a:buNone/>
            </a:pPr>
            <a:r>
              <a:rPr sz="2400">
                <a:solidFill>
                  <a:schemeClr val="tx1">
                    <a:lumMod val="50000"/>
                    <a:lumOff val="50000"/>
                  </a:schemeClr>
                </a:solidFill>
                <a:latin typeface="Courier New"/>
                <a:ea typeface="Courier New"/>
                <a:cs typeface="Courier New"/>
              </a:rPr>
              <a:t>## get body from root</a:t>
            </a:r>
          </a:p>
          <a:p xmlns:a="http://schemas.openxmlformats.org/drawingml/2006/main">
            <a:pPr marL="0" indent="0">
              <a:buNone/>
            </a:pPr>
            <a:r>
              <a:rPr sz="2400">
                <a:latin typeface="Courier New"/>
                <a:ea typeface="Courier New"/>
                <a:cs typeface="Courier New"/>
              </a:rPr>
              <a:t>body = </a:t>
            </a:r>
            <a:r>
              <a:rPr sz="2400">
                <a:latin typeface="Courier New"/>
                <a:ea typeface="Courier New"/>
                <a:cs typeface="Courier New"/>
              </a:rPr>
              <a:t>root_node.contents</a:t>
            </a:r>
            <a:r>
              <a:rPr sz="2400">
                <a:latin typeface="Courier New"/>
                <a:ea typeface="Courier New"/>
                <a:cs typeface="Courier New"/>
              </a:rPr>
              <a:t>[</a:t>
            </a:r>
            <a:r>
              <a:rPr sz="2400">
                <a:solidFill>
                  <a:srgbClr val="FF0000"/>
                </a:solidFill>
                <a:latin typeface="Courier New"/>
                <a:ea typeface="Courier New"/>
                <a:cs typeface="Courier New"/>
              </a:rPr>
              <a:t>1</a:t>
            </a:r>
            <a:r>
              <a:rPr sz="2400">
                <a:latin typeface="Courier New"/>
                <a:ea typeface="Courier New"/>
                <a:cs typeface="Courier New"/>
              </a:rPr>
              <a:t>]</a:t>
            </a:r>
          </a:p>
          <a:p xmlns:a="http://schemas.openxmlformats.org/drawingml/2006/main">
            <a:pPr marL="0" indent="0">
              <a:buNone/>
            </a:pPr>
            <a:r>
              <a:rPr sz="2400">
                <a:solidFill>
                  <a:schemeClr val="tx1">
                    <a:lumMod val="50000"/>
                    <a:lumOff val="50000"/>
                  </a:schemeClr>
                </a:solidFill>
                <a:latin typeface="Courier New"/>
                <a:ea typeface="Courier New"/>
                <a:cs typeface="Courier New"/>
              </a:rPr>
              <a:t>## could directly access body</a:t>
            </a:r>
          </a:p>
          <a:p xmlns:a="http://schemas.openxmlformats.org/drawingml/2006/main">
            <a:pPr marL="0" indent="0">
              <a:buNone/>
            </a:pPr>
            <a:r>
              <a:rPr sz="2400">
                <a:latin typeface="Courier New"/>
                <a:ea typeface="Courier New"/>
                <a:cs typeface="Courier New"/>
              </a:rPr>
              <a:t>tree.body</a:t>
            </a:r>
            <a:endParaRPr sz="2400">
              <a:latin typeface="Courier New"/>
              <a:ea typeface="Courier New"/>
              <a:cs typeface="Courier New"/>
            </a:endParaRPr>
          </a:p>
          <a:p xmlns:a="http://schemas.openxmlformats.org/drawingml/2006/main">
            <a:endParaRPr sz="2400">
              <a:latin typeface="Courier New"/>
              <a:ea typeface="Courier New"/>
              <a:cs typeface="Courier New"/>
            </a:endParaRP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846F7DAC-62F0-4D70-BC21-C6C96FFE953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F11544F-19CE-AD4B-9577-F94DA30C85C1}" type="slidenum">
              <a:t>55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9781712"/>
      </p:ext>
    </p:extLst>
  </p:cSld>
</p:sld>
</file>

<file path=ppt/slides/slide5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F0E6E81-68E5-447E-8A29-09E7174987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Demographics table we want</a:t>
            </a:r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A4732409-3840-40C7-AD47-99D8C8F5A95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F11544F-19CE-AD4B-9577-F94DA30C85C1}" type="slidenum">
              <a:t>56</a:t>
            </a:fld>
            <a:endParaRPr/>
          </a:p>
        </p:txBody>
      </p:sp>
      <p:pic>
        <p:nvPicPr>
          <p:cNvPr id="9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5a80360f2b47f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16050" y="1690688"/>
            <a:ext cx="9359900" cy="4508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98324"/>
      </p:ext>
    </p:extLst>
  </p:cSld>
</p:sld>
</file>

<file path=ppt/slides/slide5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6005D96-04C2-401A-A3DC-4F1CC13910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Table with sole class </a:t>
            </a:r>
            <a:r>
              <a:t>wikitable</a:t>
            </a:r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CF251D75-0D8C-405A-B591-E4CD496F5E5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F11544F-19CE-AD4B-9577-F94DA30C85C1}" type="slidenum">
              <a:t>57</a:t>
            </a:fld>
            <a:endParaRPr/>
          </a:p>
        </p:txBody>
      </p:sp>
      <p:pic>
        <p:nvPicPr>
          <p:cNvPr id="8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0a84510ec243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578477" y="1312344"/>
            <a:ext cx="8561204" cy="5422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647069"/>
      </p:ext>
    </p:extLst>
  </p:cSld>
</p:sld>
</file>

<file path=ppt/slides/slide5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773A1BC-8653-4370-9F4C-E2D9400A49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Beautiful Soup Code</a:t>
            </a:r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F0C636BD-C8B0-432E-939B-B77B9338D93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F11544F-19CE-AD4B-9577-F94DA30C85C1}" type="slidenum">
              <a:t>58</a:t>
            </a:fld>
            <a:endParaRPr/>
          </a:p>
        </p:txBody>
      </p:sp>
      <p:pic>
        <p:nvPicPr>
          <p:cNvPr id="7" name="Content Placeholder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265807367942f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8200" y="1690688"/>
            <a:ext cx="10872058" cy="441007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693527223"/>
      </p:ext>
    </p:extLst>
  </p:cSld>
</p:sld>
</file>

<file path=ppt/slides/slide5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0EC54CF-81DF-4030-8218-2C4919B53F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1ADFE58-2DE6-4BA1-869F-F05FEA26D86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  <p:extLst>
      <p:ext uri="{BB962C8B-B14F-4D97-AF65-F5344CB8AC3E}">
        <p14:creationId xmlns:p14="http://schemas.microsoft.com/office/powerpoint/2010/main" val="2977342849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122067-CDAE-4487-81B4-4B0C05542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7233B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17233B"/>
                </a:solidFill>
                <a:latin typeface="Calibri"/>
                <a:ea typeface="Calibri"/>
                <a:cs typeface="Calibri"/>
              </a:rPr>
              <a:t>Web scraping in 2026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0107B1-92FE-47B9-A284-93EB6C1B0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12395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B7E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E6B7E"/>
                </a:solidFill>
                <a:latin typeface="Calibri"/>
                <a:ea typeface="Calibri"/>
                <a:cs typeface="Calibri"/>
              </a:rPr>
              <a:t>Reliable collection starts with a contract, not a selector copied from DevTools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D3E09D-9A1F-4893-B898-422117D4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52600"/>
            <a:ext cx="10001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233B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7233B"/>
                </a:solidFill>
                <a:latin typeface="Calibri"/>
                <a:ea typeface="Calibri"/>
                <a:cs typeface="Calibri"/>
              </a:rPr>
              <a:t>The earlier slides explain HTML and Beautiful Soup. This update adds the engineering controls needed when the page, network, or schema changes.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3A0299-91C5-4023-B095-3C85767C7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108204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F5EE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233B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7233B"/>
                </a:solidFill>
                <a:latin typeface="Calibri"/>
                <a:ea typeface="Calibri"/>
                <a:cs typeface="Calibri"/>
              </a:rPr>
              <a:t>Learning outcome: collect an allowed page, validate its records, preserve evidence, and fail safely.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65081E-B627-4C0F-9F90-4E1D7679E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8150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26783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126783"/>
                </a:solidFill>
                <a:latin typeface="Calibri"/>
                <a:ea typeface="Calibri"/>
                <a:cs typeface="Calibri"/>
              </a:rPr>
              <a:t>Live lab  •  warin.me/Courses/Data-Science-and-Engineering/scraping-live-lab/</a:t>
            </a:r>
          </a:p>
        </p:txBody>
      </p:sp>
    </p:spTree>
    <p:extLst>
      <p:ext uri="{BB962C8B-B14F-4D97-AF65-F5344CB8AC3E}">
        <p14:creationId xmlns:p14="http://schemas.microsoft.com/office/powerpoint/2010/main" val="1532631725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2F38A3-05B7-4BB4-9E3B-0570D9DCE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7233B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17233B"/>
                </a:solidFill>
                <a:latin typeface="Calibri"/>
                <a:ea typeface="Calibri"/>
                <a:cs typeface="Calibri"/>
              </a:rPr>
              <a:t>The scraping contract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E561E5-8530-43E5-A3F4-A8575BBDC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12395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B7E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E6B7E"/>
                </a:solidFill>
                <a:latin typeface="Calibri"/>
                <a:ea typeface="Calibri"/>
                <a:cs typeface="Calibri"/>
              </a:rPr>
              <a:t>Decide what may be fetched and what a valid batch means before writing parser code</a:t>
            </a:r>
          </a:p>
        </p:txBody>
      </p:sp>
      <p:graphicFrame>
        <p:nvGraphicFramePr>
          <p:cNvPr id="6" name=""/>
          <p:cNvGraphicFramePr/>
          <p:nvPr/>
        </p:nvGraphicFramePr>
        <p:xfrm>
          <a:off xmlns:a="http://schemas.openxmlformats.org/drawingml/2006/main" x="857250" y="1714500"/>
          <a:ext xmlns:a="http://schemas.openxmlformats.org/drawingml/2006/main" cx="10477500" cy="37147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4000500"/>
                <a:gridCol w="6477000"/>
              </a:tblGrid>
              <a:tr h="619125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Question</a:t>
                      </a:r>
                    </a:p>
                  </a:txBody>
                  <a:tcPr marL="91440" marR="91440" marT="45720" marB="45720">
                    <a:solidFill>
                      <a:srgbClr val="1723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Evidence to keep</a:t>
                      </a:r>
                    </a:p>
                  </a:txBody>
                  <a:tcPr marL="91440" marR="91440" marT="45720" marB="45720">
                    <a:solidFill>
                      <a:srgbClr val="17233B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May we collect it?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Terms, licence, robots.txt, owner approval</a:t>
                      </a:r>
                    </a:p>
                  </a:txBody>
                  <a:tcPr marL="91440" marR="91440" marT="45720" marB="45720"/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Which page is allowed?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Host allowlist and canonical URL</a:t>
                      </a:r>
                    </a:p>
                  </a:txBody>
                  <a:tcPr marL="91440" marR="91440" marT="45720" marB="45720"/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What is one record?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Schema, types and composite key</a:t>
                      </a:r>
                    </a:p>
                  </a:txBody>
                  <a:tcPr marL="91440" marR="91440" marT="45720" marB="45720"/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How fresh must it be?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Schedule, source timestamp and retrieval time</a:t>
                      </a:r>
                    </a:p>
                  </a:txBody>
                  <a:tcPr marL="91440" marR="91440" marT="45720" marB="45720"/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What happens on failure?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Retry policy, quarantine and alert owner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767972"/>
      </p:ext>
    </p:extLst>
  </p:cSld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B437A5-7BB7-42AC-A936-D263CD09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7233B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17233B"/>
                </a:solidFill>
                <a:latin typeface="Calibri"/>
                <a:ea typeface="Calibri"/>
                <a:cs typeface="Calibri"/>
              </a:rPr>
              <a:t>A robust request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E5BD08-7611-43DE-AED1-3C02B8F30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12395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B7E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E6B7E"/>
                </a:solidFill>
                <a:latin typeface="Calibri"/>
                <a:ea typeface="Calibri"/>
                <a:cs typeface="Calibri"/>
              </a:rPr>
              <a:t>Network failures are expected inputs to the pipeline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C8D6FF-6246-4C4E-A012-9D06C00E3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14500"/>
            <a:ext cx="48577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B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9E8F0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D9E8F0"/>
                </a:solidFill>
                <a:latin typeface="Calibri"/>
                <a:ea typeface="Calibri"/>
                <a:cs typeface="Calibri"/>
              </a:rPr>
              <a:t>r = requests.get(</a:t>
            </a:r>
          </a:p>
          <a:p xmlns:a="http://schemas.openxmlformats.org/drawingml/2006/main">
            <a:pPr>
              <a:defRPr sz="1875" b="0">
                <a:solidFill>
                  <a:srgbClr val="D9E8F0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D9E8F0"/>
                </a:solidFill>
                <a:latin typeface="Calibri"/>
                <a:ea typeface="Calibri"/>
                <a:cs typeface="Calibri"/>
              </a:rPr>
              <a:t>    url,</a:t>
            </a:r>
          </a:p>
          <a:p xmlns:a="http://schemas.openxmlformats.org/drawingml/2006/main">
            <a:pPr>
              <a:defRPr sz="1875" b="0">
                <a:solidFill>
                  <a:srgbClr val="D9E8F0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D9E8F0"/>
                </a:solidFill>
                <a:latin typeface="Calibri"/>
                <a:ea typeface="Calibri"/>
                <a:cs typeface="Calibri"/>
              </a:rPr>
              <a:t>    timeout=(3.05, 15),</a:t>
            </a:r>
          </a:p>
          <a:p xmlns:a="http://schemas.openxmlformats.org/drawingml/2006/main">
            <a:pPr>
              <a:defRPr sz="1875" b="0">
                <a:solidFill>
                  <a:srgbClr val="D9E8F0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D9E8F0"/>
                </a:solidFill>
                <a:latin typeface="Calibri"/>
                <a:ea typeface="Calibri"/>
                <a:cs typeface="Calibri"/>
              </a:rPr>
              <a:t>    headers={"User-Agent": USER_AGENT},</a:t>
            </a:r>
          </a:p>
          <a:p xmlns:a="http://schemas.openxmlformats.org/drawingml/2006/main">
            <a:pPr>
              <a:defRPr sz="1875" b="0">
                <a:solidFill>
                  <a:srgbClr val="D9E8F0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D9E8F0"/>
                </a:solidFill>
                <a:latin typeface="Calibri"/>
                <a:ea typeface="Calibri"/>
                <a:cs typeface="Calibri"/>
              </a:rPr>
              <a:t>    allow_redirects=False,</a:t>
            </a:r>
          </a:p>
          <a:p xmlns:a="http://schemas.openxmlformats.org/drawingml/2006/main">
            <a:pPr>
              <a:defRPr sz="1875" b="0">
                <a:solidFill>
                  <a:srgbClr val="D9E8F0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D9E8F0"/>
                </a:solidFill>
                <a:latin typeface="Calibri"/>
                <a:ea typeface="Calibri"/>
                <a:cs typeface="Calibri"/>
              </a:rPr>
              <a:t>)</a:t>
            </a:r>
          </a:p>
          <a:p xmlns:a="http://schemas.openxmlformats.org/drawingml/2006/main">
            <a:pPr>
              <a:defRPr sz="1875" b="0">
                <a:solidFill>
                  <a:srgbClr val="D9E8F0"/>
                </a:solidFill>
                <a:latin typeface="Calibri"/>
                <a:ea typeface="Calibri"/>
                <a:cs typeface="Calibri"/>
              </a:defRPr>
            </a:pPr>
            <a:r>
              <a:rPr sz="1875" b="0">
                <a:solidFill>
                  <a:srgbClr val="D9E8F0"/>
                </a:solidFill>
                <a:latin typeface="Calibri"/>
                <a:ea typeface="Calibri"/>
                <a:cs typeface="Calibri"/>
              </a:rPr>
              <a:t>r.raise_for_status()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25996D-B31A-43B9-957A-D6EAF3B9A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762125"/>
            <a:ext cx="4762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7233B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17233B"/>
                </a:solidFill>
                <a:latin typeface="Calibri"/>
                <a:ea typeface="Calibri"/>
                <a:cs typeface="Calibri"/>
              </a:rPr>
              <a:t>Timeouts bound waiting time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7233B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17233B"/>
                </a:solidFill>
                <a:latin typeface="Calibri"/>
                <a:ea typeface="Calibri"/>
                <a:cs typeface="Calibri"/>
              </a:rPr>
              <a:t>raise_for_status() exposes 4xx and 5xx responses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7233B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17233B"/>
                </a:solidFill>
                <a:latin typeface="Calibri"/>
                <a:ea typeface="Calibri"/>
                <a:cs typeface="Calibri"/>
              </a:rPr>
              <a:t>429 requires Retry-After or exponential backoff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17233B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17233B"/>
                </a:solidFill>
                <a:latin typeface="Calibri"/>
                <a:ea typeface="Calibri"/>
                <a:cs typeface="Calibri"/>
              </a:rPr>
              <a:t>Validate redirects and destinations to reduce SSRF risk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6F991C-25EC-4E64-8739-A9B37FD75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108204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4D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233B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17233B"/>
                </a:solidFill>
                <a:latin typeface="Calibri"/>
                <a:ea typeface="Calibri"/>
                <a:cs typeface="Calibri"/>
              </a:rPr>
              <a:t>Retry only transient failures. Do not retry malformed data into the database.</a:t>
            </a:r>
          </a:p>
        </p:txBody>
      </p:sp>
    </p:spTree>
    <p:extLst>
      <p:ext uri="{BB962C8B-B14F-4D97-AF65-F5344CB8AC3E}">
        <p14:creationId xmlns:p14="http://schemas.microsoft.com/office/powerpoint/2010/main" val="1586341990"/>
      </p:ext>
    </p:extLst>
  </p:cSld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BBA49A-8468-4EA8-8573-B5BF9BEF1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7233B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17233B"/>
                </a:solidFill>
                <a:latin typeface="Calibri"/>
                <a:ea typeface="Calibri"/>
                <a:cs typeface="Calibri"/>
              </a:rPr>
              <a:t>Selectors are assumptions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E8D5F3-2F8B-465E-9730-D7E6C2A04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12395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B7E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E6B7E"/>
                </a:solidFill>
                <a:latin typeface="Calibri"/>
                <a:ea typeface="Calibri"/>
                <a:cs typeface="Calibri"/>
              </a:rPr>
              <a:t>A successful HTTP response can still contain the wrong page</a:t>
            </a:r>
          </a:p>
        </p:txBody>
      </p:sp>
      <p:graphicFrame>
        <p:nvGraphicFramePr>
          <p:cNvPr id="6" name=""/>
          <p:cNvGraphicFramePr/>
          <p:nvPr/>
        </p:nvGraphicFramePr>
        <p:xfrm>
          <a:off xmlns:a="http://schemas.openxmlformats.org/drawingml/2006/main" x="666750" y="1619250"/>
          <a:ext xmlns:a="http://schemas.openxmlformats.org/drawingml/2006/main" cx="10858500" cy="37147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2857500"/>
                <a:gridCol w="3905250"/>
                <a:gridCol w="4095750"/>
              </a:tblGrid>
              <a:tr h="7429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Approach</a:t>
                      </a:r>
                    </a:p>
                  </a:txBody>
                  <a:tcPr marL="91440" marR="91440" marT="45720" marB="45720">
                    <a:solidFill>
                      <a:srgbClr val="1723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Failure mode</a:t>
                      </a:r>
                    </a:p>
                  </a:txBody>
                  <a:tcPr marL="91440" marR="91440" marT="45720" marB="45720">
                    <a:solidFill>
                      <a:srgbClr val="1723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Control</a:t>
                      </a:r>
                    </a:p>
                  </a:txBody>
                  <a:tcPr marL="91440" marR="91440" marT="45720" marB="45720">
                    <a:solidFill>
                      <a:srgbClr val="17233B"/>
                    </a:solidFill>
                  </a:tcPr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Regex over HTML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Breaks on nesting and markup changes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Parse the DOM</a:t>
                      </a:r>
                    </a:p>
                  </a:txBody>
                  <a:tcPr marL="91440" marR="91440" marT="45720" marB="45720"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Copied nth-child selector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Breaks when rows or wrappers move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Prefer stable id or data attribute</a:t>
                      </a:r>
                    </a:p>
                  </a:txBody>
                  <a:tcPr marL="91440" marR="91440" marT="45720" marB="45720"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First table on page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Silently selects a new table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Assert headers and expected identity</a:t>
                      </a:r>
                    </a:p>
                  </a:txBody>
                  <a:tcPr marL="91440" marR="91440" marT="45720" marB="45720"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Text split by commas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Corrupts commas inside values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Read cells and normalize types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06010"/>
      </p:ext>
    </p:extLst>
  </p:cSld>
</p:sld>
</file>

<file path=ppt/slides/slide6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8D778B-0E0C-44E7-8FCF-E69ED6650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7233B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17233B"/>
                </a:solidFill>
                <a:latin typeface="Calibri"/>
                <a:ea typeface="Calibri"/>
                <a:cs typeface="Calibri"/>
              </a:rPr>
              <a:t>Validation before storage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80DDAA-5182-4F20-BBE3-080FEA648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12395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B7E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E6B7E"/>
                </a:solidFill>
                <a:latin typeface="Calibri"/>
                <a:ea typeface="Calibri"/>
                <a:cs typeface="Calibri"/>
              </a:rPr>
              <a:t>Fail closed when the source violates the contract</a:t>
            </a:r>
          </a:p>
        </p:txBody>
      </p:sp>
      <p:graphicFrame>
        <p:nvGraphicFramePr>
          <p:cNvPr id="6" name=""/>
          <p:cNvGraphicFramePr/>
          <p:nvPr/>
        </p:nvGraphicFramePr>
        <p:xfrm>
          <a:off xmlns:a="http://schemas.openxmlformats.org/drawingml/2006/main" x="666750" y="1571625"/>
          <a:ext xmlns:a="http://schemas.openxmlformats.org/drawingml/2006/main" cx="10858500" cy="39052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2381250"/>
                <a:gridCol w="4095750"/>
                <a:gridCol w="4381500"/>
              </a:tblGrid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Check</a:t>
                      </a:r>
                    </a:p>
                  </a:txBody>
                  <a:tcPr marL="91440" marR="91440" marT="45720" marB="45720">
                    <a:solidFill>
                      <a:srgbClr val="1723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Example failure</a:t>
                      </a:r>
                    </a:p>
                  </a:txBody>
                  <a:tcPr marL="91440" marR="91440" marT="45720" marB="45720">
                    <a:solidFill>
                      <a:srgbClr val="1723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Action</a:t>
                      </a:r>
                    </a:p>
                  </a:txBody>
                  <a:tcPr marL="91440" marR="91440" marT="45720" marB="45720">
                    <a:solidFill>
                      <a:srgbClr val="17233B"/>
                    </a:solidFill>
                  </a:tcPr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Schema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kWh renamed to Energy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Quarantine batch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Type and range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negative kWh or invalid date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Reject row or batch by policy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Uniqueness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duplicate date and client_id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Stop; investigate pagination or source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Completeness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expected clients disappear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Alert source owner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Reconciliation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page says 500 rows, parser sees 487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Preserve raw HTML and stop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152771"/>
      </p:ext>
    </p:extLst>
  </p:cSld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6EED2F-7176-4DD7-88A2-DC3B25932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7233B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17233B"/>
                </a:solidFill>
                <a:latin typeface="Calibri"/>
                <a:ea typeface="Calibri"/>
                <a:cs typeface="Calibri"/>
              </a:rPr>
              <a:t>Live lab: six controlled failures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B683B1-53BC-42D9-8E44-675DEBA5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12395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E6B7E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E6B7E"/>
                </a:solidFill>
                <a:latin typeface="Calibri"/>
                <a:ea typeface="Calibri"/>
                <a:cs typeface="Calibri"/>
              </a:rPr>
              <a:t>The local source makes failure reproducible and safe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952500" y="1524000"/>
          <a:ext xmlns:a="http://schemas.openxmlformats.org/drawingml/2006/main" cx="10287000" cy="400050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3619500"/>
                <a:gridCol w="6667500"/>
              </a:tblGrid>
              <a:tr h="571500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Scenario</a:t>
                      </a:r>
                    </a:p>
                  </a:txBody>
                  <a:tcPr marL="91440" marR="91440" marT="45720" marB="45720">
                    <a:solidFill>
                      <a:srgbClr val="1267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Expected observation</a:t>
                      </a:r>
                    </a:p>
                  </a:txBody>
                  <a:tcPr marL="91440" marR="91440" marT="45720" marB="45720">
                    <a:solidFill>
                      <a:srgbClr val="126783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Stable HTML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Three records pass every check</a:t>
                      </a:r>
                    </a:p>
                  </a:txBody>
                  <a:tcPr marL="91440" marR="91440" marT="45720" marB="45720"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CSS class changed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Selector finds nothing; parser stops</a:t>
                      </a:r>
                    </a:p>
                  </a:txBody>
                  <a:tcPr marL="91440" marR="91440" marT="45720" marB="45720"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Column renamed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Schema contract fails</a:t>
                      </a:r>
                    </a:p>
                  </a:txBody>
                  <a:tcPr marL="91440" marR="91440" marT="45720" marB="45720"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Missing value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Quality rule quarantines the batch</a:t>
                      </a:r>
                    </a:p>
                  </a:txBody>
                  <a:tcPr marL="91440" marR="91440" marT="45720" marB="45720"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Duplicate key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Uniqueness check catches repeated record</a:t>
                      </a:r>
                    </a:p>
                  </a:txBody>
                  <a:tcPr marL="91440" marR="91440" marT="45720" marB="45720"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HTTP 429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233B"/>
                          </a:solidFill>
                          <a:latin typeface="Calibri"/>
                          <a:ea typeface="Calibri"/>
                          <a:cs typeface="Calibri"/>
                        </a:rPr>
                        <a:t>Fetcher waits and retries according to policy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004A89-6368-44A6-A402-C0E590D7B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102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26783"/>
                </a:solidFill>
                <a:latin typeface="Calibri"/>
                <a:ea typeface="Calibri"/>
                <a:cs typeface="Calibri"/>
              </a:defRPr>
            </a:pPr>
            <a:r>
              <a:rPr sz="1725" b="1">
                <a:solidFill>
                  <a:srgbClr val="126783"/>
                </a:solidFill>
                <a:latin typeface="Calibri"/>
                <a:ea typeface="Calibri"/>
                <a:cs typeface="Calibri"/>
              </a:rPr>
              <a:t>Open: /Courses/Data-Science-and-Engineering/scraping-live-lab/</a:t>
            </a:r>
          </a:p>
        </p:txBody>
      </p:sp>
    </p:spTree>
    <p:extLst>
      <p:ext uri="{BB962C8B-B14F-4D97-AF65-F5344CB8AC3E}">
        <p14:creationId xmlns:p14="http://schemas.microsoft.com/office/powerpoint/2010/main" val="1737274613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2026-09-13T18:11:08.3530000Z</dcterms:created>
  <dcterms:modified xsi:type="dcterms:W3CDTF">2026-09-13T18:11:08.3530000Z</dcterms:modified>
</coreProperties>
</file>